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448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2" r:id="rId27"/>
    <p:sldId id="412" r:id="rId28"/>
    <p:sldId id="384" r:id="rId29"/>
    <p:sldId id="385" r:id="rId30"/>
    <p:sldId id="386" r:id="rId31"/>
    <p:sldId id="387" r:id="rId32"/>
    <p:sldId id="388" r:id="rId33"/>
    <p:sldId id="413" r:id="rId34"/>
    <p:sldId id="423" r:id="rId35"/>
    <p:sldId id="424" r:id="rId36"/>
    <p:sldId id="425" r:id="rId37"/>
    <p:sldId id="426" r:id="rId38"/>
    <p:sldId id="427" r:id="rId39"/>
    <p:sldId id="428" r:id="rId40"/>
    <p:sldId id="406" r:id="rId4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FF"/>
    <a:srgbClr val="FF9900"/>
    <a:srgbClr val="00FF00"/>
    <a:srgbClr val="00CCFF"/>
    <a:srgbClr val="FF0000"/>
    <a:srgbClr val="66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0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79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39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40" Type="http://schemas.openxmlformats.org/officeDocument/2006/relationships/slide" Target="slides/slide40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4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07B57C-B9C9-47BC-B62C-AA116ADE38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820BD0-E0B3-4E16-8520-CE546E8155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6.</a:t>
            </a:r>
            <a:fld id="{057C8453-00AF-40E1-808C-D6602AFCCBBA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7.</a:t>
            </a:r>
            <a:fld id="{90588B59-D655-4E30-93B7-B63C78222E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1717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627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7.</a:t>
            </a:r>
            <a:fld id="{3D9CA7CC-EFAA-479B-9DA5-931F85BF01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2672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7.</a:t>
            </a:r>
            <a:fld id="{636967B2-4E7F-484F-A3F8-478347F1BD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2672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724400" y="1371600"/>
            <a:ext cx="42672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724400" y="3810000"/>
            <a:ext cx="42672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7.</a:t>
            </a:r>
            <a:fld id="{8E22986A-C08F-4B1E-BC28-9B1F0C6F84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6.</a:t>
            </a:r>
            <a:fld id="{C55C7B26-50CC-4767-B0D0-486CC543B480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7.</a:t>
            </a:r>
            <a:fld id="{A1D19D31-E9A6-4CC8-BC88-5A1B2277DD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6.</a:t>
            </a:r>
            <a:fld id="{AFEE4976-257D-475D-A69C-A93904468D7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6.</a:t>
            </a:r>
            <a:fld id="{278F6004-883D-4126-8043-86857214F999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7.</a:t>
            </a:r>
            <a:fld id="{66D7BBCB-1F8F-4E84-B6A7-7694A9677F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7.</a:t>
            </a:r>
            <a:fld id="{5E5D4767-44E4-4818-A732-F96098BE25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7.</a:t>
            </a:r>
            <a:fld id="{C2308FC9-63C4-47C0-99CA-333305DDD2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8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 dirty="0" smtClean="0"/>
              <a:t>6.</a:t>
            </a:r>
            <a:fld id="{E063224F-16FA-4271-A6B5-2FA5ED403B57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5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572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z="3200" dirty="0" smtClean="0"/>
              <a:t>LEZIONE </a:t>
            </a:r>
            <a:r>
              <a:rPr lang="it-IT" sz="3200" dirty="0" err="1" smtClean="0"/>
              <a:t>N°</a:t>
            </a:r>
            <a:r>
              <a:rPr lang="it-IT" sz="3200" dirty="0" smtClean="0"/>
              <a:t> 6</a:t>
            </a:r>
            <a:endParaRPr lang="it-IT" dirty="0" smtClean="0"/>
          </a:p>
          <a:p>
            <a:pPr>
              <a:defRPr/>
            </a:pPr>
            <a:endParaRPr lang="it-IT" sz="2400" dirty="0" smtClean="0"/>
          </a:p>
          <a:p>
            <a:pPr>
              <a:defRPr/>
            </a:pPr>
            <a:r>
              <a:rPr lang="it-IT" sz="2400" dirty="0" smtClean="0"/>
              <a:t>Algebra Booleana</a:t>
            </a:r>
          </a:p>
          <a:p>
            <a:pPr>
              <a:defRPr/>
            </a:pPr>
            <a:endParaRPr lang="it-IT" sz="2400" dirty="0" smtClean="0"/>
          </a:p>
          <a:p>
            <a:pPr>
              <a:defRPr/>
            </a:pPr>
            <a:r>
              <a:rPr lang="it-IT" sz="2400" dirty="0" smtClean="0"/>
              <a:t>Algebra delle commutazioni</a:t>
            </a:r>
          </a:p>
          <a:p>
            <a:pPr>
              <a:defRPr/>
            </a:pPr>
            <a:endParaRPr lang="it-IT" sz="2400" dirty="0" smtClean="0"/>
          </a:p>
          <a:p>
            <a:pPr>
              <a:defRPr/>
            </a:pPr>
            <a:r>
              <a:rPr lang="it-IT" sz="2400" dirty="0" smtClean="0">
                <a:cs typeface="Times New Roman" pitchFamily="18" charset="0"/>
              </a:rPr>
              <a:t>Funzione </a:t>
            </a:r>
            <a:r>
              <a:rPr lang="it-IT" sz="2400" dirty="0" smtClean="0">
                <a:solidFill>
                  <a:srgbClr val="FF0000"/>
                </a:solidFill>
                <a:cs typeface="Times New Roman" pitchFamily="18" charset="0"/>
              </a:rPr>
              <a:t>AND, OR, NOT</a:t>
            </a:r>
          </a:p>
          <a:p>
            <a:pPr lvl="1" eaLnBrk="1" hangingPunct="1">
              <a:defRPr/>
            </a:pPr>
            <a:endParaRPr lang="it-IT" dirty="0" smtClean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D626435F-951A-4902-AF74-717D895509A0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Postulati di HUNTINGTON  (</a:t>
            </a:r>
            <a:r>
              <a:rPr lang="it-IT" dirty="0" err="1" smtClean="0"/>
              <a:t>P*</a:t>
            </a:r>
            <a:r>
              <a:rPr lang="it-IT" dirty="0" smtClean="0"/>
              <a:t>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 eaLnBrk="1" hangingPunct="1">
              <a:buFontTx/>
              <a:buNone/>
              <a:defRPr/>
            </a:pPr>
            <a:r>
              <a:rPr lang="it-IT" smtClean="0"/>
              <a:t>OSSERVAZIONE</a:t>
            </a:r>
          </a:p>
          <a:p>
            <a:pPr marL="533400" indent="-533400" eaLnBrk="1" hangingPunct="1">
              <a:defRPr/>
            </a:pPr>
            <a:endParaRPr lang="it-IT" smtClean="0"/>
          </a:p>
          <a:p>
            <a:pPr marL="533400" indent="-533400" eaLnBrk="1" hangingPunct="1">
              <a:defRPr/>
            </a:pPr>
            <a:endParaRPr lang="it-IT" smtClean="0"/>
          </a:p>
          <a:p>
            <a:pPr marL="533400" indent="-533400" eaLnBrk="1" hangingPunct="1">
              <a:defRPr/>
            </a:pPr>
            <a:r>
              <a:rPr lang="it-IT" smtClean="0"/>
              <a:t>Gli elementi dell’insieme “B” sono al minimo 2</a:t>
            </a:r>
            <a:endParaRPr lang="it-IT" i="1" smtClean="0"/>
          </a:p>
          <a:p>
            <a:pPr marL="533400" indent="-533400" algn="ctr" eaLnBrk="1" hangingPunct="1">
              <a:buFontTx/>
              <a:buNone/>
              <a:defRPr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AAD0EFAC-CE1B-42B6-B085-BB705FB3AEFD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Riassunto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53340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mtClean="0"/>
              <a:t>POSTULATI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49275" y="2149475"/>
          <a:ext cx="7883525" cy="3227388"/>
        </p:xfrm>
        <a:graphic>
          <a:graphicData uri="http://schemas.openxmlformats.org/presentationml/2006/ole">
            <p:oleObj spid="_x0000_s107522" name="Equation" r:id="rId3" imgW="384804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ABB81AF1-B67B-4B8A-9435-1990CC3022E5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Osservazioni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Alcune proprietà dell’algebra booleana sono vere anche nell’algebra normalmente usata:</a:t>
            </a:r>
          </a:p>
          <a:p>
            <a:pPr lvl="1" eaLnBrk="1" hangingPunct="1">
              <a:defRPr/>
            </a:pPr>
            <a:r>
              <a:rPr lang="it-IT" smtClean="0"/>
              <a:t>Proprietà commutativa</a:t>
            </a:r>
          </a:p>
          <a:p>
            <a:pPr lvl="1" eaLnBrk="1" hangingPunct="1">
              <a:defRPr/>
            </a:pPr>
            <a:r>
              <a:rPr lang="it-IT" smtClean="0"/>
              <a:t>Proprietà distributiva del prodotto logico</a:t>
            </a:r>
          </a:p>
          <a:p>
            <a:pPr eaLnBrk="1" hangingPunct="1">
              <a:defRPr/>
            </a:pPr>
            <a:r>
              <a:rPr lang="it-IT" smtClean="0"/>
              <a:t>Altre proprietà non sono vere :</a:t>
            </a:r>
          </a:p>
          <a:p>
            <a:pPr lvl="1" eaLnBrk="1" hangingPunct="1">
              <a:defRPr/>
            </a:pPr>
            <a:r>
              <a:rPr lang="it-IT" smtClean="0"/>
              <a:t>Proprietà distributiva della somma logica</a:t>
            </a:r>
          </a:p>
          <a:p>
            <a:pPr eaLnBrk="1" hangingPunct="1">
              <a:defRPr/>
            </a:pPr>
            <a:r>
              <a:rPr lang="it-IT" smtClean="0"/>
              <a:t>L’operazione complemento logico esiste solo nell’algebra booleana</a:t>
            </a:r>
          </a:p>
          <a:p>
            <a:pPr eaLnBrk="1" hangingPunct="1">
              <a:defRPr/>
            </a:pPr>
            <a:r>
              <a:rPr lang="it-IT" smtClean="0"/>
              <a:t>La sottrazione e la divisione non esistono nell’algebra booleana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66F1DA07-DEAE-4E0D-9CEE-5B4BE4AFDDE2}" type="slidenum">
              <a:rPr lang="it-IT"/>
              <a:pPr>
                <a:defRPr/>
              </a:pPr>
              <a:t>13</a:t>
            </a:fld>
            <a:endParaRPr lang="it-IT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Principio di DUALITÀ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Da un’osservazione dei postulati precedenti si osserva che quelli “b” si ottengono da “a” </a:t>
            </a:r>
          </a:p>
          <a:p>
            <a:pPr eaLnBrk="1" hangingPunct="1">
              <a:defRPr/>
            </a:pPr>
            <a:endParaRPr lang="it-IT" smtClean="0"/>
          </a:p>
          <a:p>
            <a:pPr lvl="1" eaLnBrk="1" hangingPunct="1">
              <a:defRPr/>
            </a:pPr>
            <a:r>
              <a:rPr lang="it-IT" sz="2800" smtClean="0"/>
              <a:t>Scambiando i due operatori binari fra loro, (+) con (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smtClean="0"/>
              <a:t>) e (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smtClean="0"/>
              <a:t>) con (+)</a:t>
            </a:r>
          </a:p>
          <a:p>
            <a:pPr lvl="1" eaLnBrk="1" hangingPunct="1">
              <a:defRPr/>
            </a:pPr>
            <a:endParaRPr lang="it-IT" sz="2800" smtClean="0"/>
          </a:p>
          <a:p>
            <a:pPr lvl="1" eaLnBrk="1" hangingPunct="1">
              <a:defRPr/>
            </a:pPr>
            <a:r>
              <a:rPr lang="it-IT" sz="2800" smtClean="0"/>
              <a:t>Scambiando fra loro i due elementi identità, 1 con 0 e 0 con 1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D4B067AC-AD67-45CE-BF7C-990E3FCA7D2B}" type="slidenum">
              <a:rPr lang="it-IT"/>
              <a:pPr>
                <a:defRPr/>
              </a:pPr>
              <a:t>14</a:t>
            </a:fld>
            <a:endParaRPr lang="it-IT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TEOREMI FONDAMENTALI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Tecniche di dimostrazione dei teoremi</a:t>
            </a:r>
          </a:p>
          <a:p>
            <a:pPr lvl="1" eaLnBrk="1" hangingPunct="1">
              <a:defRPr/>
            </a:pPr>
            <a:r>
              <a:rPr lang="it-IT" sz="2800" smtClean="0"/>
              <a:t>Impiego dei postulati fondamentali</a:t>
            </a:r>
          </a:p>
          <a:p>
            <a:pPr lvl="1" eaLnBrk="1" hangingPunct="1">
              <a:defRPr/>
            </a:pPr>
            <a:r>
              <a:rPr lang="it-IT" sz="2800" smtClean="0"/>
              <a:t>Uso di teoremi precedentemente dimostrati</a:t>
            </a:r>
          </a:p>
          <a:p>
            <a:pPr lvl="1" eaLnBrk="1" hangingPunct="1">
              <a:defRPr/>
            </a:pPr>
            <a:r>
              <a:rPr lang="it-IT" sz="2800" smtClean="0"/>
              <a:t>Dimostrazione per assurdo</a:t>
            </a:r>
          </a:p>
          <a:p>
            <a:pPr lvl="2" eaLnBrk="1" hangingPunct="1">
              <a:defRPr/>
            </a:pPr>
            <a:r>
              <a:rPr lang="it-IT" sz="2400" smtClean="0"/>
              <a:t>(si ipotizza verificata l’ipotesi opposta a quella desiderata e si conclude che non è possibile che sia vera)</a:t>
            </a:r>
          </a:p>
          <a:p>
            <a:pPr lvl="1" eaLnBrk="1" hangingPunct="1">
              <a:defRPr/>
            </a:pPr>
            <a:r>
              <a:rPr lang="it-IT" sz="2800" smtClean="0"/>
              <a:t>Dimostrazione per induzione</a:t>
            </a:r>
          </a:p>
          <a:p>
            <a:pPr lvl="2" eaLnBrk="1" hangingPunct="1">
              <a:defRPr/>
            </a:pPr>
            <a:r>
              <a:rPr lang="it-IT" sz="2400" smtClean="0"/>
              <a:t>(se una ipotesi è vera per k variabili e per k+1 variabili allora è vera per qualunque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arrotondato 10"/>
          <p:cNvSpPr/>
          <p:nvPr/>
        </p:nvSpPr>
        <p:spPr>
          <a:xfrm>
            <a:off x="714375" y="3357563"/>
            <a:ext cx="3143250" cy="22145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F10D67C8-385A-4271-84CC-CF16FBEF7590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1		(i)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439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L’elemento</a:t>
            </a:r>
            <a:r>
              <a:rPr lang="it-IT" sz="2400" smtClean="0">
                <a:sym typeface="Symbol" pitchFamily="18" charset="2"/>
              </a:rPr>
              <a:t>x</a:t>
            </a:r>
            <a:r>
              <a:rPr lang="it-IT" sz="2400" smtClean="0"/>
              <a:t>  è univocamente determinato da </a:t>
            </a:r>
            <a:r>
              <a:rPr lang="it-IT" sz="2400" i="1" smtClean="0"/>
              <a:t>x</a:t>
            </a:r>
            <a:r>
              <a:rPr lang="it-IT" sz="2400" smtClean="0"/>
              <a:t>.</a:t>
            </a:r>
          </a:p>
          <a:p>
            <a:pPr eaLnBrk="1" hangingPunct="1">
              <a:defRPr/>
            </a:pPr>
            <a:r>
              <a:rPr lang="it-IT" sz="2400" i="1" smtClean="0"/>
              <a:t>Dimostrazione per assurdo</a:t>
            </a:r>
          </a:p>
          <a:p>
            <a:pPr eaLnBrk="1" hangingPunct="1">
              <a:defRPr/>
            </a:pPr>
            <a:r>
              <a:rPr lang="it-IT" sz="2400" smtClean="0"/>
              <a:t>Se per un  elemento </a:t>
            </a:r>
            <a:r>
              <a:rPr lang="it-IT" sz="2400" i="1" smtClean="0"/>
              <a:t>x</a:t>
            </a:r>
            <a:r>
              <a:rPr lang="it-IT" sz="2400" smtClean="0"/>
              <a:t> ci siano due elementi </a:t>
            </a:r>
            <a:r>
              <a:rPr lang="it-IT" sz="2400" smtClean="0">
                <a:sym typeface="Symbol" pitchFamily="18" charset="2"/>
              </a:rPr>
              <a:t>x</a:t>
            </a:r>
            <a:r>
              <a:rPr lang="it-IT" sz="2400" baseline="-25000" smtClean="0">
                <a:sym typeface="Symbol" pitchFamily="18" charset="2"/>
              </a:rPr>
              <a:t>1</a:t>
            </a:r>
            <a:r>
              <a:rPr lang="it-IT" sz="2400" smtClean="0"/>
              <a:t> e </a:t>
            </a:r>
            <a:r>
              <a:rPr lang="it-IT" sz="2400" smtClean="0">
                <a:sym typeface="Symbol" pitchFamily="18" charset="2"/>
              </a:rPr>
              <a:t>x</a:t>
            </a:r>
            <a:r>
              <a:rPr lang="it-IT" sz="2400" baseline="-25000" smtClean="0">
                <a:sym typeface="Symbol" pitchFamily="18" charset="2"/>
              </a:rPr>
              <a:t>2</a:t>
            </a:r>
            <a:r>
              <a:rPr lang="it-IT" sz="2400" smtClean="0"/>
              <a:t>  che soddisfano il postulato P5, allora risulta:</a:t>
            </a:r>
          </a:p>
        </p:txBody>
      </p:sp>
      <p:graphicFrame>
        <p:nvGraphicFramePr>
          <p:cNvPr id="2050" name="Object 83"/>
          <p:cNvGraphicFramePr>
            <a:graphicFrameLocks noChangeAspect="1"/>
          </p:cNvGraphicFramePr>
          <p:nvPr/>
        </p:nvGraphicFramePr>
        <p:xfrm>
          <a:off x="5103813" y="3284538"/>
          <a:ext cx="1370012" cy="2663825"/>
        </p:xfrm>
        <a:graphic>
          <a:graphicData uri="http://schemas.openxmlformats.org/presentationml/2006/ole">
            <p:oleObj spid="_x0000_s108546" name="Equation" r:id="rId3" imgW="634680" imgH="1231560" progId="Equation.3">
              <p:embed/>
            </p:oleObj>
          </a:graphicData>
        </a:graphic>
      </p:graphicFrame>
      <p:sp>
        <p:nvSpPr>
          <p:cNvPr id="205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2051" name="Object 219"/>
          <p:cNvGraphicFramePr>
            <a:graphicFrameLocks noChangeAspect="1"/>
          </p:cNvGraphicFramePr>
          <p:nvPr/>
        </p:nvGraphicFramePr>
        <p:xfrm>
          <a:off x="0" y="0"/>
          <a:ext cx="638175" cy="228600"/>
        </p:xfrm>
        <a:graphic>
          <a:graphicData uri="http://schemas.openxmlformats.org/presentationml/2006/ole">
            <p:oleObj spid="_x0000_s108547" name="Equation" r:id="rId4" imgW="634725" imgH="228501" progId="Equation.3">
              <p:embed/>
            </p:oleObj>
          </a:graphicData>
        </a:graphic>
      </p:graphicFrame>
      <p:graphicFrame>
        <p:nvGraphicFramePr>
          <p:cNvPr id="2052" name="Object 221"/>
          <p:cNvGraphicFramePr>
            <a:graphicFrameLocks noChangeAspect="1"/>
          </p:cNvGraphicFramePr>
          <p:nvPr>
            <p:ph sz="half" idx="2"/>
          </p:nvPr>
        </p:nvGraphicFramePr>
        <p:xfrm>
          <a:off x="971550" y="3629025"/>
          <a:ext cx="2592388" cy="1673225"/>
        </p:xfrm>
        <a:graphic>
          <a:graphicData uri="http://schemas.openxmlformats.org/presentationml/2006/ole">
            <p:oleObj spid="_x0000_s108548" name="Equation" r:id="rId5" imgW="20062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14C22D66-0674-47B3-BAEB-5F906D977C54}" type="slidenum">
              <a:rPr lang="it-IT"/>
              <a:pPr>
                <a:defRPr/>
              </a:pPr>
              <a:t>16</a:t>
            </a:fld>
            <a:endParaRPr lang="it-IT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1		(</a:t>
            </a:r>
            <a:r>
              <a:rPr lang="it-IT" dirty="0" err="1" smtClean="0"/>
              <a:t>ii</a:t>
            </a:r>
            <a:r>
              <a:rPr lang="it-IT" dirty="0" smtClean="0"/>
              <a:t>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154988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Quindi		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4149725"/>
          <a:ext cx="719138" cy="1943100"/>
        </p:xfrm>
        <a:graphic>
          <a:graphicData uri="http://schemas.openxmlformats.org/presentationml/2006/ole">
            <p:oleObj spid="_x0000_s109570" name="Equazione" r:id="rId3" imgW="634680" imgH="1714320" progId="Equation.3">
              <p:embed/>
            </p:oleObj>
          </a:graphicData>
        </a:graphic>
      </p:graphicFrame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3075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847725" y="1989138"/>
          <a:ext cx="2192338" cy="1998662"/>
        </p:xfrm>
        <a:graphic>
          <a:graphicData uri="http://schemas.openxmlformats.org/presentationml/2006/ole">
            <p:oleObj spid="_x0000_s109571" name="Equazione" r:id="rId4" imgW="2006280" imgH="1828800" progId="Equation.3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3568700" y="1165225"/>
          <a:ext cx="4506913" cy="5056188"/>
        </p:xfrm>
        <a:graphic>
          <a:graphicData uri="http://schemas.openxmlformats.org/presentationml/2006/ole">
            <p:oleObj spid="_x0000_s109572" name="Equazione" r:id="rId5" imgW="2311200" imgH="259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28875E5B-99D5-4A3B-B5CA-A22DF8862A01}" type="slidenum">
              <a:rPr lang="it-IT"/>
              <a:pPr>
                <a:defRPr/>
              </a:pPr>
              <a:t>17</a:t>
            </a:fld>
            <a:endParaRPr lang="it-IT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75565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1		(</a:t>
            </a:r>
            <a:r>
              <a:rPr lang="it-IT" dirty="0" err="1" smtClean="0"/>
              <a:t>iii</a:t>
            </a:r>
            <a:r>
              <a:rPr lang="it-IT" dirty="0" smtClean="0"/>
              <a:t>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Quindi entrambi gli elementi che sono il complemento di</a:t>
            </a:r>
            <a:r>
              <a:rPr lang="it-IT" i="1" dirty="0" smtClean="0"/>
              <a:t> x </a:t>
            </a:r>
            <a:r>
              <a:rPr lang="it-IT" dirty="0" smtClean="0"/>
              <a:t> sono uguali, ciò implica che  </a:t>
            </a:r>
            <a:r>
              <a:rPr lang="it-IT" dirty="0" smtClean="0">
                <a:sym typeface="Symbol" pitchFamily="18" charset="2"/>
              </a:rPr>
              <a:t>x </a:t>
            </a:r>
            <a:r>
              <a:rPr lang="it-IT" dirty="0" smtClean="0"/>
              <a:t>è univocamente determinato da </a:t>
            </a:r>
            <a:r>
              <a:rPr lang="it-IT" i="1" dirty="0" smtClean="0"/>
              <a:t>x</a:t>
            </a:r>
            <a:r>
              <a:rPr lang="it-IT" dirty="0" smtClean="0"/>
              <a:t>.</a:t>
            </a:r>
          </a:p>
          <a:p>
            <a:pPr eaLnBrk="1" hangingPunct="1">
              <a:defRPr/>
            </a:pPr>
            <a:r>
              <a:rPr lang="it-IT" dirty="0" smtClean="0"/>
              <a:t>Poiché </a:t>
            </a:r>
            <a:r>
              <a:rPr lang="it-IT" dirty="0" smtClean="0">
                <a:sym typeface="Symbol" pitchFamily="18" charset="2"/>
              </a:rPr>
              <a:t>x</a:t>
            </a:r>
            <a:r>
              <a:rPr lang="it-IT" dirty="0" smtClean="0"/>
              <a:t> è univocamente determinato da </a:t>
            </a:r>
            <a:r>
              <a:rPr lang="it-IT" i="1" dirty="0" smtClean="0"/>
              <a:t>x</a:t>
            </a:r>
            <a:r>
              <a:rPr lang="it-IT" dirty="0" smtClean="0"/>
              <a:t>, allora il simbolo (</a:t>
            </a:r>
            <a:r>
              <a:rPr lang="it-IT" dirty="0" smtClean="0">
                <a:sym typeface="Symbol" pitchFamily="18" charset="2"/>
              </a:rPr>
              <a:t></a:t>
            </a:r>
            <a:r>
              <a:rPr lang="it-IT" dirty="0" smtClean="0"/>
              <a:t>  ) è un </a:t>
            </a:r>
            <a:r>
              <a:rPr lang="it-IT" i="1" dirty="0" smtClean="0"/>
              <a:t>operatore unitario</a:t>
            </a:r>
            <a:r>
              <a:rPr lang="it-IT" dirty="0" smtClean="0"/>
              <a:t> che assegna ad un elemento </a:t>
            </a:r>
            <a:r>
              <a:rPr lang="it-IT" i="1" dirty="0" smtClean="0"/>
              <a:t>x</a:t>
            </a:r>
            <a:r>
              <a:rPr lang="it-IT" dirty="0" smtClean="0"/>
              <a:t> dell’insieme </a:t>
            </a:r>
            <a:r>
              <a:rPr lang="it-IT" i="1" dirty="0" smtClean="0"/>
              <a:t>B</a:t>
            </a:r>
            <a:r>
              <a:rPr lang="it-IT" dirty="0" smtClean="0"/>
              <a:t> l’elemento </a:t>
            </a:r>
            <a:r>
              <a:rPr lang="it-IT" dirty="0" smtClean="0">
                <a:sym typeface="Symbol" pitchFamily="18" charset="2"/>
              </a:rPr>
              <a:t>x</a:t>
            </a:r>
            <a:r>
              <a:rPr lang="it-IT" dirty="0" smtClean="0"/>
              <a:t> sempre appartenente a </a:t>
            </a:r>
            <a:r>
              <a:rPr lang="it-IT" i="1" dirty="0" smtClean="0"/>
              <a:t>B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1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030BB176-5D1B-428E-8882-F08B5F94C419}" type="slidenum">
              <a:rPr lang="it-IT"/>
              <a:pPr>
                <a:defRPr/>
              </a:pPr>
              <a:t>18</a:t>
            </a:fld>
            <a:endParaRPr lang="it-IT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2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86598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2a					2b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Dimostrazione		Dimostrazione</a:t>
            </a:r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087438" y="3500438"/>
          <a:ext cx="2790825" cy="1847850"/>
        </p:xfrm>
        <a:graphic>
          <a:graphicData uri="http://schemas.openxmlformats.org/presentationml/2006/ole">
            <p:oleObj spid="_x0000_s110594" name="Equazione" r:id="rId3" imgW="1841400" imgH="121896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971550" y="2060575"/>
          <a:ext cx="1489075" cy="522288"/>
        </p:xfrm>
        <a:graphic>
          <a:graphicData uri="http://schemas.openxmlformats.org/presentationml/2006/ole">
            <p:oleObj spid="_x0000_s110595" name="Equation" r:id="rId4" imgW="507960" imgH="177480" progId="Equation.3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5003800" y="2133600"/>
          <a:ext cx="1339850" cy="482600"/>
        </p:xfrm>
        <a:graphic>
          <a:graphicData uri="http://schemas.openxmlformats.org/presentationml/2006/ole">
            <p:oleObj spid="_x0000_s110596" name="Equation" r:id="rId5" imgW="495000" imgH="177480" progId="Equation.3">
              <p:embed/>
            </p:oleObj>
          </a:graphicData>
        </a:graphic>
      </p:graphicFrame>
      <p:sp>
        <p:nvSpPr>
          <p:cNvPr id="4107" name="Line 6"/>
          <p:cNvSpPr>
            <a:spLocks noChangeShapeType="1"/>
          </p:cNvSpPr>
          <p:nvPr/>
        </p:nvSpPr>
        <p:spPr bwMode="auto">
          <a:xfrm>
            <a:off x="4572000" y="1447800"/>
            <a:ext cx="0" cy="4648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4849813" y="3451225"/>
          <a:ext cx="3873500" cy="1963738"/>
        </p:xfrm>
        <a:graphic>
          <a:graphicData uri="http://schemas.openxmlformats.org/presentationml/2006/ole">
            <p:oleObj spid="_x0000_s110597" name="Equation" r:id="rId6" imgW="1803240" imgH="914400" progId="Equation.3">
              <p:embed/>
            </p:oleObj>
          </a:graphicData>
        </a:graphic>
      </p:graphicFrame>
      <p:graphicFrame>
        <p:nvGraphicFramePr>
          <p:cNvPr id="4102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227763" y="115888"/>
          <a:ext cx="2736850" cy="1766887"/>
        </p:xfrm>
        <a:graphic>
          <a:graphicData uri="http://schemas.openxmlformats.org/presentationml/2006/ole">
            <p:oleObj spid="_x0000_s110598" name="Equation" r:id="rId7" imgW="20062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7FB7669A-60B6-4F12-B96B-F18C1BCA4380}" type="slidenum">
              <a:rPr lang="it-IT"/>
              <a:pPr>
                <a:defRPr/>
              </a:pPr>
              <a:t>19</a:t>
            </a:fld>
            <a:endParaRPr lang="it-IT"/>
          </a:p>
        </p:txBody>
      </p:sp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3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3a					3b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Dimostrazione			Dimostrazione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- - - - - -					 - - - - - - 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buFontTx/>
              <a:buNone/>
              <a:defRPr/>
            </a:pPr>
            <a:r>
              <a:rPr lang="it-IT" smtClean="0"/>
              <a:t>											</a:t>
            </a:r>
          </a:p>
        </p:txBody>
      </p:sp>
      <p:graphicFrame>
        <p:nvGraphicFramePr>
          <p:cNvPr id="5122" name="Object 1028"/>
          <p:cNvGraphicFramePr>
            <a:graphicFrameLocks noChangeAspect="1"/>
          </p:cNvGraphicFramePr>
          <p:nvPr/>
        </p:nvGraphicFramePr>
        <p:xfrm>
          <a:off x="1377950" y="1814513"/>
          <a:ext cx="1016000" cy="698500"/>
        </p:xfrm>
        <a:graphic>
          <a:graphicData uri="http://schemas.openxmlformats.org/presentationml/2006/ole">
            <p:oleObj spid="_x0000_s111618" name="Equation" r:id="rId3" imgW="317160" imgH="215640" progId="Equation.3">
              <p:embed/>
            </p:oleObj>
          </a:graphicData>
        </a:graphic>
      </p:graphicFrame>
      <p:graphicFrame>
        <p:nvGraphicFramePr>
          <p:cNvPr id="5123" name="Object 1063"/>
          <p:cNvGraphicFramePr>
            <a:graphicFrameLocks noChangeAspect="1"/>
          </p:cNvGraphicFramePr>
          <p:nvPr/>
        </p:nvGraphicFramePr>
        <p:xfrm>
          <a:off x="5257800" y="1784350"/>
          <a:ext cx="1014413" cy="690563"/>
        </p:xfrm>
        <a:graphic>
          <a:graphicData uri="http://schemas.openxmlformats.org/presentationml/2006/ole">
            <p:oleObj spid="_x0000_s111619" name="Equation" r:id="rId4" imgW="317160" imgH="215640" progId="Equation.3">
              <p:embed/>
            </p:oleObj>
          </a:graphicData>
        </a:graphic>
      </p:graphicFrame>
      <p:sp>
        <p:nvSpPr>
          <p:cNvPr id="5128" name="Line 1098"/>
          <p:cNvSpPr>
            <a:spLocks noChangeShapeType="1"/>
          </p:cNvSpPr>
          <p:nvPr/>
        </p:nvSpPr>
        <p:spPr bwMode="auto">
          <a:xfrm>
            <a:off x="4572000" y="1447800"/>
            <a:ext cx="0" cy="4648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5E8029C7-1FC7-430E-A16B-37D199E98AB2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Algebra della Logica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err="1" smtClean="0"/>
              <a:t>Gerge</a:t>
            </a:r>
            <a:r>
              <a:rPr lang="it-IT" sz="2000" dirty="0" smtClean="0"/>
              <a:t> </a:t>
            </a:r>
            <a:r>
              <a:rPr lang="it-IT" sz="2000" dirty="0" err="1" smtClean="0"/>
              <a:t>Boole</a:t>
            </a:r>
            <a:endParaRPr lang="it-IT" sz="2000" dirty="0" smtClean="0"/>
          </a:p>
          <a:p>
            <a:pPr lvl="2" eaLnBrk="1" hangingPunct="1">
              <a:defRPr/>
            </a:pPr>
            <a:r>
              <a:rPr lang="it-IT" dirty="0" smtClean="0"/>
              <a:t>Matematico inglese		(1815 – 1864)</a:t>
            </a:r>
          </a:p>
          <a:p>
            <a:pPr eaLnBrk="1" hangingPunct="1">
              <a:defRPr/>
            </a:pPr>
            <a:r>
              <a:rPr lang="it-IT" sz="2000" dirty="0" smtClean="0"/>
              <a:t>“</a:t>
            </a:r>
            <a:r>
              <a:rPr lang="it-IT" sz="2000" i="1" dirty="0" err="1" smtClean="0"/>
              <a:t>Investigation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of</a:t>
            </a:r>
            <a:r>
              <a:rPr lang="it-IT" sz="2000" i="1" dirty="0" smtClean="0"/>
              <a:t> the </a:t>
            </a:r>
            <a:r>
              <a:rPr lang="it-IT" sz="2000" i="1" dirty="0" err="1" smtClean="0"/>
              <a:t>Laws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of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Thought</a:t>
            </a:r>
            <a:r>
              <a:rPr lang="it-IT" sz="2000" dirty="0" smtClean="0"/>
              <a:t>” (1854)</a:t>
            </a:r>
          </a:p>
          <a:p>
            <a:pPr lvl="1" eaLnBrk="1" hangingPunct="1">
              <a:defRPr/>
            </a:pPr>
            <a:r>
              <a:rPr lang="it-IT" sz="1600" dirty="0" smtClean="0"/>
              <a:t>Studio delle leggi del pensiero</a:t>
            </a:r>
          </a:p>
          <a:p>
            <a:pPr eaLnBrk="1" hangingPunct="1">
              <a:defRPr/>
            </a:pPr>
            <a:r>
              <a:rPr lang="it-IT" sz="2000" dirty="0" smtClean="0"/>
              <a:t>Algebra della Logica, Algebra di </a:t>
            </a:r>
            <a:r>
              <a:rPr lang="it-IT" sz="2000" dirty="0" err="1" smtClean="0"/>
              <a:t>Boole</a:t>
            </a:r>
            <a:r>
              <a:rPr lang="it-IT" sz="2000" dirty="0" smtClean="0"/>
              <a:t>, Algebra Booleana</a:t>
            </a:r>
          </a:p>
          <a:p>
            <a:pPr eaLnBrk="1" hangingPunct="1">
              <a:defRPr/>
            </a:pPr>
            <a:r>
              <a:rPr lang="it-IT" sz="2000" dirty="0" smtClean="0"/>
              <a:t>Sistematizzazione dovuta a HUNTINGTON (50 anni dopo)</a:t>
            </a:r>
          </a:p>
          <a:p>
            <a:pPr eaLnBrk="1" hangingPunct="1">
              <a:defRPr/>
            </a:pPr>
            <a:r>
              <a:rPr lang="it-IT" sz="2000" dirty="0" smtClean="0"/>
              <a:t>Applicazione all’ingegneria: SHANNON (1938)</a:t>
            </a:r>
          </a:p>
          <a:p>
            <a:pPr eaLnBrk="1" hangingPunct="1">
              <a:defRPr/>
            </a:pPr>
            <a:r>
              <a:rPr lang="it-IT" sz="2000" dirty="0" smtClean="0"/>
              <a:t>Sistema matematico formale che descrive funzioni logiche</a:t>
            </a:r>
          </a:p>
          <a:p>
            <a:pPr eaLnBrk="1" hangingPunct="1">
              <a:defRPr/>
            </a:pPr>
            <a:r>
              <a:rPr lang="it-IT" sz="2000" dirty="0" smtClean="0"/>
              <a:t>Sistema matematico formale</a:t>
            </a:r>
          </a:p>
          <a:p>
            <a:pPr lvl="2" eaLnBrk="1" hangingPunct="1">
              <a:defRPr/>
            </a:pPr>
            <a:r>
              <a:rPr lang="it-IT" dirty="0" smtClean="0"/>
              <a:t>Insieme di elementi</a:t>
            </a:r>
          </a:p>
          <a:p>
            <a:pPr lvl="2" eaLnBrk="1" hangingPunct="1">
              <a:defRPr/>
            </a:pPr>
            <a:r>
              <a:rPr lang="it-IT" dirty="0" smtClean="0"/>
              <a:t>insieme di operazioni</a:t>
            </a:r>
          </a:p>
          <a:p>
            <a:pPr lvl="2" eaLnBrk="1" hangingPunct="1">
              <a:defRPr/>
            </a:pPr>
            <a:r>
              <a:rPr lang="it-IT" dirty="0" smtClean="0"/>
              <a:t>insieme di postulati</a:t>
            </a:r>
          </a:p>
          <a:p>
            <a:pPr lvl="4" eaLnBrk="1" hangingPunct="1">
              <a:defRPr/>
            </a:pPr>
            <a:r>
              <a:rPr lang="it-IT" sz="2000" dirty="0" smtClean="0"/>
              <a:t>TEOREMI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73B76EC2-9E83-4A71-89CD-BCC4C694E618}" type="slidenum">
              <a:rPr lang="it-IT"/>
              <a:pPr>
                <a:defRPr/>
              </a:pPr>
              <a:t>20</a:t>
            </a:fld>
            <a:endParaRPr lang="it-IT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4</a:t>
            </a:r>
            <a:br>
              <a:rPr lang="it-IT" dirty="0" smtClean="0"/>
            </a:br>
            <a:r>
              <a:rPr lang="it-IT" sz="1800" dirty="0" smtClean="0"/>
              <a:t>(</a:t>
            </a:r>
            <a:r>
              <a:rPr lang="it-IT" sz="1800" dirty="0" err="1" smtClean="0"/>
              <a:t>Idempotenza</a:t>
            </a:r>
            <a:r>
              <a:rPr lang="it-IT" sz="1800" dirty="0" smtClean="0"/>
              <a:t>)</a:t>
            </a:r>
            <a:endParaRPr lang="it-IT" dirty="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29945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4a					4b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Dimostrazione			Dimostrazione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buFontTx/>
              <a:buNone/>
              <a:defRPr/>
            </a:pPr>
            <a:r>
              <a:rPr lang="it-IT" smtClean="0"/>
              <a:t>						per dualità					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90600" y="1905000"/>
          <a:ext cx="1828800" cy="493713"/>
        </p:xfrm>
        <a:graphic>
          <a:graphicData uri="http://schemas.openxmlformats.org/presentationml/2006/ole">
            <p:oleObj spid="_x0000_s112642" name="Equation" r:id="rId3" imgW="571320" imgH="15228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4953000" y="1905000"/>
          <a:ext cx="1624013" cy="447675"/>
        </p:xfrm>
        <a:graphic>
          <a:graphicData uri="http://schemas.openxmlformats.org/presentationml/2006/ole">
            <p:oleObj spid="_x0000_s112643" name="Equation" r:id="rId4" imgW="507960" imgH="139680" progId="Equation.3">
              <p:embed/>
            </p:oleObj>
          </a:graphicData>
        </a:graphic>
      </p:graphicFrame>
      <p:sp>
        <p:nvSpPr>
          <p:cNvPr id="6154" name="Line 6"/>
          <p:cNvSpPr>
            <a:spLocks noChangeShapeType="1"/>
          </p:cNvSpPr>
          <p:nvPr/>
        </p:nvSpPr>
        <p:spPr bwMode="auto">
          <a:xfrm>
            <a:off x="4572000" y="1447800"/>
            <a:ext cx="0" cy="4648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471488" y="3416300"/>
          <a:ext cx="3790950" cy="1881188"/>
        </p:xfrm>
        <a:graphic>
          <a:graphicData uri="http://schemas.openxmlformats.org/presentationml/2006/ole">
            <p:oleObj spid="_x0000_s112644" name="Equation" r:id="rId5" imgW="1765080" imgH="876240" progId="Equation.3">
              <p:embed/>
            </p:oleObj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6300788" y="115888"/>
          <a:ext cx="2590800" cy="1671637"/>
        </p:xfrm>
        <a:graphic>
          <a:graphicData uri="http://schemas.openxmlformats.org/presentationml/2006/ole">
            <p:oleObj spid="_x0000_s112645" name="Equation" r:id="rId6" imgW="20062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1CDEB91F-D2C4-434F-9933-60A7F20314F9}" type="slidenum">
              <a:rPr lang="it-IT"/>
              <a:pPr>
                <a:defRPr/>
              </a:pPr>
              <a:t>21</a:t>
            </a:fld>
            <a:endParaRPr lang="it-IT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5</a:t>
            </a:r>
            <a:br>
              <a:rPr lang="it-IT" dirty="0" smtClean="0"/>
            </a:br>
            <a:r>
              <a:rPr lang="it-IT" sz="1800" dirty="0" smtClean="0"/>
              <a:t>(Involuzione)</a:t>
            </a:r>
            <a:endParaRPr lang="it-IT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it-IT" smtClean="0"/>
          </a:p>
          <a:p>
            <a:pPr eaLnBrk="1" hangingPunct="1">
              <a:buFontTx/>
              <a:buNone/>
              <a:defRPr/>
            </a:pPr>
            <a:endParaRPr lang="it-IT" smtClean="0"/>
          </a:p>
          <a:p>
            <a:pPr eaLnBrk="1" hangingPunct="1">
              <a:buFontTx/>
              <a:buNone/>
              <a:defRPr/>
            </a:pPr>
            <a:endParaRPr lang="it-IT" smtClean="0"/>
          </a:p>
          <a:p>
            <a:pPr eaLnBrk="1" hangingPunct="1">
              <a:buFontTx/>
              <a:buNone/>
              <a:defRPr/>
            </a:pPr>
            <a:endParaRPr lang="it-IT" smtClean="0"/>
          </a:p>
          <a:p>
            <a:pPr eaLnBrk="1" hangingPunct="1">
              <a:buFontTx/>
              <a:buNone/>
              <a:defRPr/>
            </a:pPr>
            <a:r>
              <a:rPr lang="it-IT" smtClean="0"/>
              <a:t>Il complemento del complemento è l’elemento stesso</a:t>
            </a:r>
          </a:p>
          <a:p>
            <a:pPr eaLnBrk="1" hangingPunct="1">
              <a:buFontTx/>
              <a:buNone/>
              <a:defRPr/>
            </a:pPr>
            <a:r>
              <a:rPr lang="it-IT" smtClean="0"/>
              <a:t>Dimostrazione</a:t>
            </a:r>
          </a:p>
          <a:p>
            <a:pPr eaLnBrk="1" hangingPunct="1">
              <a:buFontTx/>
              <a:buNone/>
              <a:defRPr/>
            </a:pPr>
            <a:r>
              <a:rPr lang="it-IT" smtClean="0"/>
              <a:t>………………</a:t>
            </a:r>
          </a:p>
        </p:txBody>
      </p:sp>
      <p:graphicFrame>
        <p:nvGraphicFramePr>
          <p:cNvPr id="7170" name="Object 82"/>
          <p:cNvGraphicFramePr>
            <a:graphicFrameLocks noChangeAspect="1"/>
          </p:cNvGraphicFramePr>
          <p:nvPr/>
        </p:nvGraphicFramePr>
        <p:xfrm>
          <a:off x="3657600" y="2286000"/>
          <a:ext cx="1524000" cy="944563"/>
        </p:xfrm>
        <a:graphic>
          <a:graphicData uri="http://schemas.openxmlformats.org/presentationml/2006/ole">
            <p:oleObj spid="_x0000_s113666" name="Equation" r:id="rId3" imgW="4316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79D0B5F8-3A32-4639-963E-50C98DDA013E}" type="slidenum">
              <a:rPr lang="it-IT"/>
              <a:pPr>
                <a:defRPr/>
              </a:pPr>
              <a:t>22</a:t>
            </a:fld>
            <a:endParaRPr lang="it-IT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6</a:t>
            </a:r>
            <a:br>
              <a:rPr lang="it-IT" dirty="0" smtClean="0"/>
            </a:br>
            <a:r>
              <a:rPr lang="it-IT" sz="1800" dirty="0" smtClean="0"/>
              <a:t>(assorbimento)</a:t>
            </a:r>
            <a:endParaRPr lang="it-IT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370888" cy="4724400"/>
          </a:xfrm>
        </p:spPr>
        <p:txBody>
          <a:bodyPr/>
          <a:lstStyle/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r>
              <a:rPr lang="it-IT" smtClean="0"/>
              <a:t>6a					6b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Dimostrazione		Dimostrazione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buFontTx/>
              <a:buNone/>
              <a:defRPr/>
            </a:pPr>
            <a:r>
              <a:rPr lang="it-IT" smtClean="0"/>
              <a:t>						per dualità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762000" y="2362200"/>
          <a:ext cx="2357438" cy="571500"/>
        </p:xfrm>
        <a:graphic>
          <a:graphicData uri="http://schemas.openxmlformats.org/presentationml/2006/ole">
            <p:oleObj spid="_x0000_s114690" name="Equation" r:id="rId3" imgW="736560" imgH="177480" progId="Equation.3">
              <p:embed/>
            </p:oleObj>
          </a:graphicData>
        </a:graphic>
      </p:graphicFrame>
      <p:graphicFrame>
        <p:nvGraphicFramePr>
          <p:cNvPr id="8195" name="Object 39"/>
          <p:cNvGraphicFramePr>
            <a:graphicFrameLocks noChangeAspect="1"/>
          </p:cNvGraphicFramePr>
          <p:nvPr/>
        </p:nvGraphicFramePr>
        <p:xfrm>
          <a:off x="4800600" y="2362200"/>
          <a:ext cx="2228850" cy="584200"/>
        </p:xfrm>
        <a:graphic>
          <a:graphicData uri="http://schemas.openxmlformats.org/presentationml/2006/ole">
            <p:oleObj spid="_x0000_s114691" name="Equation" r:id="rId4" imgW="825480" imgH="215640" progId="Equation.3">
              <p:embed/>
            </p:oleObj>
          </a:graphicData>
        </a:graphic>
      </p:graphicFrame>
      <p:sp>
        <p:nvSpPr>
          <p:cNvPr id="8202" name="Line 74"/>
          <p:cNvSpPr>
            <a:spLocks noChangeShapeType="1"/>
          </p:cNvSpPr>
          <p:nvPr/>
        </p:nvSpPr>
        <p:spPr bwMode="auto">
          <a:xfrm>
            <a:off x="4648200" y="1447800"/>
            <a:ext cx="0" cy="4648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8196" name="Object 80"/>
          <p:cNvGraphicFramePr>
            <a:graphicFrameLocks noChangeAspect="1"/>
          </p:cNvGraphicFramePr>
          <p:nvPr/>
        </p:nvGraphicFramePr>
        <p:xfrm>
          <a:off x="500063" y="3644900"/>
          <a:ext cx="3568700" cy="1744663"/>
        </p:xfrm>
        <a:graphic>
          <a:graphicData uri="http://schemas.openxmlformats.org/presentationml/2006/ole">
            <p:oleObj spid="_x0000_s114692" name="Equation" r:id="rId5" imgW="1663560" imgH="812520" progId="Equation.3">
              <p:embed/>
            </p:oleObj>
          </a:graphicData>
        </a:graphic>
      </p:graphicFrame>
      <p:graphicFrame>
        <p:nvGraphicFramePr>
          <p:cNvPr id="8197" name="Object 82"/>
          <p:cNvGraphicFramePr>
            <a:graphicFrameLocks noChangeAspect="1"/>
          </p:cNvGraphicFramePr>
          <p:nvPr>
            <p:ph sz="half" idx="2"/>
          </p:nvPr>
        </p:nvGraphicFramePr>
        <p:xfrm>
          <a:off x="6084888" y="115888"/>
          <a:ext cx="2879725" cy="1858962"/>
        </p:xfrm>
        <a:graphic>
          <a:graphicData uri="http://schemas.openxmlformats.org/presentationml/2006/ole">
            <p:oleObj spid="_x0000_s114693" name="Equation" r:id="rId6" imgW="20062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345A01EB-29FC-4C86-BE02-9FF0958A0098}" type="slidenum">
              <a:rPr lang="it-IT"/>
              <a:pPr>
                <a:defRPr/>
              </a:pPr>
              <a:t>23</a:t>
            </a:fld>
            <a:endParaRPr lang="it-IT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7 </a:t>
            </a:r>
            <a:br>
              <a:rPr lang="it-IT" dirty="0" smtClean="0"/>
            </a:br>
            <a:r>
              <a:rPr lang="it-IT" sz="1800" dirty="0" smtClean="0"/>
              <a:t>(semplificazione)</a:t>
            </a:r>
            <a:endParaRPr lang="it-IT" sz="2400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15350" cy="4724400"/>
          </a:xfrm>
        </p:spPr>
        <p:txBody>
          <a:bodyPr/>
          <a:lstStyle/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r>
              <a:rPr lang="it-IT" smtClean="0"/>
              <a:t>7a					7b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Dimostrazione		 Dimostrazione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per dualità</a:t>
            </a:r>
          </a:p>
        </p:txBody>
      </p:sp>
      <p:sp>
        <p:nvSpPr>
          <p:cNvPr id="9226" name="Line 74"/>
          <p:cNvSpPr>
            <a:spLocks noChangeShapeType="1"/>
          </p:cNvSpPr>
          <p:nvPr/>
        </p:nvSpPr>
        <p:spPr bwMode="auto">
          <a:xfrm>
            <a:off x="4572000" y="1447800"/>
            <a:ext cx="0" cy="4648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9218" name="Object 266"/>
          <p:cNvGraphicFramePr>
            <a:graphicFrameLocks noChangeAspect="1"/>
          </p:cNvGraphicFramePr>
          <p:nvPr/>
        </p:nvGraphicFramePr>
        <p:xfrm>
          <a:off x="468313" y="2276475"/>
          <a:ext cx="2667000" cy="676275"/>
        </p:xfrm>
        <a:graphic>
          <a:graphicData uri="http://schemas.openxmlformats.org/presentationml/2006/ole">
            <p:oleObj spid="_x0000_s115714" name="Equation" r:id="rId3" imgW="952200" imgH="241200" progId="Equation.3">
              <p:embed/>
            </p:oleObj>
          </a:graphicData>
        </a:graphic>
      </p:graphicFrame>
      <p:graphicFrame>
        <p:nvGraphicFramePr>
          <p:cNvPr id="9219" name="Object 267"/>
          <p:cNvGraphicFramePr>
            <a:graphicFrameLocks noChangeAspect="1"/>
          </p:cNvGraphicFramePr>
          <p:nvPr/>
        </p:nvGraphicFramePr>
        <p:xfrm>
          <a:off x="4932363" y="2276475"/>
          <a:ext cx="2532062" cy="633413"/>
        </p:xfrm>
        <a:graphic>
          <a:graphicData uri="http://schemas.openxmlformats.org/presentationml/2006/ole">
            <p:oleObj spid="_x0000_s115715" name="Equation" r:id="rId4" imgW="965160" imgH="241200" progId="Equation.3">
              <p:embed/>
            </p:oleObj>
          </a:graphicData>
        </a:graphic>
      </p:graphicFrame>
      <p:graphicFrame>
        <p:nvGraphicFramePr>
          <p:cNvPr id="9220" name="Object 269"/>
          <p:cNvGraphicFramePr>
            <a:graphicFrameLocks noChangeAspect="1"/>
          </p:cNvGraphicFramePr>
          <p:nvPr/>
        </p:nvGraphicFramePr>
        <p:xfrm>
          <a:off x="4932363" y="3933825"/>
          <a:ext cx="3652837" cy="1171575"/>
        </p:xfrm>
        <a:graphic>
          <a:graphicData uri="http://schemas.openxmlformats.org/presentationml/2006/ole">
            <p:oleObj spid="_x0000_s115716" name="Equation" r:id="rId5" imgW="1701720" imgH="545760" progId="Equation.3">
              <p:embed/>
            </p:oleObj>
          </a:graphicData>
        </a:graphic>
      </p:graphicFrame>
      <p:graphicFrame>
        <p:nvGraphicFramePr>
          <p:cNvPr id="9221" name="Object 270"/>
          <p:cNvGraphicFramePr>
            <a:graphicFrameLocks noChangeAspect="1"/>
          </p:cNvGraphicFramePr>
          <p:nvPr>
            <p:ph sz="half" idx="2"/>
          </p:nvPr>
        </p:nvGraphicFramePr>
        <p:xfrm>
          <a:off x="6011863" y="188913"/>
          <a:ext cx="2808287" cy="1812925"/>
        </p:xfrm>
        <a:graphic>
          <a:graphicData uri="http://schemas.openxmlformats.org/presentationml/2006/ole">
            <p:oleObj spid="_x0000_s115717" name="Equation" r:id="rId6" imgW="20062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DA74DE9C-6F91-4904-B1D8-FAB9C8660468}" type="slidenum">
              <a:rPr lang="it-IT"/>
              <a:pPr>
                <a:defRPr/>
              </a:pPr>
              <a:t>24</a:t>
            </a:fld>
            <a:endParaRPr lang="it-IT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8</a:t>
            </a:r>
            <a:br>
              <a:rPr lang="it-IT" dirty="0" smtClean="0"/>
            </a:br>
            <a:r>
              <a:rPr lang="it-IT" sz="1800" dirty="0" smtClean="0"/>
              <a:t>(Legge Associativa)</a:t>
            </a:r>
            <a:r>
              <a:rPr lang="it-IT" dirty="0" smtClean="0"/>
              <a:t> </a:t>
            </a:r>
            <a:endParaRPr lang="it-IT" sz="2400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8a					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8b		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143000" y="1981200"/>
          <a:ext cx="6624638" cy="692150"/>
        </p:xfrm>
        <a:graphic>
          <a:graphicData uri="http://schemas.openxmlformats.org/presentationml/2006/ole">
            <p:oleObj spid="_x0000_s116738" name="Equation" r:id="rId3" imgW="2070000" imgH="215640" progId="Equation.3">
              <p:embed/>
            </p:oleObj>
          </a:graphicData>
        </a:graphic>
      </p:graphicFrame>
      <p:sp>
        <p:nvSpPr>
          <p:cNvPr id="10248" name="Line 166"/>
          <p:cNvSpPr>
            <a:spLocks noChangeShapeType="1"/>
          </p:cNvSpPr>
          <p:nvPr/>
        </p:nvSpPr>
        <p:spPr bwMode="auto">
          <a:xfrm>
            <a:off x="838200" y="3200400"/>
            <a:ext cx="7239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0243" name="Object 167"/>
          <p:cNvGraphicFramePr>
            <a:graphicFrameLocks noChangeAspect="1"/>
          </p:cNvGraphicFramePr>
          <p:nvPr/>
        </p:nvGraphicFramePr>
        <p:xfrm>
          <a:off x="1676400" y="4343400"/>
          <a:ext cx="5405438" cy="692150"/>
        </p:xfrm>
        <a:graphic>
          <a:graphicData uri="http://schemas.openxmlformats.org/presentationml/2006/ole">
            <p:oleObj spid="_x0000_s116739" name="Equation" r:id="rId4" imgW="1688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F52856B3-85EB-4352-AED6-2B02FD551409}" type="slidenum">
              <a:rPr lang="it-IT"/>
              <a:pPr>
                <a:defRPr/>
              </a:pPr>
              <a:t>25</a:t>
            </a:fld>
            <a:endParaRPr lang="it-IT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8*</a:t>
            </a:r>
            <a:br>
              <a:rPr lang="it-IT" dirty="0" smtClean="0"/>
            </a:br>
            <a:r>
              <a:rPr lang="it-IT" sz="1800" dirty="0" smtClean="0"/>
              <a:t>(Consenso)</a:t>
            </a:r>
            <a:r>
              <a:rPr lang="it-IT" dirty="0" smtClean="0"/>
              <a:t> </a:t>
            </a:r>
            <a:endParaRPr lang="it-IT" sz="2400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29945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8*a					</a:t>
            </a:r>
          </a:p>
          <a:p>
            <a:pPr eaLnBrk="1" hangingPunct="1">
              <a:defRPr/>
            </a:pPr>
            <a:r>
              <a:rPr lang="it-IT" smtClean="0"/>
              <a:t>Dimostrazione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8*b		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000250" y="1214438"/>
          <a:ext cx="3657600" cy="661987"/>
        </p:xfrm>
        <a:graphic>
          <a:graphicData uri="http://schemas.openxmlformats.org/presentationml/2006/ole">
            <p:oleObj spid="_x0000_s117762" name="Equation" r:id="rId3" imgW="1333440" imgH="241200" progId="Equation.3">
              <p:embed/>
            </p:oleObj>
          </a:graphicData>
        </a:graphic>
      </p:graphicFrame>
      <p:sp>
        <p:nvSpPr>
          <p:cNvPr id="11274" name="Line 5"/>
          <p:cNvSpPr>
            <a:spLocks noChangeShapeType="1"/>
          </p:cNvSpPr>
          <p:nvPr/>
        </p:nvSpPr>
        <p:spPr bwMode="auto">
          <a:xfrm>
            <a:off x="468313" y="4941888"/>
            <a:ext cx="7239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533400" y="5486400"/>
          <a:ext cx="5791200" cy="604838"/>
        </p:xfrm>
        <a:graphic>
          <a:graphicData uri="http://schemas.openxmlformats.org/presentationml/2006/ole">
            <p:oleObj spid="_x0000_s117763" name="Equation" r:id="rId4" imgW="2311200" imgH="241200" progId="Equation.3">
              <p:embed/>
            </p:oleObj>
          </a:graphicData>
        </a:graphic>
      </p:graphicFrame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611188" y="2349500"/>
          <a:ext cx="6869112" cy="2452688"/>
        </p:xfrm>
        <a:graphic>
          <a:graphicData uri="http://schemas.openxmlformats.org/presentationml/2006/ole">
            <p:oleObj spid="_x0000_s117764" name="Equation" r:id="rId5" imgW="3200400" imgH="1143000" progId="">
              <p:embed/>
            </p:oleObj>
          </a:graphicData>
        </a:graphic>
      </p:graphicFrame>
      <p:graphicFrame>
        <p:nvGraphicFramePr>
          <p:cNvPr id="11269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6156325" y="0"/>
          <a:ext cx="2987675" cy="1928813"/>
        </p:xfrm>
        <a:graphic>
          <a:graphicData uri="http://schemas.openxmlformats.org/presentationml/2006/ole">
            <p:oleObj spid="_x0000_s117765" name="Equation" r:id="rId6" imgW="20062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31354C18-4DD1-46A8-A3C0-3EE9627FA50F}" type="slidenum">
              <a:rPr lang="it-IT"/>
              <a:pPr>
                <a:defRPr/>
              </a:pPr>
              <a:t>26</a:t>
            </a:fld>
            <a:endParaRPr lang="it-IT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Teorema 9</a:t>
            </a:r>
            <a:br>
              <a:rPr lang="it-IT" dirty="0" smtClean="0"/>
            </a:br>
            <a:r>
              <a:rPr lang="it-IT" sz="2000" dirty="0" smtClean="0"/>
              <a:t>(</a:t>
            </a:r>
            <a:r>
              <a:rPr lang="it-IT" sz="2800" dirty="0" smtClean="0"/>
              <a:t>Teorema di DE MORGAN</a:t>
            </a:r>
            <a:r>
              <a:rPr lang="it-IT" sz="2000" dirty="0" smtClean="0"/>
              <a:t>)</a:t>
            </a:r>
            <a:endParaRPr lang="it-IT" dirty="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686800" cy="3886200"/>
          </a:xfrm>
        </p:spPr>
        <p:txBody>
          <a:bodyPr/>
          <a:lstStyle/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9a					9b	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331913" y="3716338"/>
          <a:ext cx="2363787" cy="723900"/>
        </p:xfrm>
        <a:graphic>
          <a:graphicData uri="http://schemas.openxmlformats.org/presentationml/2006/ole">
            <p:oleObj spid="_x0000_s118786" name="Equation" r:id="rId3" imgW="838080" imgH="241200" progId="Equation.3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5638800" y="3657600"/>
          <a:ext cx="2276475" cy="711200"/>
        </p:xfrm>
        <a:graphic>
          <a:graphicData uri="http://schemas.openxmlformats.org/presentationml/2006/ole">
            <p:oleObj spid="_x0000_s118787" name="Equation" r:id="rId4" imgW="838080" imgH="241200" progId="Equation.3">
              <p:embed/>
            </p:oleObj>
          </a:graphicData>
        </a:graphic>
      </p:graphicFrame>
      <p:sp>
        <p:nvSpPr>
          <p:cNvPr id="12296" name="Line 6"/>
          <p:cNvSpPr>
            <a:spLocks noChangeShapeType="1"/>
          </p:cNvSpPr>
          <p:nvPr/>
        </p:nvSpPr>
        <p:spPr bwMode="auto">
          <a:xfrm>
            <a:off x="4572000" y="2286000"/>
            <a:ext cx="0" cy="3810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Riassunto</a:t>
            </a:r>
            <a:br>
              <a:rPr lang="it-IT" dirty="0" smtClean="0"/>
            </a:br>
            <a:r>
              <a:rPr lang="it-IT" dirty="0" smtClean="0"/>
              <a:t>TEOREMI</a:t>
            </a:r>
            <a:endParaRPr lang="it-IT" dirty="0"/>
          </a:p>
        </p:txBody>
      </p:sp>
      <p:sp>
        <p:nvSpPr>
          <p:cNvPr id="77827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602663" cy="47244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it-IT" sz="2400" dirty="0" smtClean="0"/>
              <a:t>  </a:t>
            </a:r>
            <a:endParaRPr lang="it-IT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14313" y="1571625"/>
          <a:ext cx="8574087" cy="4214813"/>
        </p:xfrm>
        <a:graphic>
          <a:graphicData uri="http://schemas.openxmlformats.org/presentationml/2006/ole">
            <p:oleObj spid="_x0000_s2050" name="Equation" r:id="rId3" imgW="4813200" imgH="161280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6.</a:t>
            </a:r>
            <a:fld id="{636967B2-4E7F-484F-A3F8-478347F1BD16}" type="slidenum">
              <a:rPr lang="it-IT" smtClean="0"/>
              <a:pPr>
                <a:defRPr/>
              </a:pPr>
              <a:t>27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  <a:defRPr/>
            </a:pPr>
            <a:r>
              <a:rPr lang="it-IT" dirty="0"/>
              <a:t>I teoremi di destra si possono ottenere da quelli di sinistra scambiando OR con AND e “0” con “1”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Principio di dualità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Molti dei teoremi visti sono veri anche nell’algebra che conosciamo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Particolarmente significativi sono i teoremi di De Morgan e la proprietà distributiva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Molti teoremi, in particolare quelli di De Morgan, sono veri anche per “n” variabili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28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Esempio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75663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Semplificare la seguente espressione:</a:t>
            </a:r>
          </a:p>
          <a:p>
            <a:pPr>
              <a:defRPr/>
            </a:pPr>
            <a:endParaRPr lang="it-IT" sz="2400" dirty="0"/>
          </a:p>
          <a:p>
            <a:pPr>
              <a:defRPr/>
            </a:pPr>
            <a:r>
              <a:rPr lang="it-IT" sz="2400" dirty="0"/>
              <a:t>In base ai teoremi visti si ha: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238375" y="1784350"/>
          <a:ext cx="3130550" cy="555625"/>
        </p:xfrm>
        <a:graphic>
          <a:graphicData uri="http://schemas.openxmlformats.org/presentationml/2006/ole">
            <p:oleObj spid="_x0000_s10242" name="Equation" r:id="rId3" imgW="1358640" imgH="24120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96925" y="2836863"/>
          <a:ext cx="5932488" cy="1563687"/>
        </p:xfrm>
        <a:graphic>
          <a:graphicData uri="http://schemas.openxmlformats.org/presentationml/2006/ole">
            <p:oleObj spid="_x0000_s10243" name="Equation" r:id="rId4" imgW="2501640" imgH="660240" progId="Equation.3">
              <p:embed/>
            </p:oleObj>
          </a:graphicData>
        </a:graphic>
      </p:graphicFrame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7010400" y="2878138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P 4a</a:t>
            </a:r>
          </a:p>
        </p:txBody>
      </p:sp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7002463" y="3432175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P 5b</a:t>
            </a:r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7002463" y="3952875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P 2a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351338" y="4594225"/>
          <a:ext cx="4594225" cy="1539875"/>
        </p:xfrm>
        <a:graphic>
          <a:graphicData uri="http://schemas.openxmlformats.org/presentationml/2006/ole">
            <p:oleObj spid="_x0000_s10244" name="Equation" r:id="rId5" imgW="4813200" imgH="161280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60350" y="4589463"/>
          <a:ext cx="3746500" cy="1533525"/>
        </p:xfrm>
        <a:graphic>
          <a:graphicData uri="http://schemas.openxmlformats.org/presentationml/2006/ole">
            <p:oleObj spid="_x0000_s10245" name="Equation" r:id="rId6" imgW="3848040" imgH="1574640" progId="Equation.3">
              <p:embed/>
            </p:oleObj>
          </a:graphicData>
        </a:graphic>
      </p:graphicFrame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6.</a:t>
            </a:r>
            <a:fld id="{8E22986A-C08F-4B1E-BC28-9B1F0C6F8447}" type="slidenum">
              <a:rPr lang="it-IT" smtClean="0"/>
              <a:pPr>
                <a:defRPr/>
              </a:pPr>
              <a:t>29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F11B0500-4D58-43D9-973D-6B7179DEEED3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Postulati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Requisiti di un set di postulati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Consistenza 	</a:t>
            </a:r>
          </a:p>
          <a:p>
            <a:pPr lvl="1" eaLnBrk="1" hangingPunct="1">
              <a:defRPr/>
            </a:pPr>
            <a:r>
              <a:rPr lang="it-IT" smtClean="0"/>
              <a:t>Un postulato non deve contraddire un altro</a:t>
            </a:r>
          </a:p>
          <a:p>
            <a:pPr eaLnBrk="1" hangingPunct="1">
              <a:defRPr/>
            </a:pPr>
            <a:r>
              <a:rPr lang="it-IT" smtClean="0"/>
              <a:t>Indipendenza</a:t>
            </a:r>
          </a:p>
          <a:p>
            <a:pPr lvl="1" eaLnBrk="1" hangingPunct="1">
              <a:defRPr/>
            </a:pPr>
            <a:r>
              <a:rPr lang="it-IT" smtClean="0"/>
              <a:t>Un postulato non deve essere conseguenza di un altro </a:t>
            </a:r>
          </a:p>
          <a:p>
            <a:pPr eaLnBrk="1" hangingPunct="1">
              <a:defRPr/>
            </a:pPr>
            <a:r>
              <a:rPr lang="it-IT" smtClean="0"/>
              <a:t>Minimo numero</a:t>
            </a:r>
          </a:p>
          <a:p>
            <a:pPr lvl="1" eaLnBrk="1" hangingPunct="1">
              <a:defRPr/>
            </a:pPr>
            <a:r>
              <a:rPr lang="it-IT" smtClean="0"/>
              <a:t>Insieme indispensabile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Esempio 1’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85200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Per altra via;  posto:</a:t>
            </a:r>
          </a:p>
          <a:p>
            <a:pPr>
              <a:defRPr/>
            </a:pPr>
            <a:r>
              <a:rPr lang="it-IT" sz="2400" dirty="0"/>
              <a:t>si ha:</a:t>
            </a:r>
          </a:p>
          <a:p>
            <a:pPr>
              <a:defRPr/>
            </a:pPr>
            <a:endParaRPr lang="it-IT" sz="2400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95450" y="2014538"/>
          <a:ext cx="5888038" cy="2420937"/>
        </p:xfrm>
        <a:graphic>
          <a:graphicData uri="http://schemas.openxmlformats.org/presentationml/2006/ole">
            <p:oleObj spid="_x0000_s11266" name="Equation" r:id="rId3" imgW="3085920" imgH="126972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419600" y="1371600"/>
          <a:ext cx="1646238" cy="590550"/>
        </p:xfrm>
        <a:graphic>
          <a:graphicData uri="http://schemas.openxmlformats.org/presentationml/2006/ole">
            <p:oleObj spid="_x0000_s11267" name="Equation" r:id="rId4" imgW="672840" imgH="241200" progId="Equation.3">
              <p:embed/>
            </p:oleObj>
          </a:graphicData>
        </a:graphic>
      </p:graphicFrame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7686675" y="205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7669213" y="2436813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P 4b</a:t>
            </a:r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7677150" y="2859088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P 3b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351338" y="4594225"/>
          <a:ext cx="4594225" cy="1539875"/>
        </p:xfrm>
        <a:graphic>
          <a:graphicData uri="http://schemas.openxmlformats.org/presentationml/2006/ole">
            <p:oleObj spid="_x0000_s11268" name="Equation" r:id="rId5" imgW="4813200" imgH="161280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60350" y="4589463"/>
          <a:ext cx="3746500" cy="1533525"/>
        </p:xfrm>
        <a:graphic>
          <a:graphicData uri="http://schemas.openxmlformats.org/presentationml/2006/ole">
            <p:oleObj spid="_x0000_s11269" name="Equation" r:id="rId6" imgW="3848040" imgH="1574640" progId="Equation.3">
              <p:embed/>
            </p:oleObj>
          </a:graphicData>
        </a:graphic>
      </p:graphicFrame>
      <p:sp>
        <p:nvSpPr>
          <p:cNvPr id="11276" name="Oval 28"/>
          <p:cNvSpPr>
            <a:spLocks noChangeArrowheads="1"/>
          </p:cNvSpPr>
          <p:nvPr/>
        </p:nvSpPr>
        <p:spPr bwMode="auto">
          <a:xfrm>
            <a:off x="5087938" y="3200400"/>
            <a:ext cx="838200" cy="4667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7" name="Text Box 29"/>
          <p:cNvSpPr txBox="1">
            <a:spLocks noChangeArrowheads="1"/>
          </p:cNvSpPr>
          <p:nvPr/>
        </p:nvSpPr>
        <p:spPr bwMode="auto">
          <a:xfrm>
            <a:off x="5343525" y="2973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FF00"/>
                </a:solidFill>
                <a:latin typeface="Arial Rounded MT Bold" pitchFamily="34" charset="0"/>
              </a:rPr>
              <a:t>x</a:t>
            </a:r>
          </a:p>
        </p:txBody>
      </p:sp>
      <p:sp>
        <p:nvSpPr>
          <p:cNvPr id="11278" name="Text Box 30"/>
          <p:cNvSpPr txBox="1">
            <a:spLocks noChangeArrowheads="1"/>
          </p:cNvSpPr>
          <p:nvPr/>
        </p:nvSpPr>
        <p:spPr bwMode="auto">
          <a:xfrm>
            <a:off x="6154738" y="3462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solidFill>
                  <a:srgbClr val="00FF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6.</a:t>
            </a:r>
            <a:fld id="{8E22986A-C08F-4B1E-BC28-9B1F0C6F8447}" type="slidenum">
              <a:rPr lang="it-IT" smtClean="0"/>
              <a:pPr>
                <a:defRPr/>
              </a:pPr>
              <a:t>30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Esempio 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92238"/>
            <a:ext cx="8686800" cy="4724400"/>
          </a:xfrm>
        </p:spPr>
        <p:txBody>
          <a:bodyPr/>
          <a:lstStyle/>
          <a:p>
            <a:pPr>
              <a:defRPr/>
            </a:pPr>
            <a:r>
              <a:rPr lang="it-IT" dirty="0"/>
              <a:t>Semplificare la seguente espressione: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In base ai teoremi visti si ha:</a:t>
            </a:r>
          </a:p>
          <a:p>
            <a:pPr>
              <a:defRPr/>
            </a:pPr>
            <a:endParaRPr lang="it-IT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787525" y="1905000"/>
          <a:ext cx="2651125" cy="571500"/>
        </p:xfrm>
        <a:graphic>
          <a:graphicData uri="http://schemas.openxmlformats.org/presentationml/2006/ole">
            <p:oleObj spid="_x0000_s12290" name="Equation" r:id="rId3" imgW="1117440" imgH="2412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669925" y="3255963"/>
          <a:ext cx="6296025" cy="1925637"/>
        </p:xfrm>
        <a:graphic>
          <a:graphicData uri="http://schemas.openxmlformats.org/presentationml/2006/ole">
            <p:oleObj spid="_x0000_s12291" name="Equation" r:id="rId4" imgW="2654280" imgH="812520" progId="Equation.3">
              <p:embed/>
            </p:oleObj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4814888" y="3306763"/>
            <a:ext cx="733425" cy="4762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31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Esempio 3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Verificare la seguente identità: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In base al teorema di De Morgan si ha: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652588" y="1905000"/>
          <a:ext cx="2922587" cy="571500"/>
        </p:xfrm>
        <a:graphic>
          <a:graphicData uri="http://schemas.openxmlformats.org/presentationml/2006/ole">
            <p:oleObj spid="_x0000_s13314" name="Equation" r:id="rId3" imgW="1231560" imgH="241200" progId="Equation.3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003300" y="3063875"/>
          <a:ext cx="6569075" cy="1893888"/>
        </p:xfrm>
        <a:graphic>
          <a:graphicData uri="http://schemas.openxmlformats.org/presentationml/2006/ole">
            <p:oleObj spid="_x0000_s13315" name="Equation" r:id="rId4" imgW="2768400" imgH="79992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32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Esempio 4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Trasforma in somma di prodotti la seguente espressione: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risulta: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96925" y="2289175"/>
          <a:ext cx="4670425" cy="571500"/>
        </p:xfrm>
        <a:graphic>
          <a:graphicData uri="http://schemas.openxmlformats.org/presentationml/2006/ole">
            <p:oleObj spid="_x0000_s57346" name="Equation" r:id="rId3" imgW="1968480" imgH="241200" progId="Equation.3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81013" y="3402013"/>
          <a:ext cx="7261225" cy="2406650"/>
        </p:xfrm>
        <a:graphic>
          <a:graphicData uri="http://schemas.openxmlformats.org/presentationml/2006/ole">
            <p:oleObj spid="_x0000_s57347" name="Equation" r:id="rId4" imgW="3060360" imgH="101592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33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873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Algebra delle commutazioni</a:t>
            </a:r>
            <a:endParaRPr lang="it-IT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08063"/>
            <a:ext cx="8686800" cy="5087937"/>
          </a:xfrm>
        </p:spPr>
        <p:txBody>
          <a:bodyPr/>
          <a:lstStyle/>
          <a:p>
            <a:pPr>
              <a:defRPr/>
            </a:pPr>
            <a:r>
              <a:rPr lang="it-IT" dirty="0"/>
              <a:t>Elementi 	(2) </a:t>
            </a:r>
          </a:p>
          <a:p>
            <a:pPr lvl="2">
              <a:defRPr/>
            </a:pPr>
            <a:r>
              <a:rPr lang="it-IT" dirty="0"/>
              <a:t>0  (logico)			1 (logico)</a:t>
            </a:r>
          </a:p>
          <a:p>
            <a:pPr lvl="2">
              <a:defRPr/>
            </a:pPr>
            <a:r>
              <a:rPr lang="it-IT" dirty="0"/>
              <a:t>Falso				Vero</a:t>
            </a:r>
          </a:p>
          <a:p>
            <a:pPr lvl="2">
              <a:defRPr/>
            </a:pPr>
            <a:r>
              <a:rPr lang="it-IT" dirty="0"/>
              <a:t>Livello logico Basso		Livello logico Alto</a:t>
            </a:r>
          </a:p>
          <a:p>
            <a:pPr lvl="2">
              <a:defRPr/>
            </a:pPr>
            <a:r>
              <a:rPr lang="it-IT" dirty="0"/>
              <a:t>0 V				5 V</a:t>
            </a:r>
          </a:p>
          <a:p>
            <a:pPr>
              <a:defRPr/>
            </a:pPr>
            <a:r>
              <a:rPr lang="it-IT" dirty="0"/>
              <a:t>Costanti	 	Possono assumere due valori</a:t>
            </a:r>
          </a:p>
          <a:p>
            <a:pPr>
              <a:defRPr/>
            </a:pPr>
            <a:r>
              <a:rPr lang="it-IT" dirty="0"/>
              <a:t>Variabili		Possono assumere due valori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590800" y="4084638"/>
          <a:ext cx="3992563" cy="2012950"/>
        </p:xfrm>
        <a:graphic>
          <a:graphicData uri="http://schemas.openxmlformats.org/presentationml/2006/ole">
            <p:oleObj spid="_x0000_s59394" name="Equation" r:id="rId3" imgW="1358640" imgH="685800" progId="Equation.3">
              <p:embed/>
            </p:oleObj>
          </a:graphicData>
        </a:graphic>
      </p:graphicFrame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34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 di “OR”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39150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Operazione</a:t>
            </a:r>
          </a:p>
          <a:p>
            <a:pPr lvl="1">
              <a:defRPr/>
            </a:pPr>
            <a:r>
              <a:rPr lang="it-IT" sz="2000" dirty="0"/>
              <a:t>OR o  SOMMA LOGICA</a:t>
            </a:r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r>
              <a:rPr lang="it-IT" sz="2400" dirty="0"/>
              <a:t>definizione</a:t>
            </a:r>
          </a:p>
          <a:p>
            <a:pPr lvl="1">
              <a:defRPr/>
            </a:pPr>
            <a:r>
              <a:rPr lang="it-IT" sz="2000" dirty="0"/>
              <a:t>l’operazione OR è definita dalla tabella</a:t>
            </a:r>
          </a:p>
        </p:txBody>
      </p:sp>
      <p:graphicFrame>
        <p:nvGraphicFramePr>
          <p:cNvPr id="60621" name="Group 205"/>
          <p:cNvGraphicFramePr>
            <a:graphicFrameLocks noGrp="1"/>
          </p:cNvGraphicFramePr>
          <p:nvPr>
            <p:ph sz="quarter" idx="2"/>
          </p:nvPr>
        </p:nvGraphicFramePr>
        <p:xfrm>
          <a:off x="739775" y="3889375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52863" y="2420938"/>
          <a:ext cx="1038225" cy="517525"/>
        </p:xfrm>
        <a:graphic>
          <a:graphicData uri="http://schemas.openxmlformats.org/presentationml/2006/ole">
            <p:oleObj spid="_x0000_s60418" name="Equation" r:id="rId3" imgW="355320" imgH="177480" progId="Equation.3">
              <p:embed/>
            </p:oleObj>
          </a:graphicData>
        </a:graphic>
      </p:graphicFrame>
      <p:sp>
        <p:nvSpPr>
          <p:cNvPr id="16412" name="Text Box 5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6413" name="Line 99"/>
          <p:cNvSpPr>
            <a:spLocks noChangeShapeType="1"/>
          </p:cNvSpPr>
          <p:nvPr/>
        </p:nvSpPr>
        <p:spPr bwMode="auto">
          <a:xfrm flipH="1" flipV="1">
            <a:off x="1420813" y="4378325"/>
            <a:ext cx="654050" cy="4667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60685" name="Group 269"/>
          <p:cNvGraphicFramePr>
            <a:graphicFrameLocks noGrp="1"/>
          </p:cNvGraphicFramePr>
          <p:nvPr>
            <p:ph sz="quarter" idx="3"/>
          </p:nvPr>
        </p:nvGraphicFramePr>
        <p:xfrm>
          <a:off x="5494338" y="3586163"/>
          <a:ext cx="2100262" cy="2386013"/>
        </p:xfrm>
        <a:graphic>
          <a:graphicData uri="http://schemas.openxmlformats.org/drawingml/2006/table">
            <a:tbl>
              <a:tblPr/>
              <a:tblGrid>
                <a:gridCol w="550862"/>
                <a:gridCol w="587375"/>
                <a:gridCol w="9620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  <a:defRPr/>
            </a:pPr>
            <a:r>
              <a:rPr lang="it-IT" dirty="0"/>
              <a:t>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y</a:t>
            </a:r>
            <a:r>
              <a:rPr lang="it-IT" dirty="0"/>
              <a:t>  è uguale a “0” se e solo se </a:t>
            </a:r>
            <a:r>
              <a:rPr lang="it-IT" i="1" dirty="0"/>
              <a:t>x</a:t>
            </a:r>
            <a:r>
              <a:rPr lang="it-IT" dirty="0"/>
              <a:t>  e </a:t>
            </a:r>
            <a:r>
              <a:rPr lang="it-IT" i="1" dirty="0"/>
              <a:t>y</a:t>
            </a:r>
            <a:r>
              <a:rPr lang="it-IT" dirty="0"/>
              <a:t> sono uguali a “0”, altrimenti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y</a:t>
            </a:r>
            <a:r>
              <a:rPr lang="it-IT" dirty="0"/>
              <a:t>  è uguale a “1”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Si può estendere a “n” variabili: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dirty="0">
                <a:latin typeface="Symbol" pitchFamily="18" charset="2"/>
              </a:rPr>
              <a:t>+</a:t>
            </a:r>
            <a:r>
              <a:rPr lang="it-IT" i="1" dirty="0"/>
              <a:t>x</a:t>
            </a:r>
            <a:r>
              <a:rPr lang="it-IT" baseline="-25000" dirty="0"/>
              <a:t>2 </a:t>
            </a:r>
            <a:r>
              <a:rPr lang="it-IT" dirty="0">
                <a:latin typeface="Symbol" pitchFamily="18" charset="2"/>
              </a:rPr>
              <a:t>+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>
                <a:latin typeface="Symbol" pitchFamily="18" charset="2"/>
              </a:rPr>
              <a:t>. .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</a:t>
            </a:r>
            <a:r>
              <a:rPr lang="it-IT" dirty="0"/>
              <a:t>è uguale “0” se e solo se 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dirty="0">
                <a:latin typeface="Symbol" pitchFamily="18" charset="2"/>
              </a:rPr>
              <a:t>..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 </a:t>
            </a:r>
            <a:r>
              <a:rPr lang="it-IT" dirty="0"/>
              <a:t>sono uguali a “0”</a:t>
            </a:r>
          </a:p>
          <a:p>
            <a:pPr marL="533400" indent="-533400">
              <a:defRPr/>
            </a:pPr>
            <a:r>
              <a:rPr lang="it-IT" dirty="0"/>
              <a:t>La funzione OR corrisponde al concetto: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perché un evento si verifica è sufficiente che una sola condizioni sia verificata</a:t>
            </a:r>
            <a:endParaRPr lang="it-IT" baseline="-2500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36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  di “AND”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355013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Operazione</a:t>
            </a:r>
          </a:p>
          <a:p>
            <a:pPr lvl="1">
              <a:defRPr/>
            </a:pPr>
            <a:r>
              <a:rPr lang="it-IT" sz="2000" dirty="0"/>
              <a:t>AND o  PRODOTTO LOGICO</a:t>
            </a:r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r>
              <a:rPr lang="it-IT" sz="2400" dirty="0"/>
              <a:t>Definizione</a:t>
            </a:r>
          </a:p>
          <a:p>
            <a:pPr lvl="1">
              <a:defRPr/>
            </a:pPr>
            <a:r>
              <a:rPr lang="it-IT" sz="2000" dirty="0"/>
              <a:t>l’operazione AND è definita dalla tabella</a:t>
            </a:r>
          </a:p>
          <a:p>
            <a:pPr lvl="1">
              <a:defRPr/>
            </a:pPr>
            <a:endParaRPr lang="it-IT" sz="20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295650" y="2438400"/>
          <a:ext cx="2151063" cy="481013"/>
        </p:xfrm>
        <a:graphic>
          <a:graphicData uri="http://schemas.openxmlformats.org/presentationml/2006/ole">
            <p:oleObj spid="_x0000_s61442" name="Equation" r:id="rId3" imgW="736560" imgH="164880" progId="Equation.3">
              <p:embed/>
            </p:oleObj>
          </a:graphicData>
        </a:graphic>
      </p:graphicFrame>
      <p:sp>
        <p:nvSpPr>
          <p:cNvPr id="17415" name="Text Box 78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57028" name="Group 708"/>
          <p:cNvGraphicFramePr>
            <a:graphicFrameLocks noGrp="1"/>
          </p:cNvGraphicFramePr>
          <p:nvPr>
            <p:ph sz="quarter" idx="3"/>
          </p:nvPr>
        </p:nvGraphicFramePr>
        <p:xfrm>
          <a:off x="4724400" y="3810000"/>
          <a:ext cx="2343150" cy="2286000"/>
        </p:xfrm>
        <a:graphic>
          <a:graphicData uri="http://schemas.openxmlformats.org/drawingml/2006/table">
            <a:tbl>
              <a:tblPr/>
              <a:tblGrid>
                <a:gridCol w="560388"/>
                <a:gridCol w="625475"/>
                <a:gridCol w="11572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030" name="Group 710"/>
          <p:cNvGraphicFramePr>
            <a:graphicFrameLocks noGrp="1"/>
          </p:cNvGraphicFramePr>
          <p:nvPr>
            <p:ph sz="quarter" idx="2"/>
          </p:nvPr>
        </p:nvGraphicFramePr>
        <p:xfrm>
          <a:off x="955675" y="386238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5" name="Line 741"/>
          <p:cNvSpPr>
            <a:spLocks noChangeShapeType="1"/>
          </p:cNvSpPr>
          <p:nvPr/>
        </p:nvSpPr>
        <p:spPr bwMode="auto">
          <a:xfrm flipH="1" flipV="1">
            <a:off x="1636713" y="4351338"/>
            <a:ext cx="654050" cy="466725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  <a:defRPr/>
            </a:pPr>
            <a:r>
              <a:rPr lang="it-IT" dirty="0"/>
              <a:t>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y</a:t>
            </a:r>
            <a:r>
              <a:rPr lang="it-IT" dirty="0"/>
              <a:t>  è uguale a “1” se e solo se </a:t>
            </a:r>
            <a:r>
              <a:rPr lang="it-IT" i="1" dirty="0"/>
              <a:t>x</a:t>
            </a:r>
            <a:r>
              <a:rPr lang="it-IT" dirty="0"/>
              <a:t>  e </a:t>
            </a:r>
            <a:r>
              <a:rPr lang="it-IT" i="1" dirty="0"/>
              <a:t>y</a:t>
            </a:r>
            <a:r>
              <a:rPr lang="it-IT" dirty="0"/>
              <a:t> sono uguali a “1”, altrimenti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y</a:t>
            </a:r>
            <a:r>
              <a:rPr lang="it-IT" dirty="0"/>
              <a:t>  è uguale a “0”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Si può estendere a “n” variabili: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dirty="0">
                <a:latin typeface="Symbol" pitchFamily="18" charset="2"/>
              </a:rPr>
              <a:t>·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dirty="0">
                <a:latin typeface="Symbol" pitchFamily="18" charset="2"/>
              </a:rPr>
              <a:t>·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>
                <a:latin typeface="Symbol" pitchFamily="18" charset="2"/>
              </a:rPr>
              <a:t>. . .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</a:t>
            </a:r>
            <a:r>
              <a:rPr lang="it-IT" dirty="0"/>
              <a:t>è uguale “1” se e solo se 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dirty="0">
                <a:latin typeface="Symbol" pitchFamily="18" charset="2"/>
              </a:rPr>
              <a:t>..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 </a:t>
            </a:r>
            <a:r>
              <a:rPr lang="it-IT" dirty="0"/>
              <a:t>sono uguali a “1”</a:t>
            </a:r>
          </a:p>
          <a:p>
            <a:pPr marL="533400" indent="-533400">
              <a:defRPr/>
            </a:pPr>
            <a:r>
              <a:rPr lang="it-IT" dirty="0"/>
              <a:t>La funzione AND corrisponde al concetto: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un evento si verifica se e solo se tutte le condizioni sono verificate</a:t>
            </a:r>
          </a:p>
          <a:p>
            <a:pPr marL="533400" indent="-533400">
              <a:buFontTx/>
              <a:buNone/>
              <a:defRPr/>
            </a:pPr>
            <a:endParaRPr lang="it-IT" baseline="-2500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38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“NOT”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Operazione</a:t>
            </a:r>
          </a:p>
          <a:p>
            <a:pPr lvl="1">
              <a:defRPr/>
            </a:pPr>
            <a:r>
              <a:rPr lang="it-IT" dirty="0"/>
              <a:t>NOT o  Complemento Logico , o Negazione, o Inversione</a:t>
            </a:r>
          </a:p>
          <a:p>
            <a:pPr lvl="1"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Osservazione</a:t>
            </a:r>
          </a:p>
          <a:p>
            <a:pPr lvl="1">
              <a:defRPr/>
            </a:pPr>
            <a:r>
              <a:rPr lang="it-IT" dirty="0"/>
              <a:t>In base alla definizione iniziale si ha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386263" y="2590800"/>
          <a:ext cx="369887" cy="628650"/>
        </p:xfrm>
        <a:graphic>
          <a:graphicData uri="http://schemas.openxmlformats.org/presentationml/2006/ole">
            <p:oleObj spid="_x0000_s62466" name="Equation" r:id="rId3" imgW="126720" imgH="215640" progId="Equation.3">
              <p:embed/>
            </p:oleObj>
          </a:graphicData>
        </a:graphic>
      </p:graphicFrame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62531" name="Group 67"/>
          <p:cNvGraphicFramePr>
            <a:graphicFrameLocks noGrp="1"/>
          </p:cNvGraphicFramePr>
          <p:nvPr/>
        </p:nvGraphicFramePr>
        <p:xfrm>
          <a:off x="3571875" y="4246563"/>
          <a:ext cx="1371600" cy="145732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endParaRPr kumimoji="0" lang="it-IT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39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5B09854D-5A31-4A0E-BBCB-67D9276778B9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Postulati di HUNTINGTON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it-IT" smtClean="0"/>
              <a:t>Esistono un insieme di elementi  ”B”, almeno due operatori binari (cioè che operano su due elementi) (+) e (</a:t>
            </a:r>
            <a:r>
              <a:rPr lang="it-IT" smtClean="0">
                <a:latin typeface="Symbol" pitchFamily="18" charset="2"/>
              </a:rPr>
              <a:t>·</a:t>
            </a:r>
            <a:r>
              <a:rPr lang="it-IT" smtClean="0"/>
              <a:t>), un segno di uguaglianza (=) che indica l’equivalenza di due espressioni e le parentesi  per indicare l’ordine delle operazioni</a:t>
            </a:r>
          </a:p>
          <a:p>
            <a:pPr marL="533400" indent="-533400" eaLnBrk="1" hangingPunct="1">
              <a:defRPr/>
            </a:pPr>
            <a:r>
              <a:rPr lang="it-IT" smtClean="0"/>
              <a:t>ALGEBRA BOOLEANA se  e solo se contiene i seguenti postulati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Conclusioni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Algebra BOOLEANA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Algebra delle commutazioni</a:t>
            </a:r>
          </a:p>
          <a:p>
            <a:pPr>
              <a:defRPr/>
            </a:pPr>
            <a:endParaRPr lang="it-IT" dirty="0" smtClean="0">
              <a:cs typeface="Times New Roman" pitchFamily="18" charset="0"/>
            </a:endParaRP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AND, OR, NOT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6.</a:t>
            </a:r>
            <a:fld id="{56D8BF0B-3477-492C-BF20-66DF687E8817}" type="slidenum">
              <a:rPr lang="it-IT" smtClean="0"/>
              <a:pPr>
                <a:defRPr/>
              </a:pPr>
              <a:t>40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A27A9127-D5F5-458A-A9E6-880070C94A17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Postulati di HUNTINGTON  (P1)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 eaLnBrk="1" hangingPunct="1">
              <a:buFontTx/>
              <a:buChar char="•"/>
              <a:defRPr/>
            </a:pPr>
            <a:endParaRPr lang="it-IT" sz="2800" smtClean="0"/>
          </a:p>
          <a:p>
            <a:pPr marL="914400" lvl="1" indent="-457200" eaLnBrk="1" hangingPunct="1">
              <a:buFontTx/>
              <a:buChar char="•"/>
              <a:defRPr/>
            </a:pPr>
            <a:r>
              <a:rPr lang="it-IT" sz="2800" smtClean="0"/>
              <a:t>Gli operatori (+) e (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smtClean="0"/>
              <a:t>) sono chiusi</a:t>
            </a:r>
          </a:p>
          <a:p>
            <a:pPr marL="914400" lvl="1" indent="-457200" eaLnBrk="1" hangingPunct="1">
              <a:buFontTx/>
              <a:buAutoNum type="alphaLcPeriod"/>
              <a:defRPr/>
            </a:pPr>
            <a:r>
              <a:rPr lang="it-IT" sz="2800" smtClean="0"/>
              <a:t>Se </a:t>
            </a:r>
            <a:r>
              <a:rPr lang="it-IT" sz="2800" i="1" smtClean="0"/>
              <a:t>x</a:t>
            </a:r>
            <a:r>
              <a:rPr lang="it-IT" sz="2800" smtClean="0"/>
              <a:t> e</a:t>
            </a:r>
            <a:r>
              <a:rPr lang="it-IT" sz="2800" i="1" smtClean="0"/>
              <a:t> y</a:t>
            </a:r>
            <a:r>
              <a:rPr lang="it-IT" sz="2800" smtClean="0"/>
              <a:t> sono elementi di “B”, allora </a:t>
            </a:r>
            <a:r>
              <a:rPr lang="it-IT" sz="2800" i="1" smtClean="0"/>
              <a:t>x</a:t>
            </a:r>
            <a:r>
              <a:rPr lang="it-IT" sz="2800" smtClean="0"/>
              <a:t> +</a:t>
            </a:r>
            <a:r>
              <a:rPr lang="it-IT" sz="2800" i="1" smtClean="0"/>
              <a:t>y</a:t>
            </a:r>
            <a:r>
              <a:rPr lang="it-IT" sz="2800" smtClean="0"/>
              <a:t> è un elemento di “B”. L’operazione eseguita  da (+) prende il nome di </a:t>
            </a:r>
            <a:r>
              <a:rPr lang="it-IT" sz="2800" i="1" smtClean="0">
                <a:solidFill>
                  <a:srgbClr val="FF0000"/>
                </a:solidFill>
              </a:rPr>
              <a:t>SOMMA LOGICA.</a:t>
            </a:r>
          </a:p>
          <a:p>
            <a:pPr marL="914400" lvl="1" indent="-457200" eaLnBrk="1" hangingPunct="1">
              <a:buFontTx/>
              <a:buAutoNum type="alphaLcPeriod"/>
              <a:defRPr/>
            </a:pPr>
            <a:r>
              <a:rPr lang="it-IT" sz="2800" smtClean="0"/>
              <a:t>Se </a:t>
            </a:r>
            <a:r>
              <a:rPr lang="it-IT" sz="2800" i="1" smtClean="0"/>
              <a:t>x</a:t>
            </a:r>
            <a:r>
              <a:rPr lang="it-IT" sz="2800" smtClean="0"/>
              <a:t> e</a:t>
            </a:r>
            <a:r>
              <a:rPr lang="it-IT" sz="2800" i="1" smtClean="0"/>
              <a:t> y</a:t>
            </a:r>
            <a:r>
              <a:rPr lang="it-IT" sz="2800" smtClean="0"/>
              <a:t> sono elementi di “B”, allora </a:t>
            </a:r>
            <a:r>
              <a:rPr lang="it-IT" sz="2800" i="1" smtClean="0"/>
              <a:t>x</a:t>
            </a:r>
            <a:r>
              <a:rPr lang="it-IT" sz="2800" smtClean="0"/>
              <a:t> 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i="1" smtClean="0"/>
              <a:t>y</a:t>
            </a:r>
            <a:r>
              <a:rPr lang="it-IT" sz="2800" smtClean="0"/>
              <a:t> è un elemento di “B”. L’operazione eseguita  da (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smtClean="0"/>
              <a:t>) prende il nome di </a:t>
            </a:r>
            <a:r>
              <a:rPr lang="it-IT" sz="2800" i="1" smtClean="0">
                <a:solidFill>
                  <a:srgbClr val="FF0000"/>
                </a:solidFill>
              </a:rPr>
              <a:t>PRODOTTO LOGICO.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3BA944F5-B6CE-4CAF-ADFA-C351D7F2E196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Postulati di HUNTINGTON  (P2)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ELEMENTI  IDENTITÀ</a:t>
            </a: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  <a:defRPr/>
            </a:pPr>
            <a:endParaRPr lang="it-IT" dirty="0" smtClean="0"/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it-IT" dirty="0" smtClean="0"/>
              <a:t>Sia </a:t>
            </a:r>
            <a:r>
              <a:rPr lang="it-IT" i="1" dirty="0" smtClean="0"/>
              <a:t>x</a:t>
            </a:r>
            <a:r>
              <a:rPr lang="it-IT" dirty="0" smtClean="0"/>
              <a:t>  un elemento di “B”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it-IT" sz="2800" dirty="0" smtClean="0"/>
              <a:t>Esiste in “B” un elemento “0”, chiamato </a:t>
            </a:r>
            <a:r>
              <a:rPr lang="it-IT" sz="2800" i="1" dirty="0" smtClean="0">
                <a:solidFill>
                  <a:srgbClr val="FF0000"/>
                </a:solidFill>
              </a:rPr>
              <a:t>ELEMENTO IDENTITÀ</a:t>
            </a:r>
            <a:r>
              <a:rPr lang="it-IT" sz="2800" i="1" dirty="0" smtClean="0">
                <a:solidFill>
                  <a:srgbClr val="FF0000"/>
                </a:solidFill>
                <a:latin typeface="MS Shell Dlg" charset="0"/>
              </a:rPr>
              <a:t> </a:t>
            </a:r>
            <a:r>
              <a:rPr lang="it-IT" sz="2800" i="1" dirty="0" smtClean="0">
                <a:solidFill>
                  <a:srgbClr val="FF0000"/>
                </a:solidFill>
              </a:rPr>
              <a:t>rispetto a</a:t>
            </a:r>
            <a:r>
              <a:rPr lang="it-IT" sz="2800" dirty="0" smtClean="0">
                <a:solidFill>
                  <a:srgbClr val="FF0000"/>
                </a:solidFill>
              </a:rPr>
              <a:t> (+) </a:t>
            </a:r>
            <a:r>
              <a:rPr lang="it-IT" sz="2800" dirty="0" smtClean="0"/>
              <a:t>tale che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smtClean="0"/>
              <a:t>risulti </a:t>
            </a:r>
            <a:r>
              <a:rPr lang="it-IT" sz="2800" i="1" dirty="0" smtClean="0"/>
              <a:t>x</a:t>
            </a:r>
            <a:r>
              <a:rPr lang="it-IT" sz="2800" dirty="0" smtClean="0"/>
              <a:t>  + 0 = </a:t>
            </a:r>
            <a:r>
              <a:rPr lang="it-IT" sz="2800" i="1" dirty="0" smtClean="0"/>
              <a:t>x 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eriod"/>
              <a:defRPr/>
            </a:pPr>
            <a:endParaRPr lang="it-IT" sz="2800" i="1" dirty="0" smtClean="0"/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it-IT" sz="2800" dirty="0" smtClean="0"/>
              <a:t>Esiste in “B” un elemento “1”, chiamato </a:t>
            </a:r>
            <a:r>
              <a:rPr lang="it-IT" sz="2800" i="1" dirty="0" smtClean="0">
                <a:solidFill>
                  <a:srgbClr val="FF0000"/>
                </a:solidFill>
              </a:rPr>
              <a:t>ELEMENTO IDENTITÀ</a:t>
            </a:r>
            <a:r>
              <a:rPr lang="it-IT" sz="2800" i="1" dirty="0" smtClean="0">
                <a:solidFill>
                  <a:srgbClr val="FF0000"/>
                </a:solidFill>
                <a:latin typeface="MS Shell Dlg" charset="0"/>
              </a:rPr>
              <a:t> </a:t>
            </a:r>
            <a:r>
              <a:rPr lang="it-IT" sz="2800" i="1" dirty="0" smtClean="0">
                <a:solidFill>
                  <a:srgbClr val="FF0000"/>
                </a:solidFill>
              </a:rPr>
              <a:t>rispetto a</a:t>
            </a:r>
            <a:r>
              <a:rPr lang="it-IT" sz="2800" dirty="0" smtClean="0">
                <a:solidFill>
                  <a:srgbClr val="FF0000"/>
                </a:solidFill>
              </a:rPr>
              <a:t> (</a:t>
            </a:r>
            <a:r>
              <a:rPr lang="it-IT" sz="2800" dirty="0" smtClean="0">
                <a:solidFill>
                  <a:srgbClr val="FF0000"/>
                </a:solidFill>
                <a:latin typeface="Symbol" pitchFamily="18" charset="2"/>
              </a:rPr>
              <a:t>·</a:t>
            </a:r>
            <a:r>
              <a:rPr lang="it-IT" sz="2800" dirty="0" smtClean="0">
                <a:solidFill>
                  <a:srgbClr val="FF0000"/>
                </a:solidFill>
              </a:rPr>
              <a:t>) </a:t>
            </a:r>
            <a:r>
              <a:rPr lang="it-IT" sz="2800" dirty="0" smtClean="0"/>
              <a:t>tale che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smtClean="0"/>
              <a:t>risulti </a:t>
            </a:r>
            <a:r>
              <a:rPr lang="it-IT" sz="2800" i="1" dirty="0" smtClean="0"/>
              <a:t>x</a:t>
            </a:r>
            <a:r>
              <a:rPr lang="it-IT" sz="2800" dirty="0" smtClean="0"/>
              <a:t>  </a:t>
            </a:r>
            <a:r>
              <a:rPr lang="it-IT" sz="2800" dirty="0" smtClean="0">
                <a:latin typeface="Symbol" pitchFamily="18" charset="2"/>
              </a:rPr>
              <a:t>·</a:t>
            </a:r>
            <a:r>
              <a:rPr lang="it-IT" sz="2800" dirty="0" smtClean="0"/>
              <a:t> 1 = </a:t>
            </a:r>
            <a:r>
              <a:rPr lang="it-IT" sz="2800" i="1" dirty="0" smtClean="0"/>
              <a:t>x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45E4BA01-B5F9-47B3-ABB0-7E8B1C536C04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Postulati di HUNTINGTON  (P3)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 eaLnBrk="1" hangingPunct="1">
              <a:buFontTx/>
              <a:buNone/>
              <a:defRPr/>
            </a:pPr>
            <a:endParaRPr lang="it-IT" smtClean="0"/>
          </a:p>
          <a:p>
            <a:pPr marL="533400" indent="-533400" algn="ctr" eaLnBrk="1" hangingPunct="1">
              <a:buFontTx/>
              <a:buNone/>
              <a:defRPr/>
            </a:pPr>
            <a:r>
              <a:rPr lang="it-IT" smtClean="0"/>
              <a:t>Proprietà COMMUTATIVA</a:t>
            </a:r>
          </a:p>
          <a:p>
            <a:pPr marL="914400" lvl="1" indent="-457200" eaLnBrk="1" hangingPunct="1">
              <a:buFontTx/>
              <a:buAutoNum type="alphaLcPeriod"/>
              <a:defRPr/>
            </a:pPr>
            <a:endParaRPr lang="it-IT" sz="2800" smtClean="0"/>
          </a:p>
          <a:p>
            <a:pPr marL="914400" lvl="1" indent="-457200" eaLnBrk="1" hangingPunct="1">
              <a:buFontTx/>
              <a:buAutoNum type="alphaLcPeriod"/>
              <a:defRPr/>
            </a:pPr>
            <a:r>
              <a:rPr lang="it-IT" sz="2800" smtClean="0"/>
              <a:t>Esiste la proprietà commutativa rispetto alla somma logica: 	</a:t>
            </a:r>
            <a:r>
              <a:rPr lang="it-IT" sz="2800" i="1" smtClean="0"/>
              <a:t>x  </a:t>
            </a:r>
            <a:r>
              <a:rPr lang="it-IT" sz="2800" smtClean="0"/>
              <a:t>+</a:t>
            </a:r>
            <a:r>
              <a:rPr lang="it-IT" sz="2800" i="1" smtClean="0"/>
              <a:t> y  </a:t>
            </a:r>
            <a:r>
              <a:rPr lang="it-IT" sz="2800" smtClean="0"/>
              <a:t>= </a:t>
            </a:r>
            <a:r>
              <a:rPr lang="it-IT" sz="2800" i="1" smtClean="0"/>
              <a:t> y  </a:t>
            </a:r>
            <a:r>
              <a:rPr lang="it-IT" sz="2800" smtClean="0"/>
              <a:t>+</a:t>
            </a:r>
            <a:r>
              <a:rPr lang="it-IT" sz="2800" i="1" smtClean="0"/>
              <a:t> x</a:t>
            </a:r>
          </a:p>
          <a:p>
            <a:pPr marL="914400" lvl="1" indent="-457200" eaLnBrk="1" hangingPunct="1">
              <a:buFontTx/>
              <a:buAutoNum type="alphaLcPeriod"/>
              <a:defRPr/>
            </a:pPr>
            <a:endParaRPr lang="it-IT" sz="2800" i="1" smtClean="0"/>
          </a:p>
          <a:p>
            <a:pPr marL="914400" lvl="1" indent="-457200" eaLnBrk="1" hangingPunct="1">
              <a:buFontTx/>
              <a:buAutoNum type="alphaLcPeriod"/>
              <a:defRPr/>
            </a:pPr>
            <a:r>
              <a:rPr lang="it-IT" sz="2800" smtClean="0"/>
              <a:t>Esiste la proprietà commutativa rispetto al prodotto logico: 	</a:t>
            </a:r>
            <a:r>
              <a:rPr lang="it-IT" sz="2800" i="1" smtClean="0"/>
              <a:t>x  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i="1" smtClean="0"/>
              <a:t> y  </a:t>
            </a:r>
            <a:r>
              <a:rPr lang="it-IT" sz="2800" smtClean="0"/>
              <a:t>= </a:t>
            </a:r>
            <a:r>
              <a:rPr lang="it-IT" sz="2800" i="1" smtClean="0"/>
              <a:t> y  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i="1" smtClean="0"/>
              <a:t>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98FE1CDD-249F-42E4-BE2C-CE6DD05A2CAC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Postulati di HUNTINGTON  (P4)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 eaLnBrk="1" hangingPunct="1">
              <a:buFontTx/>
              <a:buNone/>
              <a:defRPr/>
            </a:pPr>
            <a:endParaRPr lang="it-IT" smtClean="0"/>
          </a:p>
          <a:p>
            <a:pPr marL="533400" indent="-533400" algn="ctr" eaLnBrk="1" hangingPunct="1">
              <a:buFontTx/>
              <a:buNone/>
              <a:defRPr/>
            </a:pPr>
            <a:r>
              <a:rPr lang="it-IT" smtClean="0"/>
              <a:t>Proprietà DISTRIBUTIVA</a:t>
            </a:r>
          </a:p>
          <a:p>
            <a:pPr marL="533400" indent="-533400" algn="ctr" eaLnBrk="1" hangingPunct="1">
              <a:buFontTx/>
              <a:buNone/>
              <a:defRPr/>
            </a:pPr>
            <a:endParaRPr lang="it-IT" smtClean="0"/>
          </a:p>
          <a:p>
            <a:pPr marL="914400" lvl="1" indent="-457200" eaLnBrk="1" hangingPunct="1">
              <a:buFontTx/>
              <a:buAutoNum type="alphaLcPeriod"/>
              <a:defRPr/>
            </a:pPr>
            <a:r>
              <a:rPr lang="it-IT" sz="2800" smtClean="0"/>
              <a:t>La somma logica è distributiva rispetto al prodotto:	</a:t>
            </a:r>
            <a:r>
              <a:rPr lang="it-IT" sz="2800" i="1" smtClean="0"/>
              <a:t>x</a:t>
            </a:r>
            <a:r>
              <a:rPr lang="it-IT" sz="2800" smtClean="0"/>
              <a:t> + (</a:t>
            </a:r>
            <a:r>
              <a:rPr lang="it-IT" sz="2800" i="1" smtClean="0"/>
              <a:t>y</a:t>
            </a:r>
            <a:r>
              <a:rPr lang="it-IT" sz="2800" smtClean="0"/>
              <a:t>  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smtClean="0"/>
              <a:t> </a:t>
            </a:r>
            <a:r>
              <a:rPr lang="it-IT" sz="2800" i="1" smtClean="0"/>
              <a:t>z </a:t>
            </a:r>
            <a:r>
              <a:rPr lang="it-IT" sz="2800" smtClean="0"/>
              <a:t>) = (</a:t>
            </a:r>
            <a:r>
              <a:rPr lang="it-IT" sz="2800" i="1" smtClean="0"/>
              <a:t>x</a:t>
            </a:r>
            <a:r>
              <a:rPr lang="it-IT" sz="2800" smtClean="0"/>
              <a:t>  + </a:t>
            </a:r>
            <a:r>
              <a:rPr lang="it-IT" sz="2800" i="1" smtClean="0"/>
              <a:t>y </a:t>
            </a:r>
            <a:r>
              <a:rPr lang="it-IT" sz="2800" smtClean="0"/>
              <a:t>) 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smtClean="0"/>
              <a:t> (</a:t>
            </a:r>
            <a:r>
              <a:rPr lang="it-IT" sz="2800" i="1" smtClean="0"/>
              <a:t>x</a:t>
            </a:r>
            <a:r>
              <a:rPr lang="it-IT" sz="2800" smtClean="0"/>
              <a:t>  + </a:t>
            </a:r>
            <a:r>
              <a:rPr lang="it-IT" sz="2800" i="1" smtClean="0"/>
              <a:t>z </a:t>
            </a:r>
            <a:r>
              <a:rPr lang="it-IT" sz="2800" smtClean="0"/>
              <a:t>)</a:t>
            </a:r>
          </a:p>
          <a:p>
            <a:pPr marL="914400" lvl="1" indent="-457200" eaLnBrk="1" hangingPunct="1">
              <a:buFontTx/>
              <a:buAutoNum type="alphaLcPeriod"/>
              <a:defRPr/>
            </a:pPr>
            <a:endParaRPr lang="it-IT" sz="2800" smtClean="0"/>
          </a:p>
          <a:p>
            <a:pPr marL="914400" lvl="1" indent="-457200" eaLnBrk="1" hangingPunct="1">
              <a:buFontTx/>
              <a:buAutoNum type="alphaLcPeriod"/>
              <a:defRPr/>
            </a:pPr>
            <a:r>
              <a:rPr lang="it-IT" sz="2800" smtClean="0"/>
              <a:t>Il prodotto logico è distributivo rispetto all’addizione :	</a:t>
            </a:r>
            <a:r>
              <a:rPr lang="it-IT" sz="2800" i="1" smtClean="0"/>
              <a:t>x</a:t>
            </a:r>
            <a:r>
              <a:rPr lang="it-IT" sz="2800" smtClean="0"/>
              <a:t> </a:t>
            </a:r>
            <a:r>
              <a:rPr lang="it-IT" sz="2800" smtClean="0">
                <a:latin typeface="Symbol" pitchFamily="18" charset="2"/>
              </a:rPr>
              <a:t>· </a:t>
            </a:r>
            <a:r>
              <a:rPr lang="it-IT" sz="2800" smtClean="0"/>
              <a:t>(</a:t>
            </a:r>
            <a:r>
              <a:rPr lang="it-IT" sz="2800" i="1" smtClean="0"/>
              <a:t>y</a:t>
            </a:r>
            <a:r>
              <a:rPr lang="it-IT" sz="2800" smtClean="0"/>
              <a:t>  + </a:t>
            </a:r>
            <a:r>
              <a:rPr lang="it-IT" sz="2800" i="1" smtClean="0"/>
              <a:t>z </a:t>
            </a:r>
            <a:r>
              <a:rPr lang="it-IT" sz="2800" smtClean="0"/>
              <a:t>) = (</a:t>
            </a:r>
            <a:r>
              <a:rPr lang="it-IT" sz="2800" i="1" smtClean="0"/>
              <a:t>x</a:t>
            </a:r>
            <a:r>
              <a:rPr lang="it-IT" sz="2800" smtClean="0"/>
              <a:t> 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smtClean="0"/>
              <a:t> </a:t>
            </a:r>
            <a:r>
              <a:rPr lang="it-IT" sz="2800" i="1" smtClean="0"/>
              <a:t>y </a:t>
            </a:r>
            <a:r>
              <a:rPr lang="it-IT" sz="2800" smtClean="0"/>
              <a:t>) + (</a:t>
            </a:r>
            <a:r>
              <a:rPr lang="it-IT" sz="2800" i="1" smtClean="0"/>
              <a:t>x</a:t>
            </a:r>
            <a:r>
              <a:rPr lang="it-IT" sz="2800" smtClean="0"/>
              <a:t> </a:t>
            </a:r>
            <a:r>
              <a:rPr lang="it-IT" sz="2800" smtClean="0">
                <a:latin typeface="Symbol" pitchFamily="18" charset="2"/>
              </a:rPr>
              <a:t>·</a:t>
            </a:r>
            <a:r>
              <a:rPr lang="it-IT" sz="2800" smtClean="0"/>
              <a:t> </a:t>
            </a:r>
            <a:r>
              <a:rPr lang="it-IT" sz="2800" i="1" smtClean="0"/>
              <a:t>z </a:t>
            </a:r>
            <a:r>
              <a:rPr lang="it-IT" sz="2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6.</a:t>
            </a:r>
            <a:fld id="{5DBC0CD8-EA47-4270-BCD7-A0613FCEED7F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Postulati di HUNTINGTON  (P5)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 eaLnBrk="1" hangingPunct="1">
              <a:buFontTx/>
              <a:buNone/>
              <a:defRPr/>
            </a:pPr>
            <a:r>
              <a:rPr lang="it-IT" dirty="0" smtClean="0"/>
              <a:t>COMPLEMENTAZIONE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Se </a:t>
            </a:r>
            <a:r>
              <a:rPr lang="it-IT" i="1" dirty="0" smtClean="0"/>
              <a:t>x</a:t>
            </a:r>
            <a:r>
              <a:rPr lang="it-IT" dirty="0" smtClean="0"/>
              <a:t> è un elemento di ”B”, allora esiste un altro elemento </a:t>
            </a:r>
            <a:r>
              <a:rPr lang="it-IT" i="1" dirty="0" smtClean="0"/>
              <a:t>x  </a:t>
            </a:r>
            <a:r>
              <a:rPr lang="it-IT" dirty="0" smtClean="0"/>
              <a:t>, detto </a:t>
            </a:r>
            <a:r>
              <a:rPr lang="it-IT" i="1" dirty="0" smtClean="0">
                <a:solidFill>
                  <a:srgbClr val="FF0000"/>
                </a:solidFill>
              </a:rPr>
              <a:t>COMPLEMENTO</a:t>
            </a:r>
            <a:r>
              <a:rPr lang="it-IT" i="1" dirty="0" smtClean="0"/>
              <a:t> </a:t>
            </a:r>
            <a:r>
              <a:rPr lang="it-IT" dirty="0" smtClean="0"/>
              <a:t>di </a:t>
            </a:r>
            <a:r>
              <a:rPr lang="it-IT" i="1" dirty="0" smtClean="0"/>
              <a:t>x</a:t>
            </a:r>
            <a:r>
              <a:rPr lang="it-IT" dirty="0" smtClean="0"/>
              <a:t>, che soddisfa le proprietà:</a:t>
            </a:r>
          </a:p>
          <a:p>
            <a:pPr marL="914400" lvl="1" indent="-457200" eaLnBrk="1" hangingPunct="1">
              <a:buFontTx/>
              <a:buAutoNum type="alphaLcPeriod"/>
              <a:defRPr/>
            </a:pPr>
            <a:r>
              <a:rPr lang="it-IT" sz="2800" i="1" dirty="0" smtClean="0"/>
              <a:t>	x  </a:t>
            </a:r>
            <a:r>
              <a:rPr lang="it-IT" sz="2800" dirty="0" smtClean="0"/>
              <a:t>+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x</a:t>
            </a:r>
            <a:r>
              <a:rPr lang="it-IT" sz="2800" i="1" dirty="0" smtClean="0"/>
              <a:t>   </a:t>
            </a:r>
            <a:r>
              <a:rPr lang="it-IT" sz="2800" dirty="0" smtClean="0"/>
              <a:t>= </a:t>
            </a:r>
            <a:r>
              <a:rPr lang="it-IT" sz="2800" i="1" dirty="0" smtClean="0"/>
              <a:t> </a:t>
            </a:r>
            <a:r>
              <a:rPr lang="it-IT" sz="2800" dirty="0" smtClean="0"/>
              <a:t>1</a:t>
            </a:r>
          </a:p>
          <a:p>
            <a:pPr marL="914400" lvl="1" indent="-457200" eaLnBrk="1" hangingPunct="1">
              <a:buFontTx/>
              <a:buAutoNum type="alphaLcPeriod"/>
              <a:defRPr/>
            </a:pPr>
            <a:endParaRPr lang="it-IT" sz="2800" dirty="0" smtClean="0"/>
          </a:p>
          <a:p>
            <a:pPr marL="914400" lvl="1" indent="-457200" eaLnBrk="1" hangingPunct="1">
              <a:buFontTx/>
              <a:buAutoNum type="alphaLcPeriod"/>
              <a:defRPr/>
            </a:pPr>
            <a:r>
              <a:rPr lang="it-IT" sz="2800" i="1" dirty="0" smtClean="0"/>
              <a:t>	x  </a:t>
            </a:r>
            <a:r>
              <a:rPr lang="it-IT" sz="2800" dirty="0" smtClean="0">
                <a:latin typeface="Symbol" pitchFamily="18" charset="2"/>
              </a:rPr>
              <a:t>·</a:t>
            </a:r>
            <a:r>
              <a:rPr lang="it-IT" sz="2800" i="1" dirty="0" smtClean="0"/>
              <a:t> x   </a:t>
            </a:r>
            <a:r>
              <a:rPr lang="it-IT" sz="2800" dirty="0" smtClean="0"/>
              <a:t>= </a:t>
            </a:r>
            <a:r>
              <a:rPr lang="it-IT" sz="2800" i="1" dirty="0" smtClean="0"/>
              <a:t> </a:t>
            </a:r>
            <a:r>
              <a:rPr lang="it-IT" sz="2800" dirty="0" smtClean="0"/>
              <a:t>0</a:t>
            </a:r>
          </a:p>
          <a:p>
            <a:pPr marL="533400" indent="-533400" eaLnBrk="1" hangingPunct="1">
              <a:defRPr/>
            </a:pPr>
            <a:r>
              <a:rPr lang="it-IT" sz="3200" i="1" dirty="0" smtClean="0"/>
              <a:t>x  </a:t>
            </a:r>
            <a:r>
              <a:rPr lang="it-IT" sz="3200" dirty="0" smtClean="0"/>
              <a:t> realizza l’operazione di complemento di </a:t>
            </a:r>
            <a:r>
              <a:rPr lang="it-IT" sz="3200" i="1" dirty="0" smtClean="0"/>
              <a:t>x</a:t>
            </a:r>
          </a:p>
        </p:txBody>
      </p:sp>
      <p:sp>
        <p:nvSpPr>
          <p:cNvPr id="43014" name="Line 4"/>
          <p:cNvSpPr>
            <a:spLocks noChangeShapeType="1"/>
          </p:cNvSpPr>
          <p:nvPr/>
        </p:nvSpPr>
        <p:spPr bwMode="auto">
          <a:xfrm>
            <a:off x="2555776" y="2420888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>
            <a:off x="2771800" y="3356992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2699792" y="4365104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755576" y="4941168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1108</Words>
  <Application>Microsoft Office PowerPoint</Application>
  <PresentationFormat>Presentazione su schermo (4:3)</PresentationFormat>
  <Paragraphs>386</Paragraphs>
  <Slides>40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40</vt:i4>
      </vt:variant>
    </vt:vector>
  </HeadingPairs>
  <TitlesOfParts>
    <vt:vector size="43" baseType="lpstr">
      <vt:lpstr>Struttura predefinita</vt:lpstr>
      <vt:lpstr>Equation</vt:lpstr>
      <vt:lpstr>Equazione</vt:lpstr>
      <vt:lpstr>ARCHITETTURA DEI SISTEMI ELETTRONICI</vt:lpstr>
      <vt:lpstr>Algebra della Logica</vt:lpstr>
      <vt:lpstr>Postulati</vt:lpstr>
      <vt:lpstr>Postulati di HUNTINGTON</vt:lpstr>
      <vt:lpstr>Postulati di HUNTINGTON  (P1)</vt:lpstr>
      <vt:lpstr>Postulati di HUNTINGTON  (P2)</vt:lpstr>
      <vt:lpstr>Postulati di HUNTINGTON  (P3)</vt:lpstr>
      <vt:lpstr>Postulati di HUNTINGTON  (P4)</vt:lpstr>
      <vt:lpstr>Postulati di HUNTINGTON  (P5)</vt:lpstr>
      <vt:lpstr>Postulati di HUNTINGTON  (P*)</vt:lpstr>
      <vt:lpstr>Riassunto</vt:lpstr>
      <vt:lpstr>Osservazioni</vt:lpstr>
      <vt:lpstr>Principio di DUALITÀ</vt:lpstr>
      <vt:lpstr>TEOREMI FONDAMENTALI</vt:lpstr>
      <vt:lpstr>Teorema 1  (i)</vt:lpstr>
      <vt:lpstr>Teorema 1  (ii)</vt:lpstr>
      <vt:lpstr>Teorema 1  (iii)</vt:lpstr>
      <vt:lpstr>Teorema 2</vt:lpstr>
      <vt:lpstr>Teorema 3</vt:lpstr>
      <vt:lpstr>Teorema 4 (Idempotenza)</vt:lpstr>
      <vt:lpstr>Teorema 5 (Involuzione)</vt:lpstr>
      <vt:lpstr>Teorema 6 (assorbimento)</vt:lpstr>
      <vt:lpstr>Teorema 7  (semplificazione)</vt:lpstr>
      <vt:lpstr>Teorema 8 (Legge Associativa) </vt:lpstr>
      <vt:lpstr>Teorema 8* (Consenso) </vt:lpstr>
      <vt:lpstr>Teorema 9 (Teorema di DE MORGAN)</vt:lpstr>
      <vt:lpstr>Riassunto TEOREMI</vt:lpstr>
      <vt:lpstr>Osservazioni</vt:lpstr>
      <vt:lpstr>Esempio 1</vt:lpstr>
      <vt:lpstr>Esempio 1’</vt:lpstr>
      <vt:lpstr>Esempio 2</vt:lpstr>
      <vt:lpstr>Esempio 3</vt:lpstr>
      <vt:lpstr>Esempio 4</vt:lpstr>
      <vt:lpstr>Algebra delle commutazioni</vt:lpstr>
      <vt:lpstr>Definizione di “OR”</vt:lpstr>
      <vt:lpstr>Osservazioni</vt:lpstr>
      <vt:lpstr>Definizione  di “AND”</vt:lpstr>
      <vt:lpstr>Osservazioni</vt:lpstr>
      <vt:lpstr>“NOT”</vt:lpstr>
      <vt:lpstr>Conclusioni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89</cp:revision>
  <dcterms:created xsi:type="dcterms:W3CDTF">2001-02-17T14:21:04Z</dcterms:created>
  <dcterms:modified xsi:type="dcterms:W3CDTF">2012-04-02T18:18:49Z</dcterms:modified>
</cp:coreProperties>
</file>