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80" r:id="rId4"/>
    <p:sldId id="276" r:id="rId5"/>
    <p:sldId id="260" r:id="rId6"/>
    <p:sldId id="283" r:id="rId7"/>
    <p:sldId id="284" r:id="rId8"/>
    <p:sldId id="261" r:id="rId9"/>
    <p:sldId id="289" r:id="rId10"/>
    <p:sldId id="288" r:id="rId11"/>
    <p:sldId id="285" r:id="rId12"/>
    <p:sldId id="262" r:id="rId13"/>
    <p:sldId id="264" r:id="rId14"/>
    <p:sldId id="286" r:id="rId15"/>
    <p:sldId id="263" r:id="rId16"/>
    <p:sldId id="265" r:id="rId17"/>
    <p:sldId id="277" r:id="rId18"/>
    <p:sldId id="278" r:id="rId19"/>
    <p:sldId id="267" r:id="rId20"/>
    <p:sldId id="268" r:id="rId21"/>
    <p:sldId id="279" r:id="rId22"/>
    <p:sldId id="269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64" r:id="rId3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33FF"/>
    <a:srgbClr val="FF0000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32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20AF42-6B8A-4400-B06F-9EB31A4907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9AD82C-5FA8-490B-BFE9-163226E81B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6453F856-9FC3-4CA8-AA4F-12FCDF7D591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E52C3B22-67D0-4492-A305-CC3E677AD8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17170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6270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83272817-7024-4C75-A21B-86EF9B5FA1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AC0F1C04-2F1B-4B5C-9D36-0D67B51D9B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BA0AE7F9-F8D8-4325-8C16-4B10266C6E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0E7E8496-E9C3-4CDF-8A2E-5EBB6874A7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E22FEC22-E383-4007-AACA-5AD003DB58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38F30D27-1898-4A4F-8B23-396D970AB74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177657D4-7554-4DA3-8490-322FAD06C5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03AF797F-13C9-44F2-B62C-7C7179237B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1.</a:t>
            </a:r>
            <a:fld id="{4EACD7B7-9520-4224-B31E-C85F685740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8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it-IT"/>
              <a:t>1.</a:t>
            </a:r>
            <a:fld id="{F8E5CF67-A204-45A9-A895-9DDFFE4516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vlsi.iet.unipi.i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50701B95-81A4-4E16-B751-07E043272DEE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/>
              <a:t>Architettura Dei Sistemi Elettronici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72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sz="3200" dirty="0" smtClean="0"/>
              <a:t>Lezione </a:t>
            </a:r>
            <a:r>
              <a:rPr lang="it-IT" sz="3200" dirty="0" err="1" smtClean="0"/>
              <a:t>n°</a:t>
            </a:r>
            <a:r>
              <a:rPr lang="it-IT" sz="3200" dirty="0" smtClean="0"/>
              <a:t> 1</a:t>
            </a:r>
          </a:p>
          <a:p>
            <a:pPr eaLnBrk="1" hangingPunct="1">
              <a:defRPr/>
            </a:pPr>
            <a:r>
              <a:rPr lang="it-IT" dirty="0" smtClean="0"/>
              <a:t>Docente, Scopo del corso, Prerequisiti</a:t>
            </a:r>
          </a:p>
          <a:p>
            <a:pPr eaLnBrk="1" hangingPunct="1">
              <a:defRPr/>
            </a:pPr>
            <a:r>
              <a:rPr lang="it-IT" dirty="0" smtClean="0"/>
              <a:t>Programma del corso</a:t>
            </a:r>
          </a:p>
          <a:p>
            <a:pPr eaLnBrk="1" hangingPunct="1">
              <a:defRPr/>
            </a:pPr>
            <a:r>
              <a:rPr lang="it-IT" dirty="0" smtClean="0"/>
              <a:t>Modalità d’esame</a:t>
            </a:r>
          </a:p>
          <a:p>
            <a:pPr eaLnBrk="1" hangingPunct="1">
              <a:defRPr/>
            </a:pPr>
            <a:r>
              <a:rPr lang="it-IT" dirty="0" smtClean="0"/>
              <a:t>Introduzione al corso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Definizione di SISTEMA ELETTRONICO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Sensori e attuatori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Concetto di AMPLIFICATORE</a:t>
            </a:r>
          </a:p>
          <a:p>
            <a:pPr>
              <a:lnSpc>
                <a:spcPct val="90000"/>
              </a:lnSpc>
              <a:defRPr/>
            </a:pPr>
            <a:r>
              <a:rPr lang="it-IT" dirty="0" smtClean="0"/>
              <a:t>Breve storia dell’Elettronica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2A0ADA4F-FEA6-42C8-A39B-37936B43CED6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(3)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200" smtClean="0">
                <a:cs typeface="Times New Roman" pitchFamily="18" charset="0"/>
              </a:rPr>
              <a:t>CIRCUITI DI MEMORIA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Definizione di memoria ROM e RAM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Organizzazione di una RAM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Realizzazione del meccanismo di lettura/scrittura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Memorie a due porte, ad accesso sequenziali</a:t>
            </a:r>
          </a:p>
          <a:p>
            <a:pPr lvl="1" eaLnBrk="1" hangingPunct="1">
              <a:defRPr/>
            </a:pPr>
            <a:r>
              <a:rPr lang="it-IT" sz="2800" smtClean="0">
                <a:cs typeface="Times New Roman" pitchFamily="18" charset="0"/>
              </a:rPr>
              <a:t>Realizzazione di uno stack.</a:t>
            </a:r>
            <a:endParaRPr lang="it-IT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E4806753-5FA3-43A5-A69C-8BEF308DC8AF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(4)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ARCHITETTURA DI UN MICROCONTROLLORE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Moduli di base e loro collegamento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Blocco esecutore e blocco sequenzializzatore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Registri, interfacce parallelo e sereiali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Unità d’ingresso e d’uscita 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LINGUAGGIO MACCHINA E ASSEMBLER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Struttura di base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Costrutti di scelta condizionale, costrutti ripetitivi, uso di sottoprogrammi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 Gestione dell’interfaccia con l’esterno, interruzioni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smtClean="0">
                <a:cs typeface="Times New Roman" pitchFamily="18" charset="0"/>
              </a:rPr>
              <a:t> Sviluppo di un programma assembler</a:t>
            </a:r>
            <a:endParaRPr lang="it-IT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3367841C-A023-4114-A904-17CAE12F08C2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Modalità D’esame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Prova scritta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Prova orale</a:t>
            </a:r>
          </a:p>
          <a:p>
            <a:pPr algn="ctr" eaLnBrk="1" hangingPunct="1">
              <a:defRPr/>
            </a:pPr>
            <a:r>
              <a:rPr lang="it-IT" dirty="0" smtClean="0"/>
              <a:t>Note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Iscrizione a prova scritta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Iscrizione a prova orale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Prova scritta valida per due appelli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it-IT" dirty="0" smtClean="0"/>
              <a:t>Prima domanda della prova orale: ASSEMBLER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00F70F4A-C163-4946-A90C-49314BB9EAE9}" type="slidenum">
              <a:rPr lang="it-IT"/>
              <a:pPr>
                <a:defRPr/>
              </a:pPr>
              <a:t>13</a:t>
            </a:fld>
            <a:endParaRPr lang="it-IT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Testi Consigliati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Donald D. </a:t>
            </a:r>
            <a:r>
              <a:rPr lang="en-US" dirty="0" err="1" smtClean="0"/>
              <a:t>Givone</a:t>
            </a:r>
            <a:r>
              <a:rPr lang="en-US" dirty="0" smtClean="0"/>
              <a:t> “</a:t>
            </a:r>
            <a:r>
              <a:rPr lang="en-US" i="1" dirty="0" smtClean="0"/>
              <a:t>Digital Principles and Design</a:t>
            </a:r>
            <a:r>
              <a:rPr lang="en-US" dirty="0" smtClean="0"/>
              <a:t>” McGraw-Hill</a:t>
            </a:r>
            <a:endParaRPr lang="it-IT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t-IT" dirty="0" smtClean="0"/>
              <a:t>N. </a:t>
            </a:r>
            <a:r>
              <a:rPr lang="it-IT" dirty="0" err="1" smtClean="0"/>
              <a:t>Balabanian</a:t>
            </a:r>
            <a:r>
              <a:rPr lang="it-IT" dirty="0" smtClean="0"/>
              <a:t>, B. </a:t>
            </a:r>
            <a:r>
              <a:rPr lang="it-IT" dirty="0" err="1" smtClean="0"/>
              <a:t>Carlson</a:t>
            </a:r>
            <a:r>
              <a:rPr lang="it-IT" dirty="0" smtClean="0"/>
              <a:t> “</a:t>
            </a:r>
            <a:r>
              <a:rPr lang="it-IT" i="1" dirty="0" err="1" smtClean="0"/>
              <a:t>Digital</a:t>
            </a:r>
            <a:r>
              <a:rPr lang="it-IT" i="1" dirty="0" smtClean="0"/>
              <a:t> </a:t>
            </a:r>
            <a:r>
              <a:rPr lang="it-IT" i="1" dirty="0" err="1" smtClean="0"/>
              <a:t>Logic</a:t>
            </a:r>
            <a:r>
              <a:rPr lang="it-IT" i="1" dirty="0" smtClean="0"/>
              <a:t> Design </a:t>
            </a:r>
            <a:r>
              <a:rPr lang="it-IT" i="1" dirty="0" err="1" smtClean="0"/>
              <a:t>Principles</a:t>
            </a:r>
            <a:r>
              <a:rPr lang="it-IT" dirty="0" smtClean="0"/>
              <a:t>” John </a:t>
            </a:r>
            <a:r>
              <a:rPr lang="it-IT" dirty="0" err="1" smtClean="0"/>
              <a:t>Wiley</a:t>
            </a:r>
            <a:r>
              <a:rPr lang="it-IT" dirty="0" smtClean="0"/>
              <a:t> &amp; </a:t>
            </a:r>
            <a:r>
              <a:rPr lang="it-IT" dirty="0" err="1" smtClean="0"/>
              <a:t>Sons</a:t>
            </a:r>
            <a:endParaRPr lang="it-IT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t-IT" dirty="0" smtClean="0"/>
              <a:t>J. </a:t>
            </a:r>
            <a:r>
              <a:rPr lang="it-IT" dirty="0" err="1" smtClean="0"/>
              <a:t>Millman</a:t>
            </a:r>
            <a:r>
              <a:rPr lang="it-IT" dirty="0" smtClean="0"/>
              <a:t>, A. </a:t>
            </a:r>
            <a:r>
              <a:rPr lang="it-IT" dirty="0" err="1" smtClean="0"/>
              <a:t>Grabel</a:t>
            </a:r>
            <a:r>
              <a:rPr lang="it-IT" dirty="0" smtClean="0"/>
              <a:t>, P. Terreni </a:t>
            </a:r>
            <a:r>
              <a:rPr lang="it-IT" i="1" dirty="0" smtClean="0"/>
              <a:t>“Elettronica di </a:t>
            </a:r>
            <a:r>
              <a:rPr lang="it-IT" i="1" dirty="0" err="1" smtClean="0"/>
              <a:t>Millman</a:t>
            </a:r>
            <a:r>
              <a:rPr lang="it-IT" dirty="0" smtClean="0"/>
              <a:t>” McGraw-Hill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t-IT" dirty="0" err="1" smtClean="0"/>
              <a:t>M.Morris</a:t>
            </a:r>
            <a:r>
              <a:rPr lang="it-IT" dirty="0" smtClean="0"/>
              <a:t> Mano, Charles </a:t>
            </a:r>
            <a:r>
              <a:rPr lang="it-IT" dirty="0" err="1" smtClean="0"/>
              <a:t>R.Kime</a:t>
            </a:r>
            <a:r>
              <a:rPr lang="it-IT" dirty="0" smtClean="0"/>
              <a:t> “</a:t>
            </a:r>
            <a:r>
              <a:rPr lang="it-IT" i="1" dirty="0" smtClean="0"/>
              <a:t>Reti Logiche</a:t>
            </a:r>
            <a:r>
              <a:rPr lang="it-IT" dirty="0" smtClean="0"/>
              <a:t>” </a:t>
            </a:r>
            <a:r>
              <a:rPr lang="it-IT" dirty="0" err="1" smtClean="0"/>
              <a:t>Addison</a:t>
            </a:r>
            <a:r>
              <a:rPr lang="it-IT" dirty="0" smtClean="0"/>
              <a:t> Wesley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en-US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smtClean="0"/>
              <a:t>Slides	</a:t>
            </a:r>
            <a:r>
              <a:rPr lang="en-US" dirty="0" smtClean="0">
                <a:solidFill>
                  <a:srgbClr val="FF3300"/>
                </a:solidFill>
                <a:hlinkClick r:id="rId2"/>
              </a:rPr>
              <a:t>http://vlsi.iet.unipi.it</a:t>
            </a:r>
            <a:r>
              <a:rPr lang="en-US" dirty="0" smtClean="0"/>
              <a:t> Classes ASE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D007C325-829D-426A-9A98-3B2B17F89662}" type="slidenum">
              <a:rPr lang="it-IT"/>
              <a:pPr>
                <a:defRPr/>
              </a:pPr>
              <a:t>14</a:t>
            </a:fld>
            <a:endParaRPr lang="it-IT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Testi di Consultazione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  <a:defRPr/>
            </a:pPr>
            <a:endParaRPr lang="it-IT" smtClean="0"/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mtClean="0"/>
              <a:t>P. Corsini “</a:t>
            </a:r>
            <a:r>
              <a:rPr lang="it-IT" i="1" smtClean="0"/>
              <a:t>Dalle porte AND OR NOT al sistema Calcolatore</a:t>
            </a:r>
            <a:r>
              <a:rPr lang="it-IT" smtClean="0"/>
              <a:t>” Edizioni ETS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mtClean="0"/>
              <a:t>F. Luccio, L. Pagli “</a:t>
            </a:r>
            <a:r>
              <a:rPr lang="it-IT" i="1" smtClean="0"/>
              <a:t>Reti Logiche e Calcolatore</a:t>
            </a:r>
            <a:r>
              <a:rPr lang="it-IT" smtClean="0"/>
              <a:t>” </a:t>
            </a:r>
            <a:r>
              <a:rPr lang="en-US" smtClean="0"/>
              <a:t>Boringhieri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it-IT" smtClean="0"/>
              <a:t>D. Givone, P. Roesser “</a:t>
            </a:r>
            <a:r>
              <a:rPr lang="en-US" i="1" smtClean="0"/>
              <a:t>Microprocessors / Microcomputers An Introduction</a:t>
            </a:r>
            <a:r>
              <a:rPr lang="it-IT" smtClean="0"/>
              <a:t>” 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it-IT" smtClean="0"/>
              <a:t>	McGraw-Hill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6250448D-7C5E-4BF7-BC9B-D60DFC74FC6D}" type="slidenum">
              <a:rPr lang="it-IT"/>
              <a:pPr>
                <a:defRPr/>
              </a:pPr>
              <a:t>15</a:t>
            </a:fld>
            <a:endParaRPr lang="it-IT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Introduzione Al Corso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Sistemi elettronici nella vita quotidiana.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Apparecchi telefonici.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Apparecchi radio.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Televisione.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audio.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Personal computer.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di controllo industriale.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di sicurezza su autovetture (ABS, ADS, ESP).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Sistemi di iniezione  e di accensione.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Domotica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………………………………….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62B63B84-3D8C-4062-8A4D-8DF2F944AEE7}" type="slidenum">
              <a:rPr lang="it-IT"/>
              <a:pPr>
                <a:defRPr/>
              </a:pPr>
              <a:t>16</a:t>
            </a:fld>
            <a:endParaRPr lang="it-I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Grandezze Elettriche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Differenza di potenziale</a:t>
            </a:r>
          </a:p>
          <a:p>
            <a:pPr lvl="1" eaLnBrk="1" hangingPunct="1">
              <a:defRPr/>
            </a:pPr>
            <a:r>
              <a:rPr lang="it-IT" smtClean="0"/>
              <a:t>Generatore di tensione continua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2514600" y="3429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981200" y="4038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133600" y="4267200"/>
            <a:ext cx="762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2514600" y="4495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295400" y="3886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981200" y="4648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905000" y="3352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886200" y="3200400"/>
            <a:ext cx="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3733800" y="5029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657600" y="3810000"/>
            <a:ext cx="3886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352800" y="3048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239000" y="5029200"/>
            <a:ext cx="29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3E5834F4-E667-4BE5-915E-03E8E7443FE3}" type="slidenum">
              <a:rPr lang="it-IT"/>
              <a:pPr>
                <a:defRPr/>
              </a:pPr>
              <a:t>17</a:t>
            </a:fld>
            <a:endParaRPr 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Grandezze Elettriche 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Differenza di potenziale</a:t>
            </a:r>
          </a:p>
          <a:p>
            <a:pPr lvl="1" eaLnBrk="1" hangingPunct="1">
              <a:defRPr/>
            </a:pPr>
            <a:r>
              <a:rPr lang="it-IT" smtClean="0"/>
              <a:t>Generatore di tensione alternata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2514600" y="2819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2514600" y="4572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371600" y="3810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362200" y="4114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362200" y="3505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1036" name="Oval 20"/>
          <p:cNvSpPr>
            <a:spLocks noChangeArrowheads="1"/>
          </p:cNvSpPr>
          <p:nvPr/>
        </p:nvSpPr>
        <p:spPr bwMode="auto">
          <a:xfrm>
            <a:off x="1905000" y="3429000"/>
            <a:ext cx="1219200" cy="114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/>
        </p:nvGraphicFramePr>
        <p:xfrm>
          <a:off x="3505200" y="2514600"/>
          <a:ext cx="4657725" cy="2819400"/>
        </p:xfrm>
        <a:graphic>
          <a:graphicData uri="http://schemas.openxmlformats.org/presentationml/2006/ole">
            <p:oleObj spid="_x0000_s1026" name="Grafico" r:id="rId3" imgW="5501160" imgH="3330000" progId="Excel.Sheet.8">
              <p:embed/>
            </p:oleObj>
          </a:graphicData>
        </a:graphic>
      </p:graphicFrame>
      <p:sp>
        <p:nvSpPr>
          <p:cNvPr id="1037" name="Line 22"/>
          <p:cNvSpPr>
            <a:spLocks noChangeShapeType="1"/>
          </p:cNvSpPr>
          <p:nvPr/>
        </p:nvSpPr>
        <p:spPr bwMode="auto">
          <a:xfrm>
            <a:off x="4343400" y="38862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8" name="Line 23"/>
          <p:cNvSpPr>
            <a:spLocks noChangeShapeType="1"/>
          </p:cNvSpPr>
          <p:nvPr/>
        </p:nvSpPr>
        <p:spPr bwMode="auto">
          <a:xfrm>
            <a:off x="7848600" y="3886200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39" name="Line 25"/>
          <p:cNvSpPr>
            <a:spLocks noChangeShapeType="1"/>
          </p:cNvSpPr>
          <p:nvPr/>
        </p:nvSpPr>
        <p:spPr bwMode="auto">
          <a:xfrm flipH="1">
            <a:off x="4343400" y="4495800"/>
            <a:ext cx="350520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5638800" y="4572000"/>
            <a:ext cx="37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762000" y="51816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 = 1 / 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04E7E50F-5DC2-4C45-BDBE-A12FC57B5A74}" type="slidenum">
              <a:rPr lang="it-IT"/>
              <a:pPr>
                <a:defRPr/>
              </a:pPr>
              <a:t>18</a:t>
            </a:fld>
            <a:endParaRPr lang="it-IT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Grandezze Elettriche 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Segnale qualunque</a:t>
            </a: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2514600" y="28194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 flipH="1">
            <a:off x="2514600" y="4572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295400" y="3886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62200" y="41148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62200" y="3505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24587" name="Oval 9"/>
          <p:cNvSpPr>
            <a:spLocks noChangeArrowheads="1"/>
          </p:cNvSpPr>
          <p:nvPr/>
        </p:nvSpPr>
        <p:spPr bwMode="auto">
          <a:xfrm>
            <a:off x="1905000" y="3429000"/>
            <a:ext cx="1219200" cy="1143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3810000" y="41148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 flipV="1">
            <a:off x="4038600" y="24384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4590" name="Freeform 14"/>
          <p:cNvSpPr>
            <a:spLocks/>
          </p:cNvSpPr>
          <p:nvPr/>
        </p:nvSpPr>
        <p:spPr bwMode="auto">
          <a:xfrm>
            <a:off x="3803650" y="3287713"/>
            <a:ext cx="4532313" cy="1863725"/>
          </a:xfrm>
          <a:custGeom>
            <a:avLst/>
            <a:gdLst>
              <a:gd name="T0" fmla="*/ 2147483647 w 2855"/>
              <a:gd name="T1" fmla="*/ 2147483647 h 1174"/>
              <a:gd name="T2" fmla="*/ 2147483647 w 2855"/>
              <a:gd name="T3" fmla="*/ 2147483647 h 1174"/>
              <a:gd name="T4" fmla="*/ 2147483647 w 2855"/>
              <a:gd name="T5" fmla="*/ 2147483647 h 1174"/>
              <a:gd name="T6" fmla="*/ 2147483647 w 2855"/>
              <a:gd name="T7" fmla="*/ 2147483647 h 1174"/>
              <a:gd name="T8" fmla="*/ 2147483647 w 2855"/>
              <a:gd name="T9" fmla="*/ 2147483647 h 1174"/>
              <a:gd name="T10" fmla="*/ 2147483647 w 2855"/>
              <a:gd name="T11" fmla="*/ 2147483647 h 1174"/>
              <a:gd name="T12" fmla="*/ 2147483647 w 2855"/>
              <a:gd name="T13" fmla="*/ 2147483647 h 1174"/>
              <a:gd name="T14" fmla="*/ 2147483647 w 2855"/>
              <a:gd name="T15" fmla="*/ 2147483647 h 1174"/>
              <a:gd name="T16" fmla="*/ 2147483647 w 2855"/>
              <a:gd name="T17" fmla="*/ 2147483647 h 1174"/>
              <a:gd name="T18" fmla="*/ 2147483647 w 2855"/>
              <a:gd name="T19" fmla="*/ 2147483647 h 1174"/>
              <a:gd name="T20" fmla="*/ 2147483647 w 2855"/>
              <a:gd name="T21" fmla="*/ 2147483647 h 1174"/>
              <a:gd name="T22" fmla="*/ 2147483647 w 2855"/>
              <a:gd name="T23" fmla="*/ 2147483647 h 1174"/>
              <a:gd name="T24" fmla="*/ 2147483647 w 2855"/>
              <a:gd name="T25" fmla="*/ 2147483647 h 1174"/>
              <a:gd name="T26" fmla="*/ 2147483647 w 2855"/>
              <a:gd name="T27" fmla="*/ 2147483647 h 1174"/>
              <a:gd name="T28" fmla="*/ 2147483647 w 2855"/>
              <a:gd name="T29" fmla="*/ 2147483647 h 1174"/>
              <a:gd name="T30" fmla="*/ 2147483647 w 2855"/>
              <a:gd name="T31" fmla="*/ 2147483647 h 1174"/>
              <a:gd name="T32" fmla="*/ 2147483647 w 2855"/>
              <a:gd name="T33" fmla="*/ 2147483647 h 1174"/>
              <a:gd name="T34" fmla="*/ 2147483647 w 2855"/>
              <a:gd name="T35" fmla="*/ 2147483647 h 1174"/>
              <a:gd name="T36" fmla="*/ 2147483647 w 2855"/>
              <a:gd name="T37" fmla="*/ 2147483647 h 1174"/>
              <a:gd name="T38" fmla="*/ 2147483647 w 2855"/>
              <a:gd name="T39" fmla="*/ 2147483647 h 1174"/>
              <a:gd name="T40" fmla="*/ 2147483647 w 2855"/>
              <a:gd name="T41" fmla="*/ 2147483647 h 1174"/>
              <a:gd name="T42" fmla="*/ 2147483647 w 2855"/>
              <a:gd name="T43" fmla="*/ 2147483647 h 1174"/>
              <a:gd name="T44" fmla="*/ 2147483647 w 2855"/>
              <a:gd name="T45" fmla="*/ 2147483647 h 1174"/>
              <a:gd name="T46" fmla="*/ 2147483647 w 2855"/>
              <a:gd name="T47" fmla="*/ 2147483647 h 1174"/>
              <a:gd name="T48" fmla="*/ 2147483647 w 2855"/>
              <a:gd name="T49" fmla="*/ 2147483647 h 1174"/>
              <a:gd name="T50" fmla="*/ 2147483647 w 2855"/>
              <a:gd name="T51" fmla="*/ 2147483647 h 1174"/>
              <a:gd name="T52" fmla="*/ 2147483647 w 2855"/>
              <a:gd name="T53" fmla="*/ 2147483647 h 1174"/>
              <a:gd name="T54" fmla="*/ 2147483647 w 2855"/>
              <a:gd name="T55" fmla="*/ 2147483647 h 1174"/>
              <a:gd name="T56" fmla="*/ 2147483647 w 2855"/>
              <a:gd name="T57" fmla="*/ 2147483647 h 1174"/>
              <a:gd name="T58" fmla="*/ 2147483647 w 2855"/>
              <a:gd name="T59" fmla="*/ 2147483647 h 1174"/>
              <a:gd name="T60" fmla="*/ 2147483647 w 2855"/>
              <a:gd name="T61" fmla="*/ 2147483647 h 1174"/>
              <a:gd name="T62" fmla="*/ 2147483647 w 2855"/>
              <a:gd name="T63" fmla="*/ 2147483647 h 1174"/>
              <a:gd name="T64" fmla="*/ 2147483647 w 2855"/>
              <a:gd name="T65" fmla="*/ 2147483647 h 1174"/>
              <a:gd name="T66" fmla="*/ 2147483647 w 2855"/>
              <a:gd name="T67" fmla="*/ 2147483647 h 1174"/>
              <a:gd name="T68" fmla="*/ 2147483647 w 2855"/>
              <a:gd name="T69" fmla="*/ 2147483647 h 1174"/>
              <a:gd name="T70" fmla="*/ 2147483647 w 2855"/>
              <a:gd name="T71" fmla="*/ 2147483647 h 1174"/>
              <a:gd name="T72" fmla="*/ 2147483647 w 2855"/>
              <a:gd name="T73" fmla="*/ 2147483647 h 1174"/>
              <a:gd name="T74" fmla="*/ 2147483647 w 2855"/>
              <a:gd name="T75" fmla="*/ 2147483647 h 1174"/>
              <a:gd name="T76" fmla="*/ 2147483647 w 2855"/>
              <a:gd name="T77" fmla="*/ 2147483647 h 1174"/>
              <a:gd name="T78" fmla="*/ 2147483647 w 2855"/>
              <a:gd name="T79" fmla="*/ 2147483647 h 1174"/>
              <a:gd name="T80" fmla="*/ 2147483647 w 2855"/>
              <a:gd name="T81" fmla="*/ 2147483647 h 1174"/>
              <a:gd name="T82" fmla="*/ 2147483647 w 2855"/>
              <a:gd name="T83" fmla="*/ 2147483647 h 1174"/>
              <a:gd name="T84" fmla="*/ 2147483647 w 2855"/>
              <a:gd name="T85" fmla="*/ 2147483647 h 1174"/>
              <a:gd name="T86" fmla="*/ 2147483647 w 2855"/>
              <a:gd name="T87" fmla="*/ 2147483647 h 1174"/>
              <a:gd name="T88" fmla="*/ 2147483647 w 2855"/>
              <a:gd name="T89" fmla="*/ 2147483647 h 1174"/>
              <a:gd name="T90" fmla="*/ 2147483647 w 2855"/>
              <a:gd name="T91" fmla="*/ 2147483647 h 1174"/>
              <a:gd name="T92" fmla="*/ 2147483647 w 2855"/>
              <a:gd name="T93" fmla="*/ 2147483647 h 1174"/>
              <a:gd name="T94" fmla="*/ 2147483647 w 2855"/>
              <a:gd name="T95" fmla="*/ 2147483647 h 1174"/>
              <a:gd name="T96" fmla="*/ 2147483647 w 2855"/>
              <a:gd name="T97" fmla="*/ 2147483647 h 1174"/>
              <a:gd name="T98" fmla="*/ 2147483647 w 2855"/>
              <a:gd name="T99" fmla="*/ 2147483647 h 1174"/>
              <a:gd name="T100" fmla="*/ 2147483647 w 2855"/>
              <a:gd name="T101" fmla="*/ 2147483647 h 1174"/>
              <a:gd name="T102" fmla="*/ 2147483647 w 2855"/>
              <a:gd name="T103" fmla="*/ 2147483647 h 1174"/>
              <a:gd name="T104" fmla="*/ 2147483647 w 2855"/>
              <a:gd name="T105" fmla="*/ 2147483647 h 11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855"/>
              <a:gd name="T160" fmla="*/ 0 h 1174"/>
              <a:gd name="T161" fmla="*/ 2855 w 2855"/>
              <a:gd name="T162" fmla="*/ 1174 h 117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855" h="1174">
                <a:moveTo>
                  <a:pt x="14" y="377"/>
                </a:moveTo>
                <a:cubicBezTo>
                  <a:pt x="64" y="301"/>
                  <a:pt x="0" y="385"/>
                  <a:pt x="62" y="339"/>
                </a:cubicBezTo>
                <a:cubicBezTo>
                  <a:pt x="80" y="326"/>
                  <a:pt x="94" y="307"/>
                  <a:pt x="110" y="291"/>
                </a:cubicBezTo>
                <a:cubicBezTo>
                  <a:pt x="124" y="276"/>
                  <a:pt x="131" y="254"/>
                  <a:pt x="148" y="243"/>
                </a:cubicBezTo>
                <a:cubicBezTo>
                  <a:pt x="165" y="232"/>
                  <a:pt x="187" y="230"/>
                  <a:pt x="206" y="223"/>
                </a:cubicBezTo>
                <a:cubicBezTo>
                  <a:pt x="215" y="220"/>
                  <a:pt x="234" y="214"/>
                  <a:pt x="234" y="214"/>
                </a:cubicBezTo>
                <a:cubicBezTo>
                  <a:pt x="251" y="164"/>
                  <a:pt x="267" y="190"/>
                  <a:pt x="302" y="156"/>
                </a:cubicBezTo>
                <a:cubicBezTo>
                  <a:pt x="323" y="88"/>
                  <a:pt x="293" y="164"/>
                  <a:pt x="340" y="108"/>
                </a:cubicBezTo>
                <a:cubicBezTo>
                  <a:pt x="387" y="52"/>
                  <a:pt x="325" y="79"/>
                  <a:pt x="398" y="60"/>
                </a:cubicBezTo>
                <a:cubicBezTo>
                  <a:pt x="486" y="0"/>
                  <a:pt x="516" y="37"/>
                  <a:pt x="657" y="51"/>
                </a:cubicBezTo>
                <a:cubicBezTo>
                  <a:pt x="673" y="57"/>
                  <a:pt x="689" y="65"/>
                  <a:pt x="705" y="70"/>
                </a:cubicBezTo>
                <a:cubicBezTo>
                  <a:pt x="717" y="74"/>
                  <a:pt x="733" y="71"/>
                  <a:pt x="743" y="79"/>
                </a:cubicBezTo>
                <a:cubicBezTo>
                  <a:pt x="751" y="85"/>
                  <a:pt x="747" y="100"/>
                  <a:pt x="753" y="108"/>
                </a:cubicBezTo>
                <a:cubicBezTo>
                  <a:pt x="766" y="124"/>
                  <a:pt x="787" y="132"/>
                  <a:pt x="801" y="147"/>
                </a:cubicBezTo>
                <a:cubicBezTo>
                  <a:pt x="817" y="197"/>
                  <a:pt x="803" y="168"/>
                  <a:pt x="858" y="223"/>
                </a:cubicBezTo>
                <a:cubicBezTo>
                  <a:pt x="865" y="230"/>
                  <a:pt x="878" y="243"/>
                  <a:pt x="878" y="243"/>
                </a:cubicBezTo>
                <a:cubicBezTo>
                  <a:pt x="889" y="289"/>
                  <a:pt x="911" y="323"/>
                  <a:pt x="926" y="367"/>
                </a:cubicBezTo>
                <a:cubicBezTo>
                  <a:pt x="939" y="407"/>
                  <a:pt x="944" y="444"/>
                  <a:pt x="974" y="473"/>
                </a:cubicBezTo>
                <a:cubicBezTo>
                  <a:pt x="983" y="523"/>
                  <a:pt x="998" y="570"/>
                  <a:pt x="1041" y="598"/>
                </a:cubicBezTo>
                <a:cubicBezTo>
                  <a:pt x="1053" y="648"/>
                  <a:pt x="1055" y="684"/>
                  <a:pt x="1098" y="713"/>
                </a:cubicBezTo>
                <a:cubicBezTo>
                  <a:pt x="1109" y="767"/>
                  <a:pt x="1122" y="809"/>
                  <a:pt x="1146" y="857"/>
                </a:cubicBezTo>
                <a:cubicBezTo>
                  <a:pt x="1157" y="879"/>
                  <a:pt x="1154" y="898"/>
                  <a:pt x="1175" y="915"/>
                </a:cubicBezTo>
                <a:cubicBezTo>
                  <a:pt x="1200" y="935"/>
                  <a:pt x="1279" y="946"/>
                  <a:pt x="1319" y="972"/>
                </a:cubicBezTo>
                <a:cubicBezTo>
                  <a:pt x="1346" y="1014"/>
                  <a:pt x="1335" y="1063"/>
                  <a:pt x="1358" y="1097"/>
                </a:cubicBezTo>
                <a:cubicBezTo>
                  <a:pt x="1369" y="1113"/>
                  <a:pt x="1399" y="1120"/>
                  <a:pt x="1415" y="1126"/>
                </a:cubicBezTo>
                <a:cubicBezTo>
                  <a:pt x="1441" y="1166"/>
                  <a:pt x="1449" y="1159"/>
                  <a:pt x="1492" y="1174"/>
                </a:cubicBezTo>
                <a:cubicBezTo>
                  <a:pt x="1530" y="1171"/>
                  <a:pt x="1569" y="1171"/>
                  <a:pt x="1607" y="1164"/>
                </a:cubicBezTo>
                <a:cubicBezTo>
                  <a:pt x="1637" y="1158"/>
                  <a:pt x="1665" y="1145"/>
                  <a:pt x="1694" y="1135"/>
                </a:cubicBezTo>
                <a:cubicBezTo>
                  <a:pt x="1703" y="1132"/>
                  <a:pt x="1722" y="1126"/>
                  <a:pt x="1722" y="1126"/>
                </a:cubicBezTo>
                <a:cubicBezTo>
                  <a:pt x="1747" y="1103"/>
                  <a:pt x="1757" y="1088"/>
                  <a:pt x="1790" y="1078"/>
                </a:cubicBezTo>
                <a:cubicBezTo>
                  <a:pt x="1840" y="1044"/>
                  <a:pt x="1854" y="986"/>
                  <a:pt x="1905" y="953"/>
                </a:cubicBezTo>
                <a:cubicBezTo>
                  <a:pt x="1911" y="940"/>
                  <a:pt x="1916" y="927"/>
                  <a:pt x="1924" y="915"/>
                </a:cubicBezTo>
                <a:cubicBezTo>
                  <a:pt x="1932" y="904"/>
                  <a:pt x="1946" y="897"/>
                  <a:pt x="1953" y="886"/>
                </a:cubicBezTo>
                <a:cubicBezTo>
                  <a:pt x="1959" y="878"/>
                  <a:pt x="1957" y="866"/>
                  <a:pt x="1962" y="857"/>
                </a:cubicBezTo>
                <a:cubicBezTo>
                  <a:pt x="1970" y="844"/>
                  <a:pt x="1999" y="826"/>
                  <a:pt x="2010" y="819"/>
                </a:cubicBezTo>
                <a:cubicBezTo>
                  <a:pt x="2017" y="793"/>
                  <a:pt x="2023" y="768"/>
                  <a:pt x="2030" y="742"/>
                </a:cubicBezTo>
                <a:cubicBezTo>
                  <a:pt x="2053" y="653"/>
                  <a:pt x="2066" y="714"/>
                  <a:pt x="2087" y="655"/>
                </a:cubicBezTo>
                <a:cubicBezTo>
                  <a:pt x="2094" y="636"/>
                  <a:pt x="2095" y="615"/>
                  <a:pt x="2106" y="598"/>
                </a:cubicBezTo>
                <a:cubicBezTo>
                  <a:pt x="2126" y="567"/>
                  <a:pt x="2159" y="539"/>
                  <a:pt x="2183" y="511"/>
                </a:cubicBezTo>
                <a:cubicBezTo>
                  <a:pt x="2214" y="475"/>
                  <a:pt x="2198" y="463"/>
                  <a:pt x="2241" y="435"/>
                </a:cubicBezTo>
                <a:cubicBezTo>
                  <a:pt x="2252" y="387"/>
                  <a:pt x="2263" y="355"/>
                  <a:pt x="2298" y="319"/>
                </a:cubicBezTo>
                <a:cubicBezTo>
                  <a:pt x="2301" y="308"/>
                  <a:pt x="2320" y="230"/>
                  <a:pt x="2327" y="223"/>
                </a:cubicBezTo>
                <a:cubicBezTo>
                  <a:pt x="2334" y="216"/>
                  <a:pt x="2346" y="217"/>
                  <a:pt x="2356" y="214"/>
                </a:cubicBezTo>
                <a:cubicBezTo>
                  <a:pt x="2381" y="176"/>
                  <a:pt x="2370" y="161"/>
                  <a:pt x="2414" y="147"/>
                </a:cubicBezTo>
                <a:cubicBezTo>
                  <a:pt x="2442" y="118"/>
                  <a:pt x="2441" y="103"/>
                  <a:pt x="2481" y="89"/>
                </a:cubicBezTo>
                <a:cubicBezTo>
                  <a:pt x="2521" y="36"/>
                  <a:pt x="2496" y="55"/>
                  <a:pt x="2567" y="31"/>
                </a:cubicBezTo>
                <a:cubicBezTo>
                  <a:pt x="2577" y="28"/>
                  <a:pt x="2596" y="22"/>
                  <a:pt x="2596" y="22"/>
                </a:cubicBezTo>
                <a:cubicBezTo>
                  <a:pt x="2631" y="25"/>
                  <a:pt x="2667" y="23"/>
                  <a:pt x="2702" y="31"/>
                </a:cubicBezTo>
                <a:cubicBezTo>
                  <a:pt x="2711" y="33"/>
                  <a:pt x="2713" y="47"/>
                  <a:pt x="2721" y="51"/>
                </a:cubicBezTo>
                <a:cubicBezTo>
                  <a:pt x="2733" y="57"/>
                  <a:pt x="2746" y="57"/>
                  <a:pt x="2759" y="60"/>
                </a:cubicBezTo>
                <a:cubicBezTo>
                  <a:pt x="2769" y="66"/>
                  <a:pt x="2781" y="70"/>
                  <a:pt x="2788" y="79"/>
                </a:cubicBezTo>
                <a:cubicBezTo>
                  <a:pt x="2827" y="126"/>
                  <a:pt x="2764" y="96"/>
                  <a:pt x="2826" y="118"/>
                </a:cubicBezTo>
                <a:cubicBezTo>
                  <a:pt x="2847" y="179"/>
                  <a:pt x="2833" y="160"/>
                  <a:pt x="2855" y="185"/>
                </a:cubicBez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6E68DACC-442E-44B9-A701-725E5471BB8F}" type="slidenum">
              <a:rPr lang="it-IT"/>
              <a:pPr>
                <a:defRPr/>
              </a:pPr>
              <a:t>19</a:t>
            </a:fld>
            <a:endParaRPr lang="it-IT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Legge Di OHM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smtClean="0"/>
              <a:t>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76600" y="4343400"/>
          <a:ext cx="2362200" cy="946150"/>
        </p:xfrm>
        <a:graphic>
          <a:graphicData uri="http://schemas.openxmlformats.org/presentationml/2006/ole">
            <p:oleObj spid="_x0000_s2050" name="Equation" r:id="rId3" imgW="1079280" imgH="431640" progId="Equation.3">
              <p:embed/>
            </p:oleObj>
          </a:graphicData>
        </a:graphic>
      </p:graphicFrame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1828800" y="1828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1295400" y="24384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1447800" y="2667000"/>
            <a:ext cx="762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 flipH="1">
            <a:off x="1828800" y="28956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295400" y="30480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219200" y="17526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2062" name="Line 12"/>
          <p:cNvSpPr>
            <a:spLocks noChangeShapeType="1"/>
          </p:cNvSpPr>
          <p:nvPr/>
        </p:nvSpPr>
        <p:spPr bwMode="auto">
          <a:xfrm>
            <a:off x="1828800" y="18288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3" name="Line 13"/>
          <p:cNvSpPr>
            <a:spLocks noChangeShapeType="1"/>
          </p:cNvSpPr>
          <p:nvPr/>
        </p:nvSpPr>
        <p:spPr bwMode="auto">
          <a:xfrm>
            <a:off x="1828800" y="35814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4" name="Rectangle 14"/>
          <p:cNvSpPr>
            <a:spLocks noChangeArrowheads="1"/>
          </p:cNvSpPr>
          <p:nvPr/>
        </p:nvSpPr>
        <p:spPr bwMode="auto">
          <a:xfrm>
            <a:off x="3886200" y="2286000"/>
            <a:ext cx="3048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5" name="Line 15"/>
          <p:cNvSpPr>
            <a:spLocks noChangeShapeType="1"/>
          </p:cNvSpPr>
          <p:nvPr/>
        </p:nvSpPr>
        <p:spPr bwMode="auto">
          <a:xfrm>
            <a:off x="4038600" y="1828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6" name="Line 16"/>
          <p:cNvSpPr>
            <a:spLocks noChangeShapeType="1"/>
          </p:cNvSpPr>
          <p:nvPr/>
        </p:nvSpPr>
        <p:spPr bwMode="auto">
          <a:xfrm>
            <a:off x="40386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2514600" y="1981200"/>
            <a:ext cx="12954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971800" y="2438400"/>
            <a:ext cx="27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419600" y="24384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1AC2D6A7-EBDD-4F7F-8BEF-074A135FADE4}" type="slidenum">
              <a:rPr lang="it-IT"/>
              <a:pPr>
                <a:defRPr/>
              </a:pPr>
              <a:t>2</a:t>
            </a:fld>
            <a:endParaRPr lang="it-IT"/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Docente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it-IT" dirty="0" smtClean="0"/>
              <a:t>	Pierangelo Terreni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Dipartimento di Ingegneria dell’Informazione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Telefono:	050-2217027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E-mail: </a:t>
            </a:r>
            <a:r>
              <a:rPr lang="it-IT" dirty="0" smtClean="0">
                <a:solidFill>
                  <a:srgbClr val="FF3300"/>
                </a:solidFill>
              </a:rPr>
              <a:t>p.terreni@iet.unipi.it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it-IT" dirty="0" smtClean="0"/>
              <a:t>Orario di ricevimento</a:t>
            </a:r>
          </a:p>
          <a:p>
            <a:pPr lvl="1" eaLnBrk="1" hangingPunct="1">
              <a:spcBef>
                <a:spcPct val="35000"/>
              </a:spcBef>
              <a:defRPr/>
            </a:pPr>
            <a:r>
              <a:rPr lang="it-IT" dirty="0" smtClean="0">
                <a:solidFill>
                  <a:schemeClr val="accent1"/>
                </a:solidFill>
              </a:rPr>
              <a:t>Giovedì	16 – 19</a:t>
            </a:r>
          </a:p>
          <a:p>
            <a:pPr eaLnBrk="1" hangingPunct="1">
              <a:spcBef>
                <a:spcPct val="35000"/>
              </a:spcBef>
              <a:buFontTx/>
              <a:buNone/>
              <a:defRPr/>
            </a:pPr>
            <a:r>
              <a:rPr lang="it-IT" dirty="0" smtClean="0"/>
              <a:t>	prof. Roberto Roncella</a:t>
            </a:r>
          </a:p>
          <a:p>
            <a:pPr eaLnBrk="1" hangingPunct="1">
              <a:spcBef>
                <a:spcPct val="35000"/>
              </a:spcBef>
              <a:buFontTx/>
              <a:buNone/>
              <a:defRPr/>
            </a:pPr>
            <a:r>
              <a:rPr lang="it-IT" dirty="0" smtClean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20787B3C-3270-4E50-AED9-7ACEB00A6F99}" type="slidenum">
              <a:rPr lang="it-IT"/>
              <a:pPr>
                <a:defRPr/>
              </a:pPr>
              <a:t>20</a:t>
            </a:fld>
            <a:endParaRPr lang="it-IT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Prima Legge Di </a:t>
            </a:r>
            <a:r>
              <a:rPr lang="it-IT" dirty="0" err="1" smtClean="0"/>
              <a:t>Kirchhoff</a:t>
            </a:r>
            <a:endParaRPr lang="it-IT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Legge di Kirchhoff ai nodi	[KIL]</a:t>
            </a: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2209800" y="2971800"/>
            <a:ext cx="11430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 flipV="1">
            <a:off x="3352800" y="2667000"/>
            <a:ext cx="685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3352800" y="3581400"/>
            <a:ext cx="1219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flipH="1">
            <a:off x="2286000" y="35814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3352800" y="3581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084" name="Oval 9"/>
          <p:cNvSpPr>
            <a:spLocks noChangeArrowheads="1"/>
          </p:cNvSpPr>
          <p:nvPr/>
        </p:nvSpPr>
        <p:spPr bwMode="auto">
          <a:xfrm>
            <a:off x="3276600" y="3505200"/>
            <a:ext cx="152400" cy="152400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2514600" y="2895600"/>
            <a:ext cx="457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6" name="Line 11"/>
          <p:cNvSpPr>
            <a:spLocks noChangeShapeType="1"/>
          </p:cNvSpPr>
          <p:nvPr/>
        </p:nvSpPr>
        <p:spPr bwMode="auto">
          <a:xfrm flipV="1">
            <a:off x="3505200" y="2667000"/>
            <a:ext cx="304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7" name="Line 13"/>
          <p:cNvSpPr>
            <a:spLocks noChangeShapeType="1"/>
          </p:cNvSpPr>
          <p:nvPr/>
        </p:nvSpPr>
        <p:spPr bwMode="auto">
          <a:xfrm>
            <a:off x="3505200" y="3810000"/>
            <a:ext cx="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8" name="Line 14"/>
          <p:cNvSpPr>
            <a:spLocks noChangeShapeType="1"/>
          </p:cNvSpPr>
          <p:nvPr/>
        </p:nvSpPr>
        <p:spPr bwMode="auto">
          <a:xfrm flipH="1" flipV="1">
            <a:off x="3733800" y="35052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89" name="Line 15"/>
          <p:cNvSpPr>
            <a:spLocks noChangeShapeType="1"/>
          </p:cNvSpPr>
          <p:nvPr/>
        </p:nvSpPr>
        <p:spPr bwMode="auto">
          <a:xfrm flipV="1">
            <a:off x="2514600" y="3581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2667000" y="25146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3200400" y="25908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4114800" y="32004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3093" name="Text Box 20"/>
          <p:cNvSpPr txBox="1">
            <a:spLocks noChangeArrowheads="1"/>
          </p:cNvSpPr>
          <p:nvPr/>
        </p:nvSpPr>
        <p:spPr bwMode="auto">
          <a:xfrm>
            <a:off x="3581400" y="3810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4</a:t>
            </a:r>
          </a:p>
        </p:txBody>
      </p:sp>
      <p:sp>
        <p:nvSpPr>
          <p:cNvPr id="3094" name="Text Box 21"/>
          <p:cNvSpPr txBox="1">
            <a:spLocks noChangeArrowheads="1"/>
          </p:cNvSpPr>
          <p:nvPr/>
        </p:nvSpPr>
        <p:spPr bwMode="auto">
          <a:xfrm>
            <a:off x="2286000" y="3429000"/>
            <a:ext cx="36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5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1143000" y="4800600"/>
          <a:ext cx="4495800" cy="722313"/>
        </p:xfrm>
        <a:graphic>
          <a:graphicData uri="http://schemas.openxmlformats.org/presentationml/2006/ole">
            <p:oleObj spid="_x0000_s3074" name="Equation" r:id="rId3" imgW="1422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4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7A21C8A1-E262-4319-85BE-53D7E893717E}" type="slidenum">
              <a:rPr lang="it-IT"/>
              <a:pPr>
                <a:defRPr/>
              </a:pPr>
              <a:t>21</a:t>
            </a:fld>
            <a:endParaRPr lang="it-IT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Seconda Legge Di </a:t>
            </a:r>
            <a:r>
              <a:rPr lang="it-IT" dirty="0" err="1" smtClean="0"/>
              <a:t>Kirchhoff</a:t>
            </a:r>
            <a:endParaRPr lang="it-IT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Legge di Kirchhoff alle maglie		[KVL]</a:t>
            </a:r>
          </a:p>
        </p:txBody>
      </p:sp>
      <p:sp>
        <p:nvSpPr>
          <p:cNvPr id="4103" name="Text Box 15"/>
          <p:cNvSpPr txBox="1">
            <a:spLocks noChangeArrowheads="1"/>
          </p:cNvSpPr>
          <p:nvPr/>
        </p:nvSpPr>
        <p:spPr bwMode="auto">
          <a:xfrm>
            <a:off x="533400" y="33528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1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2286000" y="19812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2</a:t>
            </a:r>
          </a:p>
        </p:txBody>
      </p:sp>
      <p:sp>
        <p:nvSpPr>
          <p:cNvPr id="4105" name="Text Box 17"/>
          <p:cNvSpPr txBox="1">
            <a:spLocks noChangeArrowheads="1"/>
          </p:cNvSpPr>
          <p:nvPr/>
        </p:nvSpPr>
        <p:spPr bwMode="auto">
          <a:xfrm>
            <a:off x="4572000" y="19050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3</a:t>
            </a:r>
          </a:p>
        </p:txBody>
      </p:sp>
      <p:sp>
        <p:nvSpPr>
          <p:cNvPr id="4106" name="Text Box 18"/>
          <p:cNvSpPr txBox="1">
            <a:spLocks noChangeArrowheads="1"/>
          </p:cNvSpPr>
          <p:nvPr/>
        </p:nvSpPr>
        <p:spPr bwMode="auto">
          <a:xfrm>
            <a:off x="6248400" y="3200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4</a:t>
            </a:r>
          </a:p>
        </p:txBody>
      </p:sp>
      <p:sp>
        <p:nvSpPr>
          <p:cNvPr id="4107" name="Text Box 19"/>
          <p:cNvSpPr txBox="1">
            <a:spLocks noChangeArrowheads="1"/>
          </p:cNvSpPr>
          <p:nvPr/>
        </p:nvSpPr>
        <p:spPr bwMode="auto">
          <a:xfrm>
            <a:off x="3505200" y="37338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5</a:t>
            </a:r>
          </a:p>
        </p:txBody>
      </p:sp>
      <p:graphicFrame>
        <p:nvGraphicFramePr>
          <p:cNvPr id="4098" name="Object 20"/>
          <p:cNvGraphicFramePr>
            <a:graphicFrameLocks noChangeAspect="1"/>
          </p:cNvGraphicFramePr>
          <p:nvPr/>
        </p:nvGraphicFramePr>
        <p:xfrm>
          <a:off x="2130425" y="5181600"/>
          <a:ext cx="4656138" cy="722313"/>
        </p:xfrm>
        <a:graphic>
          <a:graphicData uri="http://schemas.openxmlformats.org/presentationml/2006/ole">
            <p:oleObj spid="_x0000_s4098" name="Equation" r:id="rId3" imgW="1473120" imgH="228600" progId="Equation.3">
              <p:embed/>
            </p:oleObj>
          </a:graphicData>
        </a:graphic>
      </p:graphicFrame>
      <p:grpSp>
        <p:nvGrpSpPr>
          <p:cNvPr id="4108" name="Group 38"/>
          <p:cNvGrpSpPr>
            <a:grpSpLocks/>
          </p:cNvGrpSpPr>
          <p:nvPr/>
        </p:nvGrpSpPr>
        <p:grpSpPr bwMode="auto">
          <a:xfrm>
            <a:off x="1752600" y="2486025"/>
            <a:ext cx="1371600" cy="304800"/>
            <a:chOff x="1104" y="1584"/>
            <a:chExt cx="864" cy="192"/>
          </a:xfrm>
        </p:grpSpPr>
        <p:sp>
          <p:nvSpPr>
            <p:cNvPr id="4142" name="Rectangle 25"/>
            <p:cNvSpPr>
              <a:spLocks noChangeArrowheads="1"/>
            </p:cNvSpPr>
            <p:nvPr/>
          </p:nvSpPr>
          <p:spPr bwMode="auto">
            <a:xfrm>
              <a:off x="1296" y="1584"/>
              <a:ext cx="48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43" name="Line 26"/>
            <p:cNvSpPr>
              <a:spLocks noChangeShapeType="1"/>
            </p:cNvSpPr>
            <p:nvPr/>
          </p:nvSpPr>
          <p:spPr bwMode="auto">
            <a:xfrm>
              <a:off x="177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4" name="Line 27"/>
            <p:cNvSpPr>
              <a:spLocks noChangeShapeType="1"/>
            </p:cNvSpPr>
            <p:nvPr/>
          </p:nvSpPr>
          <p:spPr bwMode="auto">
            <a:xfrm flipH="1">
              <a:off x="1104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09" name="Group 39"/>
          <p:cNvGrpSpPr>
            <a:grpSpLocks/>
          </p:cNvGrpSpPr>
          <p:nvPr/>
        </p:nvGrpSpPr>
        <p:grpSpPr bwMode="auto">
          <a:xfrm>
            <a:off x="914400" y="3095625"/>
            <a:ext cx="762000" cy="1143000"/>
            <a:chOff x="624" y="1728"/>
            <a:chExt cx="480" cy="720"/>
          </a:xfrm>
        </p:grpSpPr>
        <p:sp>
          <p:nvSpPr>
            <p:cNvPr id="4138" name="Rectangle 22"/>
            <p:cNvSpPr>
              <a:spLocks noChangeArrowheads="1"/>
            </p:cNvSpPr>
            <p:nvPr/>
          </p:nvSpPr>
          <p:spPr bwMode="auto">
            <a:xfrm>
              <a:off x="768" y="2112"/>
              <a:ext cx="192" cy="48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9" name="Line 23"/>
            <p:cNvSpPr>
              <a:spLocks noChangeShapeType="1"/>
            </p:cNvSpPr>
            <p:nvPr/>
          </p:nvSpPr>
          <p:spPr bwMode="auto">
            <a:xfrm>
              <a:off x="624" y="201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0" name="Line 24"/>
            <p:cNvSpPr>
              <a:spLocks noChangeShapeType="1"/>
            </p:cNvSpPr>
            <p:nvPr/>
          </p:nvSpPr>
          <p:spPr bwMode="auto">
            <a:xfrm flipV="1">
              <a:off x="864" y="172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41" name="Line 28"/>
            <p:cNvSpPr>
              <a:spLocks noChangeShapeType="1"/>
            </p:cNvSpPr>
            <p:nvPr/>
          </p:nvSpPr>
          <p:spPr bwMode="auto">
            <a:xfrm flipV="1">
              <a:off x="864" y="216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10" name="Group 36"/>
          <p:cNvGrpSpPr>
            <a:grpSpLocks/>
          </p:cNvGrpSpPr>
          <p:nvPr/>
        </p:nvGrpSpPr>
        <p:grpSpPr bwMode="auto">
          <a:xfrm rot="-5400000">
            <a:off x="4229100" y="2066925"/>
            <a:ext cx="762000" cy="1143000"/>
            <a:chOff x="2208" y="1680"/>
            <a:chExt cx="480" cy="720"/>
          </a:xfrm>
        </p:grpSpPr>
        <p:sp>
          <p:nvSpPr>
            <p:cNvPr id="4134" name="Rectangle 29"/>
            <p:cNvSpPr>
              <a:spLocks noChangeArrowheads="1"/>
            </p:cNvSpPr>
            <p:nvPr/>
          </p:nvSpPr>
          <p:spPr bwMode="auto">
            <a:xfrm>
              <a:off x="2352" y="2064"/>
              <a:ext cx="192" cy="48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5" name="Line 30"/>
            <p:cNvSpPr>
              <a:spLocks noChangeShapeType="1"/>
            </p:cNvSpPr>
            <p:nvPr/>
          </p:nvSpPr>
          <p:spPr bwMode="auto">
            <a:xfrm>
              <a:off x="2208" y="196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6" name="Line 31"/>
            <p:cNvSpPr>
              <a:spLocks noChangeShapeType="1"/>
            </p:cNvSpPr>
            <p:nvPr/>
          </p:nvSpPr>
          <p:spPr bwMode="auto">
            <a:xfrm flipV="1">
              <a:off x="2448" y="168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7" name="Line 32"/>
            <p:cNvSpPr>
              <a:spLocks noChangeShapeType="1"/>
            </p:cNvSpPr>
            <p:nvPr/>
          </p:nvSpPr>
          <p:spPr bwMode="auto">
            <a:xfrm flipV="1">
              <a:off x="2448" y="21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11" name="Group 37"/>
          <p:cNvGrpSpPr>
            <a:grpSpLocks/>
          </p:cNvGrpSpPr>
          <p:nvPr/>
        </p:nvGrpSpPr>
        <p:grpSpPr bwMode="auto">
          <a:xfrm rot="-5400000">
            <a:off x="5257800" y="3248025"/>
            <a:ext cx="1371600" cy="304800"/>
            <a:chOff x="1152" y="2304"/>
            <a:chExt cx="864" cy="192"/>
          </a:xfrm>
        </p:grpSpPr>
        <p:sp>
          <p:nvSpPr>
            <p:cNvPr id="4131" name="Rectangle 33"/>
            <p:cNvSpPr>
              <a:spLocks noChangeArrowheads="1"/>
            </p:cNvSpPr>
            <p:nvPr/>
          </p:nvSpPr>
          <p:spPr bwMode="auto">
            <a:xfrm>
              <a:off x="1344" y="2304"/>
              <a:ext cx="48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32" name="Line 34"/>
            <p:cNvSpPr>
              <a:spLocks noChangeShapeType="1"/>
            </p:cNvSpPr>
            <p:nvPr/>
          </p:nvSpPr>
          <p:spPr bwMode="auto">
            <a:xfrm>
              <a:off x="1824" y="240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3" name="Line 35"/>
            <p:cNvSpPr>
              <a:spLocks noChangeShapeType="1"/>
            </p:cNvSpPr>
            <p:nvPr/>
          </p:nvSpPr>
          <p:spPr bwMode="auto">
            <a:xfrm flipH="1">
              <a:off x="1152" y="2400"/>
              <a:ext cx="19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112" name="Group 40"/>
          <p:cNvGrpSpPr>
            <a:grpSpLocks/>
          </p:cNvGrpSpPr>
          <p:nvPr/>
        </p:nvGrpSpPr>
        <p:grpSpPr bwMode="auto">
          <a:xfrm>
            <a:off x="3048000" y="4314825"/>
            <a:ext cx="1371600" cy="304800"/>
            <a:chOff x="1104" y="1584"/>
            <a:chExt cx="864" cy="192"/>
          </a:xfrm>
        </p:grpSpPr>
        <p:sp>
          <p:nvSpPr>
            <p:cNvPr id="4128" name="Rectangle 41"/>
            <p:cNvSpPr>
              <a:spLocks noChangeArrowheads="1"/>
            </p:cNvSpPr>
            <p:nvPr/>
          </p:nvSpPr>
          <p:spPr bwMode="auto">
            <a:xfrm>
              <a:off x="1296" y="1584"/>
              <a:ext cx="480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29" name="Line 42"/>
            <p:cNvSpPr>
              <a:spLocks noChangeShapeType="1"/>
            </p:cNvSpPr>
            <p:nvPr/>
          </p:nvSpPr>
          <p:spPr bwMode="auto">
            <a:xfrm>
              <a:off x="1776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0" name="Line 43"/>
            <p:cNvSpPr>
              <a:spLocks noChangeShapeType="1"/>
            </p:cNvSpPr>
            <p:nvPr/>
          </p:nvSpPr>
          <p:spPr bwMode="auto">
            <a:xfrm flipH="1">
              <a:off x="1104" y="168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113" name="Freeform 44"/>
          <p:cNvSpPr>
            <a:spLocks/>
          </p:cNvSpPr>
          <p:nvPr/>
        </p:nvSpPr>
        <p:spPr bwMode="auto">
          <a:xfrm>
            <a:off x="1295400" y="2638425"/>
            <a:ext cx="457200" cy="457200"/>
          </a:xfrm>
          <a:custGeom>
            <a:avLst/>
            <a:gdLst>
              <a:gd name="T0" fmla="*/ 0 w 288"/>
              <a:gd name="T1" fmla="*/ 2147483647 h 288"/>
              <a:gd name="T2" fmla="*/ 0 w 288"/>
              <a:gd name="T3" fmla="*/ 0 h 288"/>
              <a:gd name="T4" fmla="*/ 2147483647 w 288"/>
              <a:gd name="T5" fmla="*/ 0 h 288"/>
              <a:gd name="T6" fmla="*/ 0 60000 65536"/>
              <a:gd name="T7" fmla="*/ 0 60000 65536"/>
              <a:gd name="T8" fmla="*/ 0 60000 65536"/>
              <a:gd name="T9" fmla="*/ 0 w 288"/>
              <a:gd name="T10" fmla="*/ 0 h 288"/>
              <a:gd name="T11" fmla="*/ 288 w 28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288">
                <a:moveTo>
                  <a:pt x="0" y="288"/>
                </a:moveTo>
                <a:lnTo>
                  <a:pt x="0" y="0"/>
                </a:lnTo>
                <a:lnTo>
                  <a:pt x="288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4" name="Freeform 46"/>
          <p:cNvSpPr>
            <a:spLocks/>
          </p:cNvSpPr>
          <p:nvPr/>
        </p:nvSpPr>
        <p:spPr bwMode="auto">
          <a:xfrm>
            <a:off x="5181600" y="2638425"/>
            <a:ext cx="762000" cy="152400"/>
          </a:xfrm>
          <a:custGeom>
            <a:avLst/>
            <a:gdLst>
              <a:gd name="T0" fmla="*/ 0 w 480"/>
              <a:gd name="T1" fmla="*/ 0 h 96"/>
              <a:gd name="T2" fmla="*/ 2147483647 w 480"/>
              <a:gd name="T3" fmla="*/ 0 h 96"/>
              <a:gd name="T4" fmla="*/ 2147483647 w 480"/>
              <a:gd name="T5" fmla="*/ 2147483647 h 96"/>
              <a:gd name="T6" fmla="*/ 0 60000 65536"/>
              <a:gd name="T7" fmla="*/ 0 60000 65536"/>
              <a:gd name="T8" fmla="*/ 0 60000 65536"/>
              <a:gd name="T9" fmla="*/ 0 w 480"/>
              <a:gd name="T10" fmla="*/ 0 h 96"/>
              <a:gd name="T11" fmla="*/ 480 w 48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96">
                <a:moveTo>
                  <a:pt x="0" y="0"/>
                </a:moveTo>
                <a:lnTo>
                  <a:pt x="480" y="0"/>
                </a:lnTo>
                <a:lnTo>
                  <a:pt x="480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5" name="Freeform 51"/>
          <p:cNvSpPr>
            <a:spLocks/>
          </p:cNvSpPr>
          <p:nvPr/>
        </p:nvSpPr>
        <p:spPr bwMode="auto">
          <a:xfrm>
            <a:off x="4419600" y="4086225"/>
            <a:ext cx="1524000" cy="381000"/>
          </a:xfrm>
          <a:custGeom>
            <a:avLst/>
            <a:gdLst>
              <a:gd name="T0" fmla="*/ 0 w 960"/>
              <a:gd name="T1" fmla="*/ 2147483647 h 240"/>
              <a:gd name="T2" fmla="*/ 2147483647 w 960"/>
              <a:gd name="T3" fmla="*/ 2147483647 h 240"/>
              <a:gd name="T4" fmla="*/ 2147483647 w 960"/>
              <a:gd name="T5" fmla="*/ 0 h 240"/>
              <a:gd name="T6" fmla="*/ 0 60000 65536"/>
              <a:gd name="T7" fmla="*/ 0 60000 65536"/>
              <a:gd name="T8" fmla="*/ 0 60000 65536"/>
              <a:gd name="T9" fmla="*/ 0 w 960"/>
              <a:gd name="T10" fmla="*/ 0 h 240"/>
              <a:gd name="T11" fmla="*/ 960 w 96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40">
                <a:moveTo>
                  <a:pt x="0" y="240"/>
                </a:move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6" name="Line 53"/>
          <p:cNvSpPr>
            <a:spLocks noChangeShapeType="1"/>
          </p:cNvSpPr>
          <p:nvPr/>
        </p:nvSpPr>
        <p:spPr bwMode="auto">
          <a:xfrm>
            <a:off x="3124200" y="263842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7" name="Freeform 54"/>
          <p:cNvSpPr>
            <a:spLocks/>
          </p:cNvSpPr>
          <p:nvPr/>
        </p:nvSpPr>
        <p:spPr bwMode="auto">
          <a:xfrm>
            <a:off x="1295400" y="4238625"/>
            <a:ext cx="1752600" cy="228600"/>
          </a:xfrm>
          <a:custGeom>
            <a:avLst/>
            <a:gdLst>
              <a:gd name="T0" fmla="*/ 2147483647 w 1104"/>
              <a:gd name="T1" fmla="*/ 2147483647 h 144"/>
              <a:gd name="T2" fmla="*/ 0 w 1104"/>
              <a:gd name="T3" fmla="*/ 2147483647 h 144"/>
              <a:gd name="T4" fmla="*/ 0 w 1104"/>
              <a:gd name="T5" fmla="*/ 0 h 144"/>
              <a:gd name="T6" fmla="*/ 0 60000 65536"/>
              <a:gd name="T7" fmla="*/ 0 60000 65536"/>
              <a:gd name="T8" fmla="*/ 0 60000 65536"/>
              <a:gd name="T9" fmla="*/ 0 w 1104"/>
              <a:gd name="T10" fmla="*/ 0 h 144"/>
              <a:gd name="T11" fmla="*/ 1104 w 110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144">
                <a:moveTo>
                  <a:pt x="1104" y="144"/>
                </a:moveTo>
                <a:lnTo>
                  <a:pt x="0" y="144"/>
                </a:ln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18" name="Text Box 55"/>
          <p:cNvSpPr txBox="1">
            <a:spLocks noChangeArrowheads="1"/>
          </p:cNvSpPr>
          <p:nvPr/>
        </p:nvSpPr>
        <p:spPr bwMode="auto">
          <a:xfrm>
            <a:off x="762000" y="28194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19" name="Text Box 56"/>
          <p:cNvSpPr txBox="1">
            <a:spLocks noChangeArrowheads="1"/>
          </p:cNvSpPr>
          <p:nvPr/>
        </p:nvSpPr>
        <p:spPr bwMode="auto">
          <a:xfrm>
            <a:off x="762000" y="39624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895600" y="22098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1" name="Text Box 58"/>
          <p:cNvSpPr txBox="1">
            <a:spLocks noChangeArrowheads="1"/>
          </p:cNvSpPr>
          <p:nvPr/>
        </p:nvSpPr>
        <p:spPr bwMode="auto">
          <a:xfrm>
            <a:off x="3810000" y="21336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2" name="Text Box 59"/>
          <p:cNvSpPr txBox="1">
            <a:spLocks noChangeArrowheads="1"/>
          </p:cNvSpPr>
          <p:nvPr/>
        </p:nvSpPr>
        <p:spPr bwMode="auto">
          <a:xfrm>
            <a:off x="2843213" y="3933825"/>
            <a:ext cx="331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3" name="Text Box 60"/>
          <p:cNvSpPr txBox="1">
            <a:spLocks noChangeArrowheads="1"/>
          </p:cNvSpPr>
          <p:nvPr/>
        </p:nvSpPr>
        <p:spPr bwMode="auto">
          <a:xfrm>
            <a:off x="6172200" y="3886200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+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4" name="Text Box 61"/>
          <p:cNvSpPr txBox="1">
            <a:spLocks noChangeArrowheads="1"/>
          </p:cNvSpPr>
          <p:nvPr/>
        </p:nvSpPr>
        <p:spPr bwMode="auto">
          <a:xfrm>
            <a:off x="1676400" y="22098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5" name="Text Box 62"/>
          <p:cNvSpPr txBox="1">
            <a:spLocks noChangeArrowheads="1"/>
          </p:cNvSpPr>
          <p:nvPr/>
        </p:nvSpPr>
        <p:spPr bwMode="auto">
          <a:xfrm>
            <a:off x="5029200" y="19812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6" name="Text Box 63"/>
          <p:cNvSpPr txBox="1">
            <a:spLocks noChangeArrowheads="1"/>
          </p:cNvSpPr>
          <p:nvPr/>
        </p:nvSpPr>
        <p:spPr bwMode="auto">
          <a:xfrm>
            <a:off x="6096000" y="25908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  <p:sp>
        <p:nvSpPr>
          <p:cNvPr id="4127" name="Text Box 64"/>
          <p:cNvSpPr txBox="1">
            <a:spLocks noChangeArrowheads="1"/>
          </p:cNvSpPr>
          <p:nvPr/>
        </p:nvSpPr>
        <p:spPr bwMode="auto">
          <a:xfrm>
            <a:off x="4267200" y="3886200"/>
            <a:ext cx="26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-</a:t>
            </a:r>
            <a:endParaRPr lang="it-IT" sz="2000" b="1" baseline="-2500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CD7AF903-8338-4BE1-A144-CA288228730F}" type="slidenum">
              <a:rPr lang="it-IT"/>
              <a:pPr>
                <a:defRPr/>
              </a:pPr>
              <a:t>22</a:t>
            </a:fld>
            <a:endParaRPr lang="it-IT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Potenza in Un Circuito Elettrico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Legge di joule</a:t>
            </a:r>
          </a:p>
          <a:p>
            <a:pPr eaLnBrk="1" hangingPunct="1">
              <a:buFontTx/>
              <a:buNone/>
              <a:defRPr/>
            </a:pPr>
            <a:r>
              <a:rPr lang="it-IT" dirty="0" smtClean="0"/>
              <a:t> </a:t>
            </a:r>
          </a:p>
        </p:txBody>
      </p:sp>
      <p:sp>
        <p:nvSpPr>
          <p:cNvPr id="5128" name="Line 4"/>
          <p:cNvSpPr>
            <a:spLocks noChangeShapeType="1"/>
          </p:cNvSpPr>
          <p:nvPr/>
        </p:nvSpPr>
        <p:spPr bwMode="auto">
          <a:xfrm>
            <a:off x="1752600" y="1905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29" name="Line 5"/>
          <p:cNvSpPr>
            <a:spLocks noChangeShapeType="1"/>
          </p:cNvSpPr>
          <p:nvPr/>
        </p:nvSpPr>
        <p:spPr bwMode="auto">
          <a:xfrm>
            <a:off x="1219200" y="2514600"/>
            <a:ext cx="1066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1371600" y="2743200"/>
            <a:ext cx="7620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1" name="Line 7"/>
          <p:cNvSpPr>
            <a:spLocks noChangeShapeType="1"/>
          </p:cNvSpPr>
          <p:nvPr/>
        </p:nvSpPr>
        <p:spPr bwMode="auto">
          <a:xfrm flipH="1">
            <a:off x="1752600" y="29718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19200" y="3124200"/>
            <a:ext cx="28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-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143000" y="1828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+</a:t>
            </a:r>
          </a:p>
        </p:txBody>
      </p:sp>
      <p:sp>
        <p:nvSpPr>
          <p:cNvPr id="5135" name="Line 11"/>
          <p:cNvSpPr>
            <a:spLocks noChangeShapeType="1"/>
          </p:cNvSpPr>
          <p:nvPr/>
        </p:nvSpPr>
        <p:spPr bwMode="auto">
          <a:xfrm>
            <a:off x="1752600" y="1905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6" name="Line 12"/>
          <p:cNvSpPr>
            <a:spLocks noChangeShapeType="1"/>
          </p:cNvSpPr>
          <p:nvPr/>
        </p:nvSpPr>
        <p:spPr bwMode="auto">
          <a:xfrm>
            <a:off x="1752600" y="3657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7" name="Rectangle 13"/>
          <p:cNvSpPr>
            <a:spLocks noChangeArrowheads="1"/>
          </p:cNvSpPr>
          <p:nvPr/>
        </p:nvSpPr>
        <p:spPr bwMode="auto">
          <a:xfrm>
            <a:off x="3810000" y="2362200"/>
            <a:ext cx="304800" cy="76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38" name="Line 14"/>
          <p:cNvSpPr>
            <a:spLocks noChangeShapeType="1"/>
          </p:cNvSpPr>
          <p:nvPr/>
        </p:nvSpPr>
        <p:spPr bwMode="auto">
          <a:xfrm>
            <a:off x="3962400" y="190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39" name="Line 15"/>
          <p:cNvSpPr>
            <a:spLocks noChangeShapeType="1"/>
          </p:cNvSpPr>
          <p:nvPr/>
        </p:nvSpPr>
        <p:spPr bwMode="auto">
          <a:xfrm>
            <a:off x="3962400" y="3124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140" name="AutoShape 16"/>
          <p:cNvSpPr>
            <a:spLocks noChangeArrowheads="1"/>
          </p:cNvSpPr>
          <p:nvPr/>
        </p:nvSpPr>
        <p:spPr bwMode="auto">
          <a:xfrm>
            <a:off x="2438400" y="2057400"/>
            <a:ext cx="1295400" cy="685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895600" y="2514600"/>
            <a:ext cx="27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343400" y="25146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</a:t>
            </a:r>
          </a:p>
        </p:txBody>
      </p:sp>
      <p:graphicFrame>
        <p:nvGraphicFramePr>
          <p:cNvPr id="5122" name="Object 20"/>
          <p:cNvGraphicFramePr>
            <a:graphicFrameLocks noChangeAspect="1"/>
          </p:cNvGraphicFramePr>
          <p:nvPr/>
        </p:nvGraphicFramePr>
        <p:xfrm>
          <a:off x="5562600" y="2362200"/>
          <a:ext cx="2590800" cy="788988"/>
        </p:xfrm>
        <a:graphic>
          <a:graphicData uri="http://schemas.openxmlformats.org/presentationml/2006/ole">
            <p:oleObj spid="_x0000_s5122" name="Equation" r:id="rId3" imgW="583920" imgH="177480" progId="Equation.3">
              <p:embed/>
            </p:oleObj>
          </a:graphicData>
        </a:graphic>
      </p:graphicFrame>
      <p:graphicFrame>
        <p:nvGraphicFramePr>
          <p:cNvPr id="5123" name="Object 22"/>
          <p:cNvGraphicFramePr>
            <a:graphicFrameLocks noChangeAspect="1"/>
          </p:cNvGraphicFramePr>
          <p:nvPr/>
        </p:nvGraphicFramePr>
        <p:xfrm>
          <a:off x="2057400" y="4572000"/>
          <a:ext cx="3505200" cy="1465263"/>
        </p:xfrm>
        <a:graphic>
          <a:graphicData uri="http://schemas.openxmlformats.org/presentationml/2006/ole">
            <p:oleObj spid="_x0000_s5123" name="Equation" r:id="rId4" imgW="1002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E3836831-95CB-4A90-9BD6-BCAA311F0775}" type="slidenum">
              <a:rPr lang="it-IT"/>
              <a:pPr>
                <a:defRPr/>
              </a:pPr>
              <a:t>23</a:t>
            </a:fld>
            <a:endParaRPr lang="it-IT"/>
          </a:p>
        </p:txBody>
      </p:sp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Sistemi Elettronici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 1: Ricevitore radio</a:t>
            </a:r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Esempio 2 :Amplificatore audio</a:t>
            </a:r>
          </a:p>
        </p:txBody>
      </p:sp>
      <p:sp>
        <p:nvSpPr>
          <p:cNvPr id="25606" name="AutoShape 1032"/>
          <p:cNvSpPr>
            <a:spLocks noChangeArrowheads="1"/>
          </p:cNvSpPr>
          <p:nvPr/>
        </p:nvSpPr>
        <p:spPr bwMode="auto">
          <a:xfrm flipV="1">
            <a:off x="1676400" y="1905000"/>
            <a:ext cx="457200" cy="2286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07" name="Freeform 1036"/>
          <p:cNvSpPr>
            <a:spLocks/>
          </p:cNvSpPr>
          <p:nvPr/>
        </p:nvSpPr>
        <p:spPr bwMode="auto">
          <a:xfrm>
            <a:off x="1905000" y="1905000"/>
            <a:ext cx="533400" cy="990600"/>
          </a:xfrm>
          <a:custGeom>
            <a:avLst/>
            <a:gdLst>
              <a:gd name="T0" fmla="*/ 0 w 336"/>
              <a:gd name="T1" fmla="*/ 0 h 576"/>
              <a:gd name="T2" fmla="*/ 0 w 336"/>
              <a:gd name="T3" fmla="*/ 2147483647 h 576"/>
              <a:gd name="T4" fmla="*/ 2147483647 w 336"/>
              <a:gd name="T5" fmla="*/ 2147483647 h 576"/>
              <a:gd name="T6" fmla="*/ 0 60000 65536"/>
              <a:gd name="T7" fmla="*/ 0 60000 65536"/>
              <a:gd name="T8" fmla="*/ 0 60000 65536"/>
              <a:gd name="T9" fmla="*/ 0 w 336"/>
              <a:gd name="T10" fmla="*/ 0 h 576"/>
              <a:gd name="T11" fmla="*/ 336 w 33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576">
                <a:moveTo>
                  <a:pt x="0" y="0"/>
                </a:moveTo>
                <a:lnTo>
                  <a:pt x="0" y="576"/>
                </a:lnTo>
                <a:lnTo>
                  <a:pt x="33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7" name="Rectangle 1037"/>
          <p:cNvSpPr>
            <a:spLocks noChangeArrowheads="1"/>
          </p:cNvSpPr>
          <p:nvPr/>
        </p:nvSpPr>
        <p:spPr bwMode="auto">
          <a:xfrm>
            <a:off x="2438400" y="2438400"/>
            <a:ext cx="2286000" cy="914400"/>
          </a:xfrm>
          <a:prstGeom prst="rect">
            <a:avLst/>
          </a:prstGeom>
          <a:solidFill>
            <a:srgbClr val="00CCFF"/>
          </a:solidFill>
          <a:ln w="349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Sistema di </a:t>
            </a:r>
          </a:p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elaborazione</a:t>
            </a:r>
          </a:p>
        </p:txBody>
      </p:sp>
      <p:sp>
        <p:nvSpPr>
          <p:cNvPr id="25609" name="Line 1038"/>
          <p:cNvSpPr>
            <a:spLocks noChangeShapeType="1"/>
          </p:cNvSpPr>
          <p:nvPr/>
        </p:nvSpPr>
        <p:spPr bwMode="auto">
          <a:xfrm>
            <a:off x="4724400" y="2895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10" name="Rectangle 1039"/>
          <p:cNvSpPr>
            <a:spLocks noChangeArrowheads="1"/>
          </p:cNvSpPr>
          <p:nvPr/>
        </p:nvSpPr>
        <p:spPr bwMode="auto">
          <a:xfrm>
            <a:off x="5029200" y="2743200"/>
            <a:ext cx="76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1" name="AutoShape 1040"/>
          <p:cNvSpPr>
            <a:spLocks noChangeArrowheads="1"/>
          </p:cNvSpPr>
          <p:nvPr/>
        </p:nvSpPr>
        <p:spPr bwMode="auto">
          <a:xfrm rot="5400000">
            <a:off x="5029200" y="2743200"/>
            <a:ext cx="457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2" name="Text Box 1045"/>
          <p:cNvSpPr txBox="1">
            <a:spLocks noChangeArrowheads="1"/>
          </p:cNvSpPr>
          <p:nvPr/>
        </p:nvSpPr>
        <p:spPr bwMode="auto">
          <a:xfrm>
            <a:off x="2209800" y="182880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Antenna</a:t>
            </a:r>
          </a:p>
        </p:txBody>
      </p:sp>
      <p:sp>
        <p:nvSpPr>
          <p:cNvPr id="25613" name="Text Box 1047"/>
          <p:cNvSpPr txBox="1">
            <a:spLocks noChangeArrowheads="1"/>
          </p:cNvSpPr>
          <p:nvPr/>
        </p:nvSpPr>
        <p:spPr bwMode="auto">
          <a:xfrm>
            <a:off x="4876800" y="2209800"/>
            <a:ext cx="156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800">
                <a:latin typeface="Arial Rounded MT Bold" pitchFamily="34" charset="0"/>
              </a:rPr>
              <a:t>Altoparlante</a:t>
            </a:r>
          </a:p>
        </p:txBody>
      </p:sp>
      <p:sp>
        <p:nvSpPr>
          <p:cNvPr id="6170" name="Rectangle 1050"/>
          <p:cNvSpPr>
            <a:spLocks noChangeArrowheads="1"/>
          </p:cNvSpPr>
          <p:nvPr/>
        </p:nvSpPr>
        <p:spPr bwMode="auto">
          <a:xfrm>
            <a:off x="2514600" y="4724400"/>
            <a:ext cx="2286000" cy="914400"/>
          </a:xfrm>
          <a:prstGeom prst="rect">
            <a:avLst/>
          </a:prstGeom>
          <a:solidFill>
            <a:srgbClr val="00FF00"/>
          </a:solidFill>
          <a:ln w="349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Sistema di </a:t>
            </a:r>
          </a:p>
          <a:p>
            <a:pPr algn="ctr">
              <a:defRPr/>
            </a:pPr>
            <a:r>
              <a:rPr lang="it-IT" sz="1800">
                <a:latin typeface="Arial Rounded MT Bold" pitchFamily="34" charset="0"/>
              </a:rPr>
              <a:t>elaborazione</a:t>
            </a:r>
          </a:p>
        </p:txBody>
      </p:sp>
      <p:sp>
        <p:nvSpPr>
          <p:cNvPr id="25615" name="Line 1051"/>
          <p:cNvSpPr>
            <a:spLocks noChangeShapeType="1"/>
          </p:cNvSpPr>
          <p:nvPr/>
        </p:nvSpPr>
        <p:spPr bwMode="auto">
          <a:xfrm>
            <a:off x="48006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16" name="Rectangle 1052"/>
          <p:cNvSpPr>
            <a:spLocks noChangeArrowheads="1"/>
          </p:cNvSpPr>
          <p:nvPr/>
        </p:nvSpPr>
        <p:spPr bwMode="auto">
          <a:xfrm>
            <a:off x="5105400" y="5029200"/>
            <a:ext cx="76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7" name="AutoShape 1053"/>
          <p:cNvSpPr>
            <a:spLocks noChangeArrowheads="1"/>
          </p:cNvSpPr>
          <p:nvPr/>
        </p:nvSpPr>
        <p:spPr bwMode="auto">
          <a:xfrm rot="5400000">
            <a:off x="5105400" y="5029200"/>
            <a:ext cx="457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18" name="Text Box 1054"/>
          <p:cNvSpPr txBox="1">
            <a:spLocks noChangeArrowheads="1"/>
          </p:cNvSpPr>
          <p:nvPr/>
        </p:nvSpPr>
        <p:spPr bwMode="auto">
          <a:xfrm>
            <a:off x="1219200" y="4343400"/>
            <a:ext cx="130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Microfono</a:t>
            </a:r>
          </a:p>
        </p:txBody>
      </p:sp>
      <p:sp>
        <p:nvSpPr>
          <p:cNvPr id="25619" name="Text Box 1055"/>
          <p:cNvSpPr txBox="1">
            <a:spLocks noChangeArrowheads="1"/>
          </p:cNvSpPr>
          <p:nvPr/>
        </p:nvSpPr>
        <p:spPr bwMode="auto">
          <a:xfrm>
            <a:off x="4953000" y="4495800"/>
            <a:ext cx="156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800">
                <a:latin typeface="Arial Rounded MT Bold" pitchFamily="34" charset="0"/>
              </a:rPr>
              <a:t>Altoparlante</a:t>
            </a:r>
          </a:p>
        </p:txBody>
      </p:sp>
      <p:sp>
        <p:nvSpPr>
          <p:cNvPr id="25620" name="Line 1056"/>
          <p:cNvSpPr>
            <a:spLocks noChangeShapeType="1"/>
          </p:cNvSpPr>
          <p:nvPr/>
        </p:nvSpPr>
        <p:spPr bwMode="auto">
          <a:xfrm>
            <a:off x="2209800" y="510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21" name="Oval 1057"/>
          <p:cNvSpPr>
            <a:spLocks noChangeArrowheads="1"/>
          </p:cNvSpPr>
          <p:nvPr/>
        </p:nvSpPr>
        <p:spPr bwMode="auto">
          <a:xfrm>
            <a:off x="1752600" y="4876800"/>
            <a:ext cx="457200" cy="457200"/>
          </a:xfrm>
          <a:prstGeom prst="ellipse">
            <a:avLst/>
          </a:prstGeom>
          <a:solidFill>
            <a:srgbClr val="00CCFF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2" name="Line 1058"/>
          <p:cNvSpPr>
            <a:spLocks noChangeShapeType="1"/>
          </p:cNvSpPr>
          <p:nvPr/>
        </p:nvSpPr>
        <p:spPr bwMode="auto">
          <a:xfrm flipH="1">
            <a:off x="2057400" y="4800600"/>
            <a:ext cx="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890634D-69F8-4964-ADCE-10DA61EAB056}" type="slidenum">
              <a:rPr lang="it-IT"/>
              <a:pPr>
                <a:defRPr/>
              </a:pPr>
              <a:t>24</a:t>
            </a:fld>
            <a:endParaRPr lang="it-IT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Blocchi Fondamentali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Sensore</a:t>
            </a:r>
          </a:p>
          <a:p>
            <a:pPr lvl="1" eaLnBrk="1" hangingPunct="1">
              <a:defRPr/>
            </a:pPr>
            <a:r>
              <a:rPr lang="it-IT" dirty="0" smtClean="0"/>
              <a:t>Trasforma la grandezza fisica  che si vuole acquisire in un segnale elettrico (tensione, corrente, variazione di resistenza, capacità, induttanza, etc.)</a:t>
            </a:r>
          </a:p>
          <a:p>
            <a:pPr eaLnBrk="1" hangingPunct="1">
              <a:defRPr/>
            </a:pPr>
            <a:r>
              <a:rPr lang="it-IT" dirty="0" smtClean="0"/>
              <a:t>Attuatore</a:t>
            </a:r>
          </a:p>
          <a:p>
            <a:pPr lvl="1" eaLnBrk="1" hangingPunct="1">
              <a:defRPr/>
            </a:pPr>
            <a:r>
              <a:rPr lang="it-IT" dirty="0" smtClean="0"/>
              <a:t>Trasforma un segnale elettrico in una grandezza fisica di interesse  (movimento, forza, luce, etc.)</a:t>
            </a:r>
          </a:p>
          <a:p>
            <a:pPr eaLnBrk="1" hangingPunct="1">
              <a:defRPr/>
            </a:pPr>
            <a:r>
              <a:rPr lang="it-IT" dirty="0" smtClean="0"/>
              <a:t>Sistema di elaborazione</a:t>
            </a:r>
          </a:p>
          <a:p>
            <a:pPr lvl="1" eaLnBrk="1" hangingPunct="1">
              <a:defRPr/>
            </a:pPr>
            <a:r>
              <a:rPr lang="it-IT" dirty="0" smtClean="0"/>
              <a:t>esegue operazioni lineari e/o non lineari sul segnale d’ingresso per fornire in uscita il segnale di pilotaggio dell’attuatore. (sistema a due porte)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7977736C-6E2D-4D87-87AD-DB02C8A64EEB}" type="slidenum">
              <a:rPr lang="it-IT"/>
              <a:pPr>
                <a:defRPr/>
              </a:pPr>
              <a:t>25</a:t>
            </a:fld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Sensori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Termistori e </a:t>
            </a:r>
            <a:r>
              <a:rPr lang="it-IT" dirty="0" err="1" smtClean="0"/>
              <a:t>temocoppie</a:t>
            </a:r>
            <a:endParaRPr lang="it-IT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temperatura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Foto diodi e foto transistori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luce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Materiali </a:t>
            </a:r>
            <a:r>
              <a:rPr lang="it-IT" dirty="0" err="1" smtClean="0"/>
              <a:t>piezzoelettrici</a:t>
            </a:r>
            <a:r>
              <a:rPr lang="it-IT" dirty="0" smtClean="0"/>
              <a:t> e </a:t>
            </a:r>
            <a:r>
              <a:rPr lang="it-IT" i="1" dirty="0" smtClean="0"/>
              <a:t>strain </a:t>
            </a:r>
            <a:r>
              <a:rPr lang="it-IT" i="1" dirty="0" err="1" smtClean="0"/>
              <a:t>gauges</a:t>
            </a:r>
            <a:endParaRPr lang="it-IT" i="1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forza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Potenziometri, sensori induttivi ….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lunghezza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Generatori tachimetrici, accelerometri, …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dirty="0" smtClean="0"/>
              <a:t>misura di velocità e accelerazione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Microfoni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9D4D13E-9C08-4BA3-8A5D-58512DCDB99D}" type="slidenum">
              <a:rPr lang="it-IT"/>
              <a:pPr>
                <a:defRPr/>
              </a:pPr>
              <a:t>26</a:t>
            </a:fld>
            <a:endParaRPr lang="it-IT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Attuatori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Riscaldatori resistivi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calore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Diodi emettitori di luce, variatori di luce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controllare la luminosità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Solenoidi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forze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Motori elettrici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spostamenti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Altoparlanti e trasduttori ultrasonici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dirty="0" smtClean="0"/>
              <a:t>per produrre suoni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3BD16CD9-CFD5-40A1-905F-CBD5BBA39367}" type="slidenum">
              <a:rPr lang="it-IT"/>
              <a:pPr>
                <a:defRPr/>
              </a:pPr>
              <a:t>27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Sistema di elaborazione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Esegue operazioni lineari</a:t>
            </a:r>
          </a:p>
          <a:p>
            <a:pPr lvl="1" eaLnBrk="1" hangingPunct="1">
              <a:defRPr/>
            </a:pPr>
            <a:r>
              <a:rPr lang="it-IT" dirty="0" smtClean="0"/>
              <a:t>AMPLIFICAZIONE</a:t>
            </a:r>
          </a:p>
          <a:p>
            <a:pPr lvl="1" eaLnBrk="1" hangingPunct="1">
              <a:defRPr/>
            </a:pPr>
            <a:r>
              <a:rPr lang="it-IT" dirty="0" smtClean="0"/>
              <a:t>Somma o differenza fra segnali</a:t>
            </a:r>
          </a:p>
          <a:p>
            <a:pPr lvl="1" eaLnBrk="1" hangingPunct="1">
              <a:defRPr/>
            </a:pPr>
            <a:r>
              <a:rPr lang="it-IT" dirty="0" err="1" smtClean="0"/>
              <a:t>……</a:t>
            </a: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Esegue operazioni non lineari</a:t>
            </a:r>
          </a:p>
          <a:p>
            <a:pPr lvl="1" eaLnBrk="1" hangingPunct="1">
              <a:defRPr/>
            </a:pPr>
            <a:r>
              <a:rPr lang="it-IT" dirty="0" smtClean="0"/>
              <a:t>Prodotto fra segnali</a:t>
            </a:r>
          </a:p>
          <a:p>
            <a:pPr lvl="1" eaLnBrk="1" hangingPunct="1">
              <a:defRPr/>
            </a:pPr>
            <a:r>
              <a:rPr lang="it-IT" dirty="0" smtClean="0"/>
              <a:t>Limitazione della banda  (</a:t>
            </a:r>
            <a:r>
              <a:rPr lang="it-IT" dirty="0" err="1" smtClean="0"/>
              <a:t>Fmax</a:t>
            </a:r>
            <a:r>
              <a:rPr lang="it-IT" dirty="0" smtClean="0"/>
              <a:t>, </a:t>
            </a:r>
            <a:r>
              <a:rPr lang="it-IT" dirty="0" err="1" smtClean="0"/>
              <a:t>Fmin</a:t>
            </a:r>
            <a:r>
              <a:rPr lang="it-IT" dirty="0" smtClean="0"/>
              <a:t>)</a:t>
            </a:r>
          </a:p>
          <a:p>
            <a:pPr lvl="1" eaLnBrk="1" hangingPunct="1">
              <a:defRPr/>
            </a:pPr>
            <a:r>
              <a:rPr lang="it-IT" dirty="0" smtClean="0"/>
              <a:t>Distorsioni</a:t>
            </a:r>
          </a:p>
          <a:p>
            <a:pPr lvl="1" eaLnBrk="1" hangingPunct="1">
              <a:defRPr/>
            </a:pPr>
            <a:r>
              <a:rPr lang="it-IT" dirty="0" smtClean="0"/>
              <a:t>Traslazioni in frequenza</a:t>
            </a:r>
          </a:p>
          <a:p>
            <a:pPr lvl="1" eaLnBrk="1" hangingPunct="1">
              <a:defRPr/>
            </a:pPr>
            <a:r>
              <a:rPr lang="it-IT" dirty="0" err="1" smtClean="0"/>
              <a:t>………</a:t>
            </a:r>
            <a:endParaRPr lang="it-IT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3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3ECD22D-8109-4D79-A340-1BF16F724E4A}" type="slidenum">
              <a:rPr lang="it-IT"/>
              <a:pPr>
                <a:defRPr/>
              </a:pPr>
              <a:t>28</a:t>
            </a:fld>
            <a:endParaRPr lang="it-IT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AMPLIFICATORE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Esempio: Amplificatore audio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3429000" y="2209800"/>
            <a:ext cx="2209800" cy="14478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1524000" y="2209800"/>
            <a:ext cx="8382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>
            <a:off x="23622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762000" y="2667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it-IT" sz="1800">
                <a:latin typeface="Arial Rounded MT Bold" pitchFamily="34" charset="0"/>
              </a:rPr>
              <a:t>+</a:t>
            </a:r>
          </a:p>
          <a:p>
            <a:pPr algn="ctr">
              <a:lnSpc>
                <a:spcPct val="80000"/>
              </a:lnSpc>
            </a:pPr>
            <a:r>
              <a:rPr lang="it-IT" sz="1800">
                <a:latin typeface="Arial Rounded MT Bold" pitchFamily="34" charset="0"/>
              </a:rPr>
              <a:t>-</a:t>
            </a:r>
          </a:p>
        </p:txBody>
      </p:sp>
      <p:sp>
        <p:nvSpPr>
          <p:cNvPr id="6155" name="Freeform 10"/>
          <p:cNvSpPr>
            <a:spLocks/>
          </p:cNvSpPr>
          <p:nvPr/>
        </p:nvSpPr>
        <p:spPr bwMode="auto">
          <a:xfrm>
            <a:off x="990600" y="2362200"/>
            <a:ext cx="533400" cy="304800"/>
          </a:xfrm>
          <a:custGeom>
            <a:avLst/>
            <a:gdLst>
              <a:gd name="T0" fmla="*/ 2147483647 w 336"/>
              <a:gd name="T1" fmla="*/ 0 h 240"/>
              <a:gd name="T2" fmla="*/ 0 w 336"/>
              <a:gd name="T3" fmla="*/ 0 h 240"/>
              <a:gd name="T4" fmla="*/ 0 w 336"/>
              <a:gd name="T5" fmla="*/ 2147483647 h 240"/>
              <a:gd name="T6" fmla="*/ 0 60000 65536"/>
              <a:gd name="T7" fmla="*/ 0 60000 65536"/>
              <a:gd name="T8" fmla="*/ 0 60000 65536"/>
              <a:gd name="T9" fmla="*/ 0 w 336"/>
              <a:gd name="T10" fmla="*/ 0 h 240"/>
              <a:gd name="T11" fmla="*/ 336 w 33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240">
                <a:moveTo>
                  <a:pt x="336" y="0"/>
                </a:moveTo>
                <a:lnTo>
                  <a:pt x="0" y="0"/>
                </a:lnTo>
                <a:lnTo>
                  <a:pt x="0" y="24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6" name="Freeform 13"/>
          <p:cNvSpPr>
            <a:spLocks/>
          </p:cNvSpPr>
          <p:nvPr/>
        </p:nvSpPr>
        <p:spPr bwMode="auto">
          <a:xfrm>
            <a:off x="990600" y="3124200"/>
            <a:ext cx="2438400" cy="228600"/>
          </a:xfrm>
          <a:custGeom>
            <a:avLst/>
            <a:gdLst>
              <a:gd name="T0" fmla="*/ 0 w 1248"/>
              <a:gd name="T1" fmla="*/ 0 h 192"/>
              <a:gd name="T2" fmla="*/ 0 w 1248"/>
              <a:gd name="T3" fmla="*/ 2147483647 h 192"/>
              <a:gd name="T4" fmla="*/ 2147483647 w 1248"/>
              <a:gd name="T5" fmla="*/ 2147483647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0" y="0"/>
                </a:moveTo>
                <a:lnTo>
                  <a:pt x="0" y="192"/>
                </a:lnTo>
                <a:lnTo>
                  <a:pt x="1248" y="19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 rot="-5400000">
            <a:off x="6210300" y="2781300"/>
            <a:ext cx="571500" cy="1905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8" name="Freeform 15"/>
          <p:cNvSpPr>
            <a:spLocks/>
          </p:cNvSpPr>
          <p:nvPr/>
        </p:nvSpPr>
        <p:spPr bwMode="auto">
          <a:xfrm>
            <a:off x="5638800" y="2438400"/>
            <a:ext cx="838200" cy="152400"/>
          </a:xfrm>
          <a:custGeom>
            <a:avLst/>
            <a:gdLst>
              <a:gd name="T0" fmla="*/ 0 w 528"/>
              <a:gd name="T1" fmla="*/ 0 h 96"/>
              <a:gd name="T2" fmla="*/ 2147483647 w 528"/>
              <a:gd name="T3" fmla="*/ 0 h 96"/>
              <a:gd name="T4" fmla="*/ 2147483647 w 528"/>
              <a:gd name="T5" fmla="*/ 2147483647 h 96"/>
              <a:gd name="T6" fmla="*/ 0 60000 65536"/>
              <a:gd name="T7" fmla="*/ 0 60000 65536"/>
              <a:gd name="T8" fmla="*/ 0 60000 65536"/>
              <a:gd name="T9" fmla="*/ 0 w 528"/>
              <a:gd name="T10" fmla="*/ 0 h 96"/>
              <a:gd name="T11" fmla="*/ 528 w 52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96">
                <a:moveTo>
                  <a:pt x="0" y="0"/>
                </a:moveTo>
                <a:lnTo>
                  <a:pt x="528" y="0"/>
                </a:lnTo>
                <a:lnTo>
                  <a:pt x="528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59" name="Freeform 16"/>
          <p:cNvSpPr>
            <a:spLocks/>
          </p:cNvSpPr>
          <p:nvPr/>
        </p:nvSpPr>
        <p:spPr bwMode="auto">
          <a:xfrm flipV="1">
            <a:off x="5638800" y="3200400"/>
            <a:ext cx="838200" cy="152400"/>
          </a:xfrm>
          <a:custGeom>
            <a:avLst/>
            <a:gdLst>
              <a:gd name="T0" fmla="*/ 0 w 528"/>
              <a:gd name="T1" fmla="*/ 0 h 96"/>
              <a:gd name="T2" fmla="*/ 2147483647 w 528"/>
              <a:gd name="T3" fmla="*/ 0 h 96"/>
              <a:gd name="T4" fmla="*/ 2147483647 w 528"/>
              <a:gd name="T5" fmla="*/ 2147483647 h 96"/>
              <a:gd name="T6" fmla="*/ 0 60000 65536"/>
              <a:gd name="T7" fmla="*/ 0 60000 65536"/>
              <a:gd name="T8" fmla="*/ 0 60000 65536"/>
              <a:gd name="T9" fmla="*/ 0 w 528"/>
              <a:gd name="T10" fmla="*/ 0 h 96"/>
              <a:gd name="T11" fmla="*/ 528 w 52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96">
                <a:moveTo>
                  <a:pt x="0" y="0"/>
                </a:moveTo>
                <a:lnTo>
                  <a:pt x="528" y="0"/>
                </a:lnTo>
                <a:lnTo>
                  <a:pt x="528" y="9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0" name="AutoShape 17"/>
          <p:cNvSpPr>
            <a:spLocks noChangeArrowheads="1"/>
          </p:cNvSpPr>
          <p:nvPr/>
        </p:nvSpPr>
        <p:spPr bwMode="auto">
          <a:xfrm rot="5400000">
            <a:off x="6438900" y="2628900"/>
            <a:ext cx="685800" cy="457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1" name="Rectangle 18"/>
          <p:cNvSpPr>
            <a:spLocks noChangeArrowheads="1"/>
          </p:cNvSpPr>
          <p:nvPr/>
        </p:nvSpPr>
        <p:spPr bwMode="auto">
          <a:xfrm rot="5400000">
            <a:off x="3390900" y="2781300"/>
            <a:ext cx="533400" cy="1524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62" name="Freeform 21"/>
          <p:cNvSpPr>
            <a:spLocks/>
          </p:cNvSpPr>
          <p:nvPr/>
        </p:nvSpPr>
        <p:spPr bwMode="auto">
          <a:xfrm>
            <a:off x="3429000" y="2362200"/>
            <a:ext cx="228600" cy="228600"/>
          </a:xfrm>
          <a:custGeom>
            <a:avLst/>
            <a:gdLst>
              <a:gd name="T0" fmla="*/ 0 w 144"/>
              <a:gd name="T1" fmla="*/ 0 h 144"/>
              <a:gd name="T2" fmla="*/ 2147483647 w 144"/>
              <a:gd name="T3" fmla="*/ 0 h 144"/>
              <a:gd name="T4" fmla="*/ 2147483647 w 144"/>
              <a:gd name="T5" fmla="*/ 2147483647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3" name="Freeform 22"/>
          <p:cNvSpPr>
            <a:spLocks/>
          </p:cNvSpPr>
          <p:nvPr/>
        </p:nvSpPr>
        <p:spPr bwMode="auto">
          <a:xfrm flipV="1">
            <a:off x="3429000" y="3124200"/>
            <a:ext cx="228600" cy="228600"/>
          </a:xfrm>
          <a:custGeom>
            <a:avLst/>
            <a:gdLst>
              <a:gd name="T0" fmla="*/ 0 w 144"/>
              <a:gd name="T1" fmla="*/ 0 h 144"/>
              <a:gd name="T2" fmla="*/ 2147483647 w 144"/>
              <a:gd name="T3" fmla="*/ 0 h 144"/>
              <a:gd name="T4" fmla="*/ 2147483647 w 144"/>
              <a:gd name="T5" fmla="*/ 2147483647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0"/>
                </a:moveTo>
                <a:lnTo>
                  <a:pt x="144" y="0"/>
                </a:lnTo>
                <a:lnTo>
                  <a:pt x="144" y="144"/>
                </a:ln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381000" y="27432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s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65" name="Rectangle 24"/>
          <p:cNvSpPr>
            <a:spLocks noChangeArrowheads="1"/>
          </p:cNvSpPr>
          <p:nvPr/>
        </p:nvSpPr>
        <p:spPr bwMode="auto">
          <a:xfrm>
            <a:off x="2971800" y="22860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+</a:t>
            </a:r>
          </a:p>
        </p:txBody>
      </p:sp>
      <p:sp>
        <p:nvSpPr>
          <p:cNvPr id="6166" name="Rectangle 25"/>
          <p:cNvSpPr>
            <a:spLocks noChangeArrowheads="1"/>
          </p:cNvSpPr>
          <p:nvPr/>
        </p:nvSpPr>
        <p:spPr bwMode="auto">
          <a:xfrm>
            <a:off x="2971800" y="3048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-</a:t>
            </a:r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5791200" y="26670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U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2819400" y="25908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V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2667000" y="18288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70" name="Text Box 29"/>
          <p:cNvSpPr txBox="1">
            <a:spLocks noChangeArrowheads="1"/>
          </p:cNvSpPr>
          <p:nvPr/>
        </p:nvSpPr>
        <p:spPr bwMode="auto">
          <a:xfrm>
            <a:off x="3733800" y="27432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R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71" name="Line 30"/>
          <p:cNvSpPr>
            <a:spLocks noChangeShapeType="1"/>
          </p:cNvSpPr>
          <p:nvPr/>
        </p:nvSpPr>
        <p:spPr bwMode="auto">
          <a:xfrm>
            <a:off x="2590800" y="2209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72" name="Rectangle 35"/>
          <p:cNvSpPr>
            <a:spLocks noChangeArrowheads="1"/>
          </p:cNvSpPr>
          <p:nvPr/>
        </p:nvSpPr>
        <p:spPr bwMode="auto">
          <a:xfrm>
            <a:off x="6096000" y="23622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+</a:t>
            </a:r>
          </a:p>
        </p:txBody>
      </p:sp>
      <p:sp>
        <p:nvSpPr>
          <p:cNvPr id="6173" name="Rectangle 36"/>
          <p:cNvSpPr>
            <a:spLocks noChangeArrowheads="1"/>
          </p:cNvSpPr>
          <p:nvPr/>
        </p:nvSpPr>
        <p:spPr bwMode="auto">
          <a:xfrm>
            <a:off x="6096000" y="30480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latin typeface="Arial Rounded MT Bold" pitchFamily="34" charset="0"/>
              </a:rPr>
              <a:t>-</a:t>
            </a:r>
          </a:p>
        </p:txBody>
      </p:sp>
      <p:sp>
        <p:nvSpPr>
          <p:cNvPr id="6174" name="Text Box 37"/>
          <p:cNvSpPr txBox="1">
            <a:spLocks noChangeArrowheads="1"/>
          </p:cNvSpPr>
          <p:nvPr/>
        </p:nvSpPr>
        <p:spPr bwMode="auto">
          <a:xfrm>
            <a:off x="5791200" y="1905000"/>
            <a:ext cx="53657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I</a:t>
            </a:r>
            <a:r>
              <a:rPr lang="it-IT" sz="2000" b="1" baseline="-25000">
                <a:latin typeface="Arial Rounded MT Bold" pitchFamily="34" charset="0"/>
              </a:rPr>
              <a:t>I</a:t>
            </a:r>
            <a:endParaRPr lang="it-IT" sz="2000" b="1">
              <a:latin typeface="Arial Rounded MT Bold" pitchFamily="34" charset="0"/>
            </a:endParaRPr>
          </a:p>
        </p:txBody>
      </p:sp>
      <p:sp>
        <p:nvSpPr>
          <p:cNvPr id="6175" name="Line 38"/>
          <p:cNvSpPr>
            <a:spLocks noChangeShapeType="1"/>
          </p:cNvSpPr>
          <p:nvPr/>
        </p:nvSpPr>
        <p:spPr bwMode="auto">
          <a:xfrm>
            <a:off x="5715000" y="2286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76" name="Text Box 39"/>
          <p:cNvSpPr txBox="1">
            <a:spLocks noChangeArrowheads="1"/>
          </p:cNvSpPr>
          <p:nvPr/>
        </p:nvSpPr>
        <p:spPr bwMode="auto">
          <a:xfrm>
            <a:off x="6477000" y="32004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>
                <a:latin typeface="Arial Rounded MT Bold" pitchFamily="34" charset="0"/>
              </a:rPr>
              <a:t>R</a:t>
            </a:r>
            <a:r>
              <a:rPr lang="it-IT" sz="2000" b="1" baseline="-25000">
                <a:latin typeface="Arial Rounded MT Bold" pitchFamily="34" charset="0"/>
              </a:rPr>
              <a:t>U</a:t>
            </a:r>
            <a:endParaRPr lang="it-IT" sz="2000" b="1">
              <a:latin typeface="Arial Rounded MT Bold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828800" y="3733800"/>
          <a:ext cx="5791200" cy="2436813"/>
        </p:xfrm>
        <a:graphic>
          <a:graphicData uri="http://schemas.openxmlformats.org/presentationml/2006/ole">
            <p:oleObj spid="_x0000_s6146" name="Equation" r:id="rId3" imgW="271764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F78F294B-7F56-4F0E-B145-BC5A92387AF9}" type="slidenum">
              <a:rPr lang="it-IT"/>
              <a:pPr>
                <a:defRPr/>
              </a:pPr>
              <a:t>29</a:t>
            </a:fld>
            <a:endParaRPr lang="it-IT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Definizione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AMPLIFICATORE</a:t>
            </a:r>
          </a:p>
          <a:p>
            <a:pPr lvl="2" eaLnBrk="1" hangingPunct="1">
              <a:defRPr/>
            </a:pPr>
            <a:r>
              <a:rPr lang="it-IT" dirty="0" smtClean="0"/>
              <a:t>Due porte </a:t>
            </a:r>
          </a:p>
          <a:p>
            <a:pPr lvl="2" eaLnBrk="1" hangingPunct="1">
              <a:defRPr/>
            </a:pPr>
            <a:r>
              <a:rPr lang="it-IT" dirty="0" smtClean="0"/>
              <a:t>Il segnale d’uscita è</a:t>
            </a:r>
            <a:r>
              <a:rPr lang="it-IT" dirty="0" smtClean="0">
                <a:latin typeface="MS Shell Dlg" charset="0"/>
              </a:rPr>
              <a:t> </a:t>
            </a:r>
            <a:r>
              <a:rPr lang="it-IT" dirty="0" smtClean="0"/>
              <a:t>una replica fedele del segnale d’ingresso</a:t>
            </a:r>
          </a:p>
          <a:p>
            <a:pPr lvl="2" eaLnBrk="1" hangingPunct="1">
              <a:defRPr/>
            </a:pPr>
            <a:r>
              <a:rPr lang="it-IT" u="sng" dirty="0" smtClean="0"/>
              <a:t>La potenza d’uscita è superiore a quella d’ingresso</a:t>
            </a:r>
          </a:p>
          <a:p>
            <a:pPr eaLnBrk="1" hangingPunct="1">
              <a:defRPr/>
            </a:pPr>
            <a:r>
              <a:rPr lang="it-IT" dirty="0" smtClean="0"/>
              <a:t>ATTENZIONE!!!</a:t>
            </a:r>
          </a:p>
          <a:p>
            <a:pPr lvl="2" eaLnBrk="1" hangingPunct="1">
              <a:defRPr/>
            </a:pPr>
            <a:r>
              <a:rPr lang="it-IT" dirty="0" smtClean="0"/>
              <a:t>La potenza fornita al carico viene assorbita dall’alimentazione in continua dell’amplificatore</a:t>
            </a:r>
          </a:p>
          <a:p>
            <a:pPr lvl="2" eaLnBrk="1" hangingPunct="1">
              <a:defRPr/>
            </a:pPr>
            <a:r>
              <a:rPr lang="it-IT" dirty="0" smtClean="0"/>
              <a:t>L’amplificatore trasforma potenza priva di informazione (Potenza DC) in  potenza contenente informazione (Segnale d’uscita</a:t>
            </a:r>
          </a:p>
          <a:p>
            <a:pPr lvl="2" eaLnBrk="1" hangingPunct="1">
              <a:defRPr/>
            </a:pPr>
            <a:r>
              <a:rPr lang="it-IT" dirty="0" smtClean="0"/>
              <a:t>P</a:t>
            </a:r>
            <a:r>
              <a:rPr lang="it-IT" baseline="-25000" dirty="0" smtClean="0"/>
              <a:t>DC</a:t>
            </a:r>
            <a:r>
              <a:rPr lang="it-IT" dirty="0" smtClean="0"/>
              <a:t> &gt; P</a:t>
            </a:r>
            <a:r>
              <a:rPr lang="it-IT" baseline="-25000" dirty="0" smtClean="0"/>
              <a:t>U</a:t>
            </a:r>
            <a:endParaRPr lang="it-IT" dirty="0" smtClean="0"/>
          </a:p>
          <a:p>
            <a:pPr lvl="2" eaLnBrk="1" hangingPunct="1">
              <a:defRPr/>
            </a:pPr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72224D0C-1DD4-4503-B65C-EEE688ECC693}" type="slidenum">
              <a:rPr lang="it-IT"/>
              <a:pPr>
                <a:defRPr/>
              </a:pPr>
              <a:t>3</a:t>
            </a:fld>
            <a:endParaRPr lang="it-IT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Scopo Del Corso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mtClean="0"/>
              <a:t>Fornire allo studente conoscenze su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Organizzazione di un sistema elettronico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/>
              <a:t>Blocchi base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/>
              <a:t>Elaborazione analogica, elaborazione digitale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/>
              <a:t>Architettura di un calcolatore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9900"/>
                </a:solidFill>
              </a:rPr>
              <a:t>Aritmetica del calcolatore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9900"/>
                </a:solidFill>
              </a:rPr>
              <a:t>Sistemi numerici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9900"/>
                </a:solidFill>
              </a:rPr>
              <a:t>Aritmetica binarie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0000"/>
                </a:solidFill>
              </a:rPr>
              <a:t>Analisi e sintesi di sistemi digitali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0000"/>
                </a:solidFill>
              </a:rPr>
              <a:t>Reti logiche combinatorie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FF0000"/>
                </a:solidFill>
              </a:rPr>
              <a:t>Reti logiche sequenziali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mtClean="0">
                <a:solidFill>
                  <a:srgbClr val="3333FF"/>
                </a:solidFill>
              </a:rPr>
              <a:t>Sistemi a controllo di programma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1E12FFE5-2796-451F-BF18-A1DC82B4C6F7}" type="slidenum">
              <a:rPr lang="it-IT"/>
              <a:pPr>
                <a:defRPr/>
              </a:pPr>
              <a:t>30</a:t>
            </a:fld>
            <a:endParaRPr lang="it-IT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Storia dell’Elettronica 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1904	Fleming inventa il TRIODO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1906	</a:t>
            </a:r>
            <a:r>
              <a:rPr lang="it-IT" dirty="0" err="1" smtClean="0"/>
              <a:t>Pickard</a:t>
            </a:r>
            <a:r>
              <a:rPr lang="it-IT" dirty="0" smtClean="0"/>
              <a:t> realizza il diodo a contatto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1920	Armstrong realizza il ricevitore radio 			supereterodina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1925	Dimostrazione di possibile 				realizzazione della televisione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1925	</a:t>
            </a:r>
            <a:r>
              <a:rPr lang="it-IT" dirty="0" err="1" smtClean="0"/>
              <a:t>Lilienfield</a:t>
            </a:r>
            <a:r>
              <a:rPr lang="it-IT" dirty="0" smtClean="0"/>
              <a:t> possibile realizzazione 			del dispositivo ad effetto di campo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1933	Armstrong ricevitore radio </a:t>
            </a:r>
            <a:r>
              <a:rPr lang="it-IT" dirty="0" err="1" smtClean="0"/>
              <a:t>fm</a:t>
            </a:r>
            <a:endParaRPr lang="it-IT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1940	Armstrong realizza il RADAR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7B7668C0-51FB-45E6-B479-0336D249277B}" type="slidenum">
              <a:rPr lang="it-IT"/>
              <a:pPr>
                <a:defRPr/>
              </a:pPr>
              <a:t>31</a:t>
            </a:fld>
            <a:endParaRPr lang="it-IT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Storia dell’Elettronica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1948	PRIMA RIVOLUZIONE ELETTRONICA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</a:t>
            </a:r>
            <a:r>
              <a:rPr lang="it-IT" sz="2400" dirty="0" err="1" smtClean="0"/>
              <a:t>Shockley</a:t>
            </a:r>
            <a:r>
              <a:rPr lang="it-IT" sz="2400" dirty="0" smtClean="0"/>
              <a:t> </a:t>
            </a:r>
            <a:r>
              <a:rPr lang="it-IT" sz="2400" dirty="0" err="1" smtClean="0"/>
              <a:t>et</a:t>
            </a:r>
            <a:r>
              <a:rPr lang="it-IT" sz="2400" dirty="0" smtClean="0"/>
              <a:t> alt. della Bell </a:t>
            </a:r>
            <a:r>
              <a:rPr lang="it-IT" sz="2400" dirty="0" err="1" smtClean="0"/>
              <a:t>Labs</a:t>
            </a:r>
            <a:r>
              <a:rPr lang="it-IT" sz="2400" dirty="0" smtClean="0"/>
              <a:t> inventano il</a:t>
            </a:r>
            <a:r>
              <a:rPr lang="it-IT" dirty="0" smtClean="0"/>
              <a:t>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TRANSISTORE A SILICIO (BJT)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1950	Dimostrazione TVC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1952	</a:t>
            </a:r>
            <a:r>
              <a:rPr lang="it-IT" dirty="0" err="1" smtClean="0"/>
              <a:t>Shockley</a:t>
            </a:r>
            <a:r>
              <a:rPr lang="it-IT" dirty="0" smtClean="0"/>
              <a:t>  inventa il transistore 				unipolare a effetto di campo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1956	Realizzazione SCR (</a:t>
            </a:r>
            <a:r>
              <a:rPr lang="it-IT" dirty="0" err="1" smtClean="0"/>
              <a:t>disp</a:t>
            </a:r>
            <a:r>
              <a:rPr lang="it-IT" dirty="0" smtClean="0"/>
              <a:t>. Potenza)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1958	</a:t>
            </a:r>
            <a:r>
              <a:rPr lang="it-IT" dirty="0" err="1" smtClean="0"/>
              <a:t>Kilby</a:t>
            </a:r>
            <a:r>
              <a:rPr lang="it-IT" dirty="0" smtClean="0"/>
              <a:t> della Texas </a:t>
            </a:r>
            <a:r>
              <a:rPr lang="it-IT" dirty="0" err="1" smtClean="0"/>
              <a:t>Instruments</a:t>
            </a:r>
            <a:r>
              <a:rPr lang="it-IT" dirty="0" smtClean="0"/>
              <a:t> 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	Moore della </a:t>
            </a:r>
            <a:r>
              <a:rPr lang="it-IT" dirty="0" err="1" smtClean="0"/>
              <a:t>Fairchild</a:t>
            </a:r>
            <a:r>
              <a:rPr lang="it-IT" dirty="0" smtClean="0"/>
              <a:t> sviluppano il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dirty="0" smtClean="0"/>
              <a:t>			primo circuito integrato	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D50CB31A-DB17-4C42-BDEA-11254D0D6267}" type="slidenum">
              <a:rPr lang="it-IT"/>
              <a:pPr>
                <a:defRPr/>
              </a:pPr>
              <a:t>32</a:t>
            </a:fld>
            <a:endParaRPr lang="it-IT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Storia dell’Elettronica 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1968	SECONDA RIVOLUZ. ELETTRONICA 			</a:t>
            </a:r>
            <a:r>
              <a:rPr lang="it-IT" dirty="0" err="1" smtClean="0"/>
              <a:t>Fairchild</a:t>
            </a:r>
            <a:r>
              <a:rPr lang="it-IT" dirty="0" smtClean="0"/>
              <a:t> primo circuito integrato 			commerciale (Op. </a:t>
            </a:r>
            <a:r>
              <a:rPr lang="it-IT" dirty="0" err="1" smtClean="0"/>
              <a:t>Amp</a:t>
            </a:r>
            <a:r>
              <a:rPr lang="it-IT" dirty="0" smtClean="0"/>
              <a:t>. </a:t>
            </a:r>
            <a:r>
              <a:rPr lang="it-IT" dirty="0" err="1" smtClean="0">
                <a:latin typeface="Symbol" pitchFamily="18" charset="2"/>
              </a:rPr>
              <a:t>m</a:t>
            </a:r>
            <a:r>
              <a:rPr lang="it-IT" dirty="0" err="1" smtClean="0"/>
              <a:t>A</a:t>
            </a:r>
            <a:r>
              <a:rPr lang="it-IT" dirty="0" smtClean="0"/>
              <a:t> 709)</a:t>
            </a:r>
          </a:p>
          <a:p>
            <a:pPr eaLnBrk="1" hangingPunct="1">
              <a:defRPr/>
            </a:pPr>
            <a:r>
              <a:rPr lang="it-IT" dirty="0" smtClean="0"/>
              <a:t>1971	INTEL microprocessore a 4 bit (4004)</a:t>
            </a:r>
          </a:p>
          <a:p>
            <a:pPr eaLnBrk="1" hangingPunct="1">
              <a:defRPr/>
            </a:pPr>
            <a:r>
              <a:rPr lang="it-IT" dirty="0" smtClean="0"/>
              <a:t>1972	INTEL microprocessore a 8 </a:t>
            </a:r>
            <a:r>
              <a:rPr lang="it-IT" dirty="0" err="1" smtClean="0"/>
              <a:t>nbit</a:t>
            </a:r>
            <a:endParaRPr lang="it-IT" dirty="0" smtClean="0"/>
          </a:p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dirty="0" err="1" smtClean="0"/>
              <a:t>……………………</a:t>
            </a:r>
            <a:r>
              <a:rPr lang="it-IT" dirty="0" smtClean="0"/>
              <a:t>. </a:t>
            </a:r>
          </a:p>
          <a:p>
            <a:pPr eaLnBrk="1" hangingPunct="1">
              <a:defRPr/>
            </a:pPr>
            <a:r>
              <a:rPr lang="it-IT" dirty="0" err="1" smtClean="0"/>
              <a:t>……………………</a:t>
            </a:r>
            <a:r>
              <a:rPr lang="it-IT" dirty="0" smtClean="0"/>
              <a:t>.</a:t>
            </a:r>
          </a:p>
          <a:p>
            <a:pPr eaLnBrk="1" hangingPunct="1">
              <a:defRPr/>
            </a:pPr>
            <a:r>
              <a:rPr lang="it-IT" dirty="0" smtClean="0"/>
              <a:t> </a:t>
            </a:r>
            <a:r>
              <a:rPr lang="it-IT" dirty="0" err="1" smtClean="0"/>
              <a:t>……………………</a:t>
            </a:r>
            <a:r>
              <a:rPr lang="it-IT" dirty="0" smtClean="0"/>
              <a:t>.</a:t>
            </a:r>
          </a:p>
          <a:p>
            <a:pPr eaLnBrk="1" hangingPunct="1">
              <a:defRPr/>
            </a:pPr>
            <a:r>
              <a:rPr lang="it-IT" dirty="0" smtClean="0"/>
              <a:t> 1995	INTEL memoria RAM da 1 GIGABIT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2.</a:t>
            </a:r>
            <a:fld id="{D66F00F8-1406-423F-8F7B-1046A4B548B7}" type="slidenum">
              <a:rPr lang="it-IT"/>
              <a:pPr>
                <a:defRPr/>
              </a:pPr>
              <a:t>33</a:t>
            </a:fld>
            <a:endParaRPr lang="it-IT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Conclusioni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del corso</a:t>
            </a:r>
          </a:p>
          <a:p>
            <a:pPr eaLnBrk="1" hangingPunct="1">
              <a:defRPr/>
            </a:pPr>
            <a:r>
              <a:rPr lang="it-IT" dirty="0" smtClean="0"/>
              <a:t>Modalità d’esame</a:t>
            </a:r>
          </a:p>
          <a:p>
            <a:pPr eaLnBrk="1" hangingPunct="1">
              <a:defRPr/>
            </a:pPr>
            <a:r>
              <a:rPr lang="it-IT" dirty="0" smtClean="0"/>
              <a:t>Introduzione al corso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Definizione di SISTEMA ELETTRONICO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Trasduttori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AMPLIFICATORE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Equilibrio energetico in un amplificatore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/>
              <a:t>Breve </a:t>
            </a:r>
            <a:r>
              <a:rPr lang="it-IT" smtClean="0"/>
              <a:t>storia dell’Elettronica</a:t>
            </a:r>
            <a:endParaRPr lang="it-IT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A7094CC3-129F-443D-A436-5EEBA40CF5AD}" type="slidenum">
              <a:rPr lang="it-IT"/>
              <a:pPr>
                <a:defRPr/>
              </a:pPr>
              <a:t>4</a:t>
            </a:fld>
            <a:endParaRPr lang="it-IT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Prerequisiti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Conoscenze di base di aritmetica</a:t>
            </a:r>
          </a:p>
          <a:p>
            <a:pPr lvl="1" eaLnBrk="1" hangingPunct="1">
              <a:defRPr/>
            </a:pPr>
            <a:r>
              <a:rPr lang="it-IT" smtClean="0"/>
              <a:t>Operazioni fondamentali</a:t>
            </a:r>
          </a:p>
          <a:p>
            <a:pPr lvl="1" eaLnBrk="1" hangingPunct="1">
              <a:defRPr/>
            </a:pPr>
            <a:r>
              <a:rPr lang="it-IT" smtClean="0"/>
              <a:t>Espressioni letterali</a:t>
            </a:r>
          </a:p>
          <a:p>
            <a:pPr eaLnBrk="1" hangingPunct="1">
              <a:defRPr/>
            </a:pPr>
            <a:r>
              <a:rPr lang="it-IT" smtClean="0"/>
              <a:t>Conoscenze di base di elettrologia</a:t>
            </a:r>
          </a:p>
          <a:p>
            <a:pPr lvl="1" eaLnBrk="1" hangingPunct="1">
              <a:defRPr/>
            </a:pPr>
            <a:r>
              <a:rPr lang="it-IT" smtClean="0"/>
              <a:t>Differenza di potenziale</a:t>
            </a:r>
          </a:p>
          <a:p>
            <a:pPr lvl="1" eaLnBrk="1" hangingPunct="1">
              <a:defRPr/>
            </a:pPr>
            <a:r>
              <a:rPr lang="it-IT" smtClean="0"/>
              <a:t>Carica elettrica</a:t>
            </a:r>
          </a:p>
          <a:p>
            <a:pPr lvl="1" eaLnBrk="1" hangingPunct="1">
              <a:defRPr/>
            </a:pPr>
            <a:r>
              <a:rPr lang="it-IT" smtClean="0"/>
              <a:t>Legge di Ohm</a:t>
            </a:r>
          </a:p>
          <a:p>
            <a:pPr lvl="1" eaLnBrk="1" hangingPunct="1">
              <a:defRPr/>
            </a:pPr>
            <a:r>
              <a:rPr lang="it-IT" smtClean="0"/>
              <a:t>Leggi di Kirchhoff</a:t>
            </a:r>
          </a:p>
          <a:p>
            <a:pPr lvl="1" eaLnBrk="1" hangingPunct="1">
              <a:defRPr/>
            </a:pPr>
            <a:r>
              <a:rPr lang="it-IT" smtClean="0"/>
              <a:t>(Elettromagnete)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78176E98-8E5D-4EF8-B582-A05E1CBE15F8}" type="slidenum">
              <a:rPr lang="it-IT"/>
              <a:pPr>
                <a:defRPr/>
              </a:pPr>
              <a:t>5</a:t>
            </a:fld>
            <a:endParaRPr lang="it-IT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Primo Modulo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SISTEMI ELETTRONICI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Blocchi base costituenti un sistema elettronico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Segnali analogici e segnali digitali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Architettura di un calcolatore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 Sistemi numerici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Sistema numerico posizionale 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Aritmetica binaria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Conversione di base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 Numeri relativi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Codici e conversioni di codici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it-IT" dirty="0" smtClean="0">
                <a:cs typeface="Times New Roman" pitchFamily="18" charset="0"/>
              </a:rPr>
              <a:t>(Rappresentazione in virgola mobile</a:t>
            </a:r>
            <a:r>
              <a:rPr lang="it-IT" b="0" dirty="0" smtClean="0">
                <a:cs typeface="Times New Roman" pitchFamily="18" charset="0"/>
              </a:rPr>
              <a:t> 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B2F0EAE6-3E8D-439D-A21A-D521046DE4D0}" type="slidenum">
              <a:rPr lang="it-IT"/>
              <a:pPr>
                <a:defRPr/>
              </a:pPr>
              <a:t>6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Primo Modulo (2)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ALGEBRA BOOLEANA: 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L’algebra booleana quale sistema matematico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Funzioni logiche elementari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Tabella di verità ed espressioni booleane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Teoremi fondamentali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Forme canoniche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Tecniche di minimizzazione logica </a:t>
            </a:r>
          </a:p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RETI LOGICHE COMBINATORIE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La rete logica come blocco funzionale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Modelli di descrizione</a:t>
            </a:r>
          </a:p>
          <a:p>
            <a:pPr lvl="1" algn="just" eaLnBrk="1" hangingPunct="1">
              <a:defRPr/>
            </a:pPr>
            <a:r>
              <a:rPr lang="fr-FR" sz="2000" smtClean="0">
                <a:cs typeface="Times New Roman" pitchFamily="18" charset="0"/>
              </a:rPr>
              <a:t>Porte </a:t>
            </a:r>
            <a:r>
              <a:rPr lang="it-IT" sz="2000" smtClean="0">
                <a:cs typeface="Times New Roman" pitchFamily="18" charset="0"/>
              </a:rPr>
              <a:t>logiche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Cenni alle tecniche di realizzazione </a:t>
            </a:r>
            <a:r>
              <a:rPr lang="fr-FR" sz="2000" smtClean="0">
                <a:cs typeface="Times New Roman" pitchFamily="18" charset="0"/>
              </a:rPr>
              <a:t>	</a:t>
            </a:r>
            <a:r>
              <a:rPr lang="fr-FR" sz="2000" b="0" smtClean="0">
                <a:cs typeface="Times New Roman" pitchFamily="18" charset="0"/>
              </a:rPr>
              <a:t> </a:t>
            </a:r>
            <a:endParaRPr lang="it-IT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3E446720-4814-4717-B8A5-53A24EEBAB3B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Primo Modulo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RETI COMBINATORIE PER L’ESECUZIONE </a:t>
            </a:r>
            <a:r>
              <a:rPr lang="it-IT" dirty="0" err="1" smtClean="0">
                <a:cs typeface="Times New Roman" pitchFamily="18" charset="0"/>
              </a:rPr>
              <a:t>DI</a:t>
            </a:r>
            <a:r>
              <a:rPr lang="it-IT" dirty="0" smtClean="0">
                <a:cs typeface="Times New Roman" pitchFamily="18" charset="0"/>
              </a:rPr>
              <a:t> OPERAZIONI ARITMETICHE: 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Sommatore serale e parallelo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Sottrattore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Moltiplicatore seriale e parallelo</a:t>
            </a:r>
          </a:p>
          <a:p>
            <a:pPr lvl="1" algn="just" eaLnBrk="1" hangingPunct="1">
              <a:defRPr/>
            </a:pPr>
            <a:r>
              <a:rPr lang="fr-FR" dirty="0" err="1" smtClean="0">
                <a:cs typeface="Times New Roman" pitchFamily="18" charset="0"/>
              </a:rPr>
              <a:t>Decoder</a:t>
            </a:r>
            <a:r>
              <a:rPr lang="fr-FR" dirty="0" smtClean="0">
                <a:cs typeface="Times New Roman" pitchFamily="18" charset="0"/>
              </a:rPr>
              <a:t>/</a:t>
            </a:r>
            <a:r>
              <a:rPr lang="fr-FR" dirty="0" err="1" smtClean="0">
                <a:cs typeface="Times New Roman" pitchFamily="18" charset="0"/>
              </a:rPr>
              <a:t>demultiplexer</a:t>
            </a:r>
            <a:r>
              <a:rPr lang="fr-FR" dirty="0" smtClean="0">
                <a:cs typeface="Times New Roman" pitchFamily="18" charset="0"/>
              </a:rPr>
              <a:t>, multiplexer</a:t>
            </a:r>
            <a:endParaRPr lang="it-IT" dirty="0" smtClean="0">
              <a:cs typeface="Times New Roman" pitchFamily="18" charset="0"/>
            </a:endParaRP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Unità logica e aritmetica (ALU)</a:t>
            </a:r>
          </a:p>
          <a:p>
            <a:pPr lvl="1" algn="just" eaLnBrk="1" hangingPunct="1">
              <a:defRPr/>
            </a:pPr>
            <a:r>
              <a:rPr lang="it-IT" dirty="0" smtClean="0">
                <a:cs typeface="Times New Roman" pitchFamily="18" charset="0"/>
              </a:rPr>
              <a:t>Concetto di microprogrammazione	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801703BC-D253-4A1B-B651-13F9E2F9BB17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RETI LOGICHE SEQUENZIALI : 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Modello funzionale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Descrizione mediante tabelle, grafi e diagrammi di flusso</a:t>
            </a:r>
          </a:p>
          <a:p>
            <a:pPr lvl="1" algn="just" eaLnBrk="1" hangingPunct="1">
              <a:defRPr/>
            </a:pPr>
            <a:r>
              <a:rPr lang="en-GB" sz="2000" smtClean="0">
                <a:cs typeface="Times New Roman" pitchFamily="18" charset="0"/>
              </a:rPr>
              <a:t>Il flip-flop SR, il flip-flop D latch e il flip-flop D edge-triggered.	</a:t>
            </a:r>
            <a:r>
              <a:rPr lang="it-IT" sz="2000" smtClean="0">
                <a:cs typeface="Times New Roman" pitchFamily="18" charset="0"/>
              </a:rPr>
              <a:t> </a:t>
            </a:r>
          </a:p>
          <a:p>
            <a:pPr algn="just" eaLnBrk="1" hangingPunct="1">
              <a:defRPr/>
            </a:pPr>
            <a:r>
              <a:rPr lang="it-IT" sz="2400" smtClean="0">
                <a:cs typeface="Times New Roman" pitchFamily="18" charset="0"/>
              </a:rPr>
              <a:t>RETI LOGICHE SEQUENZIALI SINCRONE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Il concetto di clock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Reti sequenziali sincronizzate di Moore, di Mealy e di Mealy ritardata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Modello funzionale, descrizione mediante tabelle, grafi e diagrammi di flusso (ASM)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Tecniche di sintesi</a:t>
            </a:r>
          </a:p>
          <a:p>
            <a:pPr lvl="1" algn="just" eaLnBrk="1" hangingPunct="1">
              <a:defRPr/>
            </a:pPr>
            <a:r>
              <a:rPr lang="it-IT" sz="2000" smtClean="0">
                <a:cs typeface="Times New Roman" pitchFamily="18" charset="0"/>
              </a:rPr>
              <a:t>Flip-flop SR cloccato, flip-flop J-K,flip-flop 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A.S.E.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1.</a:t>
            </a:r>
            <a:fld id="{0C7EDD4E-2C24-4CBC-BB63-E9857D806CFC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Programma Secondo Modulo (2)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RETI LOGICHE SEQUENZIALI ASINCRONE:</a:t>
            </a:r>
            <a:r>
              <a:rPr lang="it-IT" sz="2400" smtClean="0">
                <a:cs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Vantaggi delle reti asincrone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Inconvenienti delle reti asincrone (alee corse etc.)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Descrizione mediante tabelle, grafi e diagrammi di flusso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Tecniche di progetto	 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REGISTRI E CONTATORTI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Registri a caricamento parallelo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Registri a scorrimento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Contatori asincroni modulo 2</a:t>
            </a:r>
            <a:r>
              <a:rPr lang="it-IT" baseline="30000" smtClean="0">
                <a:cs typeface="Times New Roman" pitchFamily="18" charset="0"/>
              </a:rPr>
              <a:t>n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Contatori sincroni  modulo 2</a:t>
            </a:r>
            <a:r>
              <a:rPr lang="it-IT" baseline="30000" smtClean="0">
                <a:cs typeface="Times New Roman" pitchFamily="18" charset="0"/>
              </a:rPr>
              <a:t>n</a:t>
            </a:r>
            <a:endParaRPr lang="it-IT" smtClean="0"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it-IT" smtClean="0">
                <a:cs typeface="Times New Roman" pitchFamily="18" charset="0"/>
              </a:rPr>
              <a:t>Contatori sincroni  modulo 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1070</Words>
  <Application>Microsoft Office PowerPoint</Application>
  <PresentationFormat>Presentazione su schermo (4:3)</PresentationFormat>
  <Paragraphs>395</Paragraphs>
  <Slides>33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33</vt:i4>
      </vt:variant>
    </vt:vector>
  </HeadingPairs>
  <TitlesOfParts>
    <vt:vector size="36" baseType="lpstr">
      <vt:lpstr>Struttura predefinita</vt:lpstr>
      <vt:lpstr>Grafico</vt:lpstr>
      <vt:lpstr>Equation</vt:lpstr>
      <vt:lpstr>Architettura Dei Sistemi Elettronici</vt:lpstr>
      <vt:lpstr>Docente</vt:lpstr>
      <vt:lpstr>Scopo Del Corso</vt:lpstr>
      <vt:lpstr>Prerequisiti</vt:lpstr>
      <vt:lpstr>Programma Primo Modulo (1)</vt:lpstr>
      <vt:lpstr>Programma Primo Modulo (2)</vt:lpstr>
      <vt:lpstr>Programma Primo Modulo (3)</vt:lpstr>
      <vt:lpstr>Programma Secondo Modulo (1)</vt:lpstr>
      <vt:lpstr>Programma Secondo Modulo (2)</vt:lpstr>
      <vt:lpstr>Programma Secondo Modulo (3)</vt:lpstr>
      <vt:lpstr>Programma Secondo Modulo (4)</vt:lpstr>
      <vt:lpstr>Modalità D’esame</vt:lpstr>
      <vt:lpstr>Testi Consigliati</vt:lpstr>
      <vt:lpstr>Testi di Consultazione</vt:lpstr>
      <vt:lpstr>Introduzione Al Corso</vt:lpstr>
      <vt:lpstr>Grandezze Elettriche 1</vt:lpstr>
      <vt:lpstr>Grandezze Elettriche 2</vt:lpstr>
      <vt:lpstr>Grandezze Elettriche 3</vt:lpstr>
      <vt:lpstr>Legge Di OHM</vt:lpstr>
      <vt:lpstr>Prima Legge Di Kirchhoff</vt:lpstr>
      <vt:lpstr>Seconda Legge Di Kirchhoff</vt:lpstr>
      <vt:lpstr>Potenza in Un Circuito Elettrico</vt:lpstr>
      <vt:lpstr>Sistemi Elettronici</vt:lpstr>
      <vt:lpstr>Blocchi Fondamentali</vt:lpstr>
      <vt:lpstr>Sensori</vt:lpstr>
      <vt:lpstr>Attuatori</vt:lpstr>
      <vt:lpstr>Sistema di elaborazione</vt:lpstr>
      <vt:lpstr>AMPLIFICATORE</vt:lpstr>
      <vt:lpstr>Definizione</vt:lpstr>
      <vt:lpstr>Storia dell’Elettronica 1</vt:lpstr>
      <vt:lpstr>Storia dell’Elettronica 2</vt:lpstr>
      <vt:lpstr>Storia dell’Elettronica 3</vt:lpstr>
      <vt:lpstr>Conclusioni</vt:lpstr>
    </vt:vector>
  </TitlesOfParts>
  <Company>DEIT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ARCHITETTURA DEI SISTEMI ELETTRONICI</dc:title>
  <dc:creator>Pierangelo Terreni</dc:creator>
  <cp:lastModifiedBy>Utente</cp:lastModifiedBy>
  <cp:revision>48</cp:revision>
  <dcterms:created xsi:type="dcterms:W3CDTF">2001-02-17T14:21:04Z</dcterms:created>
  <dcterms:modified xsi:type="dcterms:W3CDTF">2012-04-02T18:17:07Z</dcterms:modified>
</cp:coreProperties>
</file>