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81" r:id="rId3"/>
    <p:sldId id="261" r:id="rId4"/>
    <p:sldId id="296" r:id="rId5"/>
    <p:sldId id="262" r:id="rId6"/>
    <p:sldId id="363" r:id="rId7"/>
    <p:sldId id="365" r:id="rId8"/>
    <p:sldId id="366" r:id="rId9"/>
    <p:sldId id="305" r:id="rId10"/>
    <p:sldId id="304" r:id="rId11"/>
    <p:sldId id="306" r:id="rId12"/>
    <p:sldId id="307" r:id="rId13"/>
    <p:sldId id="308" r:id="rId14"/>
    <p:sldId id="309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67" r:id="rId37"/>
    <p:sldId id="337" r:id="rId38"/>
    <p:sldId id="338" r:id="rId39"/>
    <p:sldId id="339" r:id="rId40"/>
    <p:sldId id="340" r:id="rId41"/>
    <p:sldId id="341" r:id="rId42"/>
    <p:sldId id="343" r:id="rId43"/>
    <p:sldId id="344" r:id="rId44"/>
    <p:sldId id="345" r:id="rId45"/>
    <p:sldId id="346" r:id="rId46"/>
    <p:sldId id="347" r:id="rId47"/>
    <p:sldId id="348" r:id="rId48"/>
    <p:sldId id="362" r:id="rId4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FF"/>
    <a:srgbClr val="00FF00"/>
    <a:srgbClr val="00CCFF"/>
    <a:srgbClr val="FF00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9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0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39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42" Type="http://schemas.openxmlformats.org/officeDocument/2006/relationships/slide" Target="slides/slide42.xml"/><Relationship Id="rId47" Type="http://schemas.openxmlformats.org/officeDocument/2006/relationships/slide" Target="slides/slide47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46" Type="http://schemas.openxmlformats.org/officeDocument/2006/relationships/slide" Target="slides/slide46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41" Type="http://schemas.openxmlformats.org/officeDocument/2006/relationships/slide" Target="slides/slide41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40" Type="http://schemas.openxmlformats.org/officeDocument/2006/relationships/slide" Target="slides/slide40.xml"/><Relationship Id="rId45" Type="http://schemas.openxmlformats.org/officeDocument/2006/relationships/slide" Target="slides/slide45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4" Type="http://schemas.openxmlformats.org/officeDocument/2006/relationships/slide" Target="slides/slide44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Relationship Id="rId43" Type="http://schemas.openxmlformats.org/officeDocument/2006/relationships/slide" Target="slides/slide43.xml"/><Relationship Id="rId48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51348D-042C-44AF-B88B-BCF2201A7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80F7A-5B95-46DD-A9F1-E208B1A4F3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080F7A-5B95-46DD-A9F1-E208B1A4F35A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583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66AB6-A69A-42FC-A31B-5AD9CAAACC8A}" type="slidenum">
              <a:rPr lang="it-IT" smtClean="0"/>
              <a:pPr/>
              <a:t>14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080F7A-5B95-46DD-A9F1-E208B1A4F35A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831825A9-E1A1-4F80-9514-1392E1E4D3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745E6596-C597-495D-B3A0-D18057982C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1717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627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FDA0A2A9-7E58-49BC-8326-83BD913CAE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2672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724400" y="1371600"/>
            <a:ext cx="42672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724400" y="3810000"/>
            <a:ext cx="42672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2341D6D9-BAAF-4F31-A350-50D3A14CA9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1F8BBCAB-DAAA-43DD-B526-5AA835C75E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6FAF5DE9-BC4D-47F8-8211-5722D2C991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B066F9B5-3638-4440-85C4-934C283326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7015783D-A349-4E4E-8342-775593C376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BB9AF409-58DA-4613-A249-54F04D971F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E2CAD2FE-0EA1-4C3F-BFE2-ABCA62394F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1E0E1CCE-442F-4C82-A9DC-3D7C668298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833F26DE-68F1-4193-8F59-0AFA321EBE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3.</a:t>
            </a:r>
            <a:fld id="{EA09FB18-97AB-44D1-8174-AD76C79B0F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8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3.</a:t>
            </a:r>
            <a:fld id="{B2A3B614-A6BB-4FEC-9EDA-357235CA2E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3.</a:t>
            </a:r>
            <a:fld id="{6E64D74C-943E-4A69-A2BF-3F47EDAC002D}" type="slidenum">
              <a:rPr lang="it-IT"/>
              <a:pPr>
                <a:defRPr/>
              </a:pPr>
              <a:t>1</a:t>
            </a:fld>
            <a:endParaRPr lang="it-IT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57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LEZIONE </a:t>
            </a:r>
            <a:r>
              <a:rPr lang="it-IT" dirty="0" err="1" smtClean="0"/>
              <a:t>N°</a:t>
            </a:r>
            <a:r>
              <a:rPr lang="it-IT" dirty="0" smtClean="0"/>
              <a:t> 3</a:t>
            </a:r>
            <a:endParaRPr lang="it-IT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it-IT" sz="2400" dirty="0" smtClean="0"/>
              <a:t>Sistema numerico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it-IT" sz="2400" dirty="0" smtClean="0"/>
              <a:t>Base 2, 3, 4, 5, 8, </a:t>
            </a:r>
            <a:r>
              <a:rPr lang="it-IT" sz="2400" dirty="0" smtClean="0">
                <a:solidFill>
                  <a:srgbClr val="FF0000"/>
                </a:solidFill>
              </a:rPr>
              <a:t>10</a:t>
            </a:r>
            <a:r>
              <a:rPr lang="it-IT" sz="2400" dirty="0" smtClean="0"/>
              <a:t>, 12, 16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it-IT" sz="2400" dirty="0" smtClean="0"/>
              <a:t>Aritmetica binaria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it-IT" sz="2400" dirty="0" smtClean="0"/>
              <a:t>Conversione da base “N” a base 10 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it-IT" sz="2400" dirty="0" smtClean="0"/>
              <a:t>Conversione da base 10 a base “N”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A.S.E.</a:t>
            </a:r>
          </a:p>
        </p:txBody>
      </p:sp>
      <p:sp>
        <p:nvSpPr>
          <p:cNvPr id="7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43733E1A-DD00-4CBC-8F4C-B5ED3733E83D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Sistema  Decimale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276368"/>
            <a:ext cx="8380442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/>
              <a:t>Il sistema decimale è il sistema posizionale comunemente utilizzato nella nostra vita quotidiana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/>
              <a:t>Ad esempio il numero decimale 872.64, significa: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/>
              <a:t>Ciascuna cifra della rappresentazione è un simbolo dell’alfabeto decimale (0, 1, 2, …, 9)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/>
              <a:t>La posizione di una cifra all’interno del numero, relativa alla virgola decimale, indica il suo peso, ossia l’esponente ad essa associata nel suo sviluppo polinomiale</a:t>
            </a:r>
          </a:p>
        </p:txBody>
      </p:sp>
      <p:graphicFrame>
        <p:nvGraphicFramePr>
          <p:cNvPr id="102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857250" y="2516188"/>
          <a:ext cx="6007100" cy="912812"/>
        </p:xfrm>
        <a:graphic>
          <a:graphicData uri="http://schemas.openxmlformats.org/presentationml/2006/ole">
            <p:oleObj spid="_x0000_s1027" name="Equazione" r:id="rId3" imgW="3009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76EF408D-F575-4C01-88A1-1E285EE2E45F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Sistema numerico non posizionale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I numeri romani non danno luogo a un sistema numerico posizionale</a:t>
            </a:r>
          </a:p>
          <a:p>
            <a:pPr eaLnBrk="1" hangingPunct="1">
              <a:defRPr/>
            </a:pPr>
            <a:r>
              <a:rPr lang="it-IT" sz="2400" dirty="0" smtClean="0"/>
              <a:t>Come in un sistema posizionale, uno stesso simbolo in posizioni diverse assume valori diversi</a:t>
            </a:r>
          </a:p>
          <a:p>
            <a:pPr lvl="1" eaLnBrk="1" hangingPunct="1">
              <a:defRPr/>
            </a:pPr>
            <a:r>
              <a:rPr lang="it-IT" sz="2000" dirty="0" smtClean="0"/>
              <a:t>a differenza di un sistema posizionale, il peso di una cifra non è esprimibile come una potenza della base di rappresentazione</a:t>
            </a:r>
          </a:p>
          <a:p>
            <a:pPr lvl="1" eaLnBrk="1" hangingPunct="1">
              <a:defRPr/>
            </a:pPr>
            <a:r>
              <a:rPr lang="it-IT" sz="2000" dirty="0" smtClean="0"/>
              <a:t>non è definita una base di numerazione per i numeri romani</a:t>
            </a:r>
          </a:p>
          <a:p>
            <a:pPr lvl="2" eaLnBrk="1" hangingPunct="1">
              <a:defRPr/>
            </a:pPr>
            <a:r>
              <a:rPr lang="it-IT" dirty="0" smtClean="0"/>
              <a:t>lo sviluppo polinomiale non è possibile </a:t>
            </a:r>
          </a:p>
          <a:p>
            <a:pPr lvl="1" eaLnBrk="1" hangingPunct="1">
              <a:defRPr/>
            </a:pPr>
            <a:r>
              <a:rPr lang="it-IT" dirty="0" smtClean="0"/>
              <a:t>Esempio</a:t>
            </a:r>
          </a:p>
          <a:p>
            <a:pPr lvl="2" eaLnBrk="1" hangingPunct="1">
              <a:defRPr/>
            </a:pPr>
            <a:r>
              <a:rPr lang="it-IT" dirty="0" smtClean="0"/>
              <a:t>I; </a:t>
            </a:r>
            <a:r>
              <a:rPr lang="it-IT" dirty="0" err="1" smtClean="0"/>
              <a:t>II</a:t>
            </a:r>
            <a:r>
              <a:rPr lang="it-IT" dirty="0" smtClean="0"/>
              <a:t>; IV; </a:t>
            </a:r>
            <a:r>
              <a:rPr lang="it-IT" dirty="0" err="1" smtClean="0"/>
              <a:t>VI</a:t>
            </a:r>
            <a:r>
              <a:rPr lang="it-IT" dirty="0" smtClean="0"/>
              <a:t>; </a:t>
            </a:r>
            <a:r>
              <a:rPr lang="it-IT" dirty="0" err="1" smtClean="0"/>
              <a:t>etc…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9EEA2C57-A019-4E09-BD85-2CF0391BF524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Sistema Numerico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1816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smtClean="0"/>
              <a:t>Base (radice)</a:t>
            </a:r>
          </a:p>
          <a:p>
            <a:pPr lvl="2" eaLnBrk="1" hangingPunct="1">
              <a:defRPr/>
            </a:pPr>
            <a:r>
              <a:rPr lang="it-IT" sz="1800" smtClean="0"/>
              <a:t>Numero di simboli diversi di un sistema numerico</a:t>
            </a:r>
          </a:p>
          <a:p>
            <a:pPr eaLnBrk="1" hangingPunct="1">
              <a:defRPr/>
            </a:pPr>
            <a:r>
              <a:rPr lang="it-IT" sz="2000" smtClean="0"/>
              <a:t>Digit (Cifra)</a:t>
            </a:r>
          </a:p>
          <a:p>
            <a:pPr lvl="2" eaLnBrk="1" hangingPunct="1">
              <a:defRPr/>
            </a:pPr>
            <a:r>
              <a:rPr lang="it-IT" sz="1800" smtClean="0"/>
              <a:t>ciascun simbolo = DIGIT denota una quantità</a:t>
            </a:r>
          </a:p>
        </p:txBody>
      </p:sp>
      <p:graphicFrame>
        <p:nvGraphicFramePr>
          <p:cNvPr id="97284" name="Group 4"/>
          <p:cNvGraphicFramePr>
            <a:graphicFrameLocks noGrp="1"/>
          </p:cNvGraphicFramePr>
          <p:nvPr/>
        </p:nvGraphicFramePr>
        <p:xfrm>
          <a:off x="533400" y="2667000"/>
          <a:ext cx="7772400" cy="3548383"/>
        </p:xfrm>
        <a:graphic>
          <a:graphicData uri="http://schemas.openxmlformats.org/drawingml/2006/table">
            <a:tbl>
              <a:tblPr/>
              <a:tblGrid>
                <a:gridCol w="838200"/>
                <a:gridCol w="1828800"/>
                <a:gridCol w="5105400"/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Sistema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Digit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binario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ternario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0, 1, 2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quaternario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0, 1, 2, 3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quinario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0, 1, 2, 3, 4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ottale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0, 1, 2, 3, 4, 5, 6, 7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decimale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0, 1, 2, 3, 4, 5, 6, 7, 8, 9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duodecimale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 1, 2, 3, 4, 5, 6, 7, 8, 9, A,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esadecimale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0, 1, 2, 3, 4, 5, 6, 7, 8, 9, A, B, C, D, E,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Rappresentazione completa</a:t>
            </a:r>
            <a:endParaRPr lang="it-IT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10604" cy="4724400"/>
          </a:xfrm>
        </p:spPr>
        <p:txBody>
          <a:bodyPr/>
          <a:lstStyle/>
          <a:p>
            <a:pPr>
              <a:defRPr/>
            </a:pPr>
            <a:r>
              <a:rPr lang="it-IT" sz="2400" dirty="0" smtClean="0"/>
              <a:t>Uno stesso numero rappresenta quantità diverse in funzione della base utilizzata</a:t>
            </a:r>
          </a:p>
          <a:p>
            <a:pPr lvl="1">
              <a:defRPr/>
            </a:pPr>
            <a:r>
              <a:rPr lang="it-IT" sz="2000" dirty="0" smtClean="0"/>
              <a:t>Si deve quindi indicare la base utilizzata. Ad esempio: </a:t>
            </a:r>
          </a:p>
          <a:p>
            <a:pPr lvl="1">
              <a:defRPr/>
            </a:pPr>
            <a:endParaRPr lang="it-IT" dirty="0" smtClean="0"/>
          </a:p>
          <a:p>
            <a:pPr>
              <a:defRPr/>
            </a:pPr>
            <a:endParaRPr lang="it-IT" sz="2400" dirty="0" smtClean="0"/>
          </a:p>
          <a:p>
            <a:pPr>
              <a:defRPr/>
            </a:pPr>
            <a:r>
              <a:rPr lang="it-IT" sz="2400" dirty="0" smtClean="0"/>
              <a:t>Altri esempi:</a:t>
            </a:r>
          </a:p>
          <a:p>
            <a:pPr>
              <a:defRPr/>
            </a:pPr>
            <a:endParaRPr lang="it-IT" sz="2400" dirty="0" smtClean="0"/>
          </a:p>
          <a:p>
            <a:pPr>
              <a:defRPr/>
            </a:pPr>
            <a:endParaRPr lang="it-IT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it-IT" sz="2400" dirty="0" smtClean="0"/>
              <a:t>Nel caso rappresentazione binaria, una “</a:t>
            </a:r>
            <a:r>
              <a:rPr lang="it-IT" sz="2400" dirty="0" err="1" smtClean="0"/>
              <a:t>binary</a:t>
            </a:r>
            <a:r>
              <a:rPr lang="it-IT" sz="2400" dirty="0" smtClean="0"/>
              <a:t> </a:t>
            </a:r>
            <a:r>
              <a:rPr lang="it-IT" sz="2400" dirty="0" err="1" smtClean="0"/>
              <a:t>digit</a:t>
            </a:r>
            <a:r>
              <a:rPr lang="it-IT" sz="2400" dirty="0" smtClean="0"/>
              <a:t>” si indica c</a:t>
            </a:r>
            <a:r>
              <a:rPr lang="en-US" sz="2400" dirty="0" err="1" smtClean="0"/>
              <a:t>ome</a:t>
            </a:r>
            <a:r>
              <a:rPr lang="en-US" sz="2400" dirty="0" smtClean="0"/>
              <a:t> bit </a:t>
            </a:r>
            <a:r>
              <a:rPr lang="it-IT" sz="2400" dirty="0" smtClean="0"/>
              <a:t>(letteralmente “pezzetto”)</a:t>
            </a: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AEA6261D-B2FE-4252-86B2-7D8879A5066C}" type="slidenum">
              <a:rPr lang="it-IT"/>
              <a:pPr>
                <a:defRPr/>
              </a:pPr>
              <a:t>13</a:t>
            </a:fld>
            <a:endParaRPr lang="it-IT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071538" y="2562222"/>
          <a:ext cx="1670050" cy="509588"/>
        </p:xfrm>
        <a:graphic>
          <a:graphicData uri="http://schemas.openxmlformats.org/presentationml/2006/ole">
            <p:oleObj spid="_x0000_s3074" name="Equation" r:id="rId3" imgW="749160" imgH="22860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714348" y="3857628"/>
          <a:ext cx="5661025" cy="509588"/>
        </p:xfrm>
        <a:graphic>
          <a:graphicData uri="http://schemas.openxmlformats.org/presentationml/2006/ole">
            <p:oleObj spid="_x0000_s3075" name="Equation" r:id="rId4" imgW="2539800" imgH="22860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714348" y="4357694"/>
          <a:ext cx="1895475" cy="509587"/>
        </p:xfrm>
        <a:graphic>
          <a:graphicData uri="http://schemas.openxmlformats.org/presentationml/2006/ole">
            <p:oleObj spid="_x0000_s3076" name="Equation" r:id="rId5" imgW="850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2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2F285C7E-E217-4078-8D8F-1455068E5F69}" type="slidenum">
              <a:rPr lang="it-IT"/>
              <a:pPr>
                <a:defRPr/>
              </a:pPr>
              <a:t>14</a:t>
            </a:fld>
            <a:endParaRPr lang="it-IT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mtClean="0"/>
              <a:t> 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1116013" y="836613"/>
          <a:ext cx="7224712" cy="5435603"/>
        </p:xfrm>
        <a:graphic>
          <a:graphicData uri="http://schemas.openxmlformats.org/drawingml/2006/table">
            <a:tbl>
              <a:tblPr/>
              <a:tblGrid>
                <a:gridCol w="1390650"/>
                <a:gridCol w="1385887"/>
                <a:gridCol w="1390650"/>
                <a:gridCol w="1389063"/>
                <a:gridCol w="1668462"/>
              </a:tblGrid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Decimale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Binario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Ternario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Ottale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Esadecimale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447" name="Rectangle 119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839200" cy="392112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Tabella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5631E073-365B-4902-BDF6-081D48519E32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Operazioni aritmetiche di base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Le quattro operazioni aritmetiche di base sono: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Addizione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Sottrazione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Moltiplicazione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Divisione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Tali operazioni sono note in base decimale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Si possono eseguire </a:t>
            </a:r>
            <a:r>
              <a:rPr lang="it-IT" u="sng" dirty="0" smtClean="0"/>
              <a:t>con le stesse modalità</a:t>
            </a:r>
            <a:r>
              <a:rPr lang="it-IT" dirty="0" smtClean="0"/>
              <a:t> in qualunque base diversa da 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Si considera ora il sistema binario e quello ternario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quello binario è di gran lunga il più importante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3F1E00D1-D946-4A84-8F4C-7BC2FCCF4426}" type="slidenum">
              <a:rPr lang="it-IT"/>
              <a:pPr>
                <a:defRPr/>
              </a:pPr>
              <a:t>16</a:t>
            </a:fld>
            <a:endParaRPr lang="it-IT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Addizione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770938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Addizione di due </a:t>
            </a:r>
            <a:r>
              <a:rPr lang="it-IT" dirty="0" err="1" smtClean="0"/>
              <a:t>digit</a:t>
            </a:r>
            <a:endParaRPr lang="it-IT" dirty="0" smtClean="0"/>
          </a:p>
          <a:p>
            <a:pPr lvl="1" eaLnBrk="1" hangingPunct="1">
              <a:defRPr/>
            </a:pPr>
            <a:r>
              <a:rPr lang="it-IT" dirty="0" smtClean="0"/>
              <a:t>Può essere espressa i modo tabellare</a:t>
            </a:r>
          </a:p>
          <a:p>
            <a:pPr eaLnBrk="1" hangingPunct="1">
              <a:defRPr/>
            </a:pPr>
            <a:r>
              <a:rPr lang="it-IT" dirty="0" smtClean="0"/>
              <a:t>Sistema binario		 Sistema ternario</a:t>
            </a:r>
          </a:p>
        </p:txBody>
      </p:sp>
      <p:graphicFrame>
        <p:nvGraphicFramePr>
          <p:cNvPr id="199767" name="Group 87"/>
          <p:cNvGraphicFramePr>
            <a:graphicFrameLocks noGrp="1"/>
          </p:cNvGraphicFramePr>
          <p:nvPr>
            <p:ph sz="half" idx="2"/>
          </p:nvPr>
        </p:nvGraphicFramePr>
        <p:xfrm>
          <a:off x="1011238" y="3016250"/>
          <a:ext cx="2481262" cy="2560575"/>
        </p:xfrm>
        <a:graphic>
          <a:graphicData uri="http://schemas.openxmlformats.org/drawingml/2006/table">
            <a:tbl>
              <a:tblPr/>
              <a:tblGrid>
                <a:gridCol w="423862"/>
                <a:gridCol w="234950"/>
                <a:gridCol w="238125"/>
                <a:gridCol w="709613"/>
                <a:gridCol w="874712"/>
              </a:tblGrid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27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C=1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14" name="Text Box 34"/>
          <p:cNvSpPr txBox="1">
            <a:spLocks noChangeArrowheads="1"/>
          </p:cNvSpPr>
          <p:nvPr/>
        </p:nvSpPr>
        <p:spPr bwMode="auto">
          <a:xfrm>
            <a:off x="827088" y="3357563"/>
            <a:ext cx="73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a+b</a:t>
            </a:r>
          </a:p>
        </p:txBody>
      </p:sp>
      <p:graphicFrame>
        <p:nvGraphicFramePr>
          <p:cNvPr id="199789" name="Group 109"/>
          <p:cNvGraphicFramePr>
            <a:graphicFrameLocks noGrp="1"/>
          </p:cNvGraphicFramePr>
          <p:nvPr/>
        </p:nvGraphicFramePr>
        <p:xfrm>
          <a:off x="4427538" y="2941638"/>
          <a:ext cx="3673475" cy="3006281"/>
        </p:xfrm>
        <a:graphic>
          <a:graphicData uri="http://schemas.openxmlformats.org/drawingml/2006/table">
            <a:tbl>
              <a:tblPr/>
              <a:tblGrid>
                <a:gridCol w="482600"/>
                <a:gridCol w="234950"/>
                <a:gridCol w="236537"/>
                <a:gridCol w="871538"/>
                <a:gridCol w="965200"/>
                <a:gridCol w="882650"/>
              </a:tblGrid>
              <a:tr h="476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C=1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C=1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C=1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8" name="Line 73"/>
          <p:cNvSpPr>
            <a:spLocks noChangeShapeType="1"/>
          </p:cNvSpPr>
          <p:nvPr/>
        </p:nvSpPr>
        <p:spPr bwMode="auto">
          <a:xfrm flipH="1" flipV="1">
            <a:off x="4859338" y="3500438"/>
            <a:ext cx="504825" cy="4333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99754" name="Text Box 74"/>
          <p:cNvSpPr txBox="1">
            <a:spLocks noChangeArrowheads="1"/>
          </p:cNvSpPr>
          <p:nvPr/>
        </p:nvSpPr>
        <p:spPr bwMode="auto">
          <a:xfrm>
            <a:off x="4348163" y="3098800"/>
            <a:ext cx="73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a+b</a:t>
            </a:r>
          </a:p>
        </p:txBody>
      </p:sp>
      <p:sp>
        <p:nvSpPr>
          <p:cNvPr id="35900" name="Line 110"/>
          <p:cNvSpPr>
            <a:spLocks noChangeShapeType="1"/>
          </p:cNvSpPr>
          <p:nvPr/>
        </p:nvSpPr>
        <p:spPr bwMode="auto">
          <a:xfrm flipH="1" flipV="1">
            <a:off x="1403350" y="3789363"/>
            <a:ext cx="504825" cy="4333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1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991D530B-80D5-4CFE-A50A-9F245B76DA00}" type="slidenum">
              <a:rPr lang="it-IT"/>
              <a:pPr>
                <a:defRPr/>
              </a:pPr>
              <a:t>17</a:t>
            </a:fld>
            <a:endParaRPr lang="it-IT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Addizione binaria 1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Somma di due bit</a:t>
            </a:r>
          </a:p>
          <a:p>
            <a:pPr lvl="2" eaLnBrk="1" hangingPunct="1">
              <a:defRPr/>
            </a:pPr>
            <a:r>
              <a:rPr lang="it-IT" dirty="0" smtClean="0"/>
              <a:t>x + y</a:t>
            </a:r>
          </a:p>
          <a:p>
            <a:pPr lvl="2" eaLnBrk="1" hangingPunct="1">
              <a:defRPr/>
            </a:pPr>
            <a:r>
              <a:rPr lang="it-IT" dirty="0" smtClean="0"/>
              <a:t>s = Somma</a:t>
            </a:r>
          </a:p>
          <a:p>
            <a:pPr lvl="2" eaLnBrk="1" hangingPunct="1">
              <a:defRPr/>
            </a:pPr>
            <a:r>
              <a:rPr lang="it-IT" dirty="0" smtClean="0"/>
              <a:t>c = </a:t>
            </a:r>
            <a:r>
              <a:rPr lang="it-IT" dirty="0" err="1" smtClean="0"/>
              <a:t>Carry</a:t>
            </a:r>
            <a:r>
              <a:rPr lang="it-IT" dirty="0" smtClean="0"/>
              <a:t>  (RIPORTO)</a:t>
            </a:r>
          </a:p>
          <a:p>
            <a:pPr eaLnBrk="1" hangingPunct="1">
              <a:defRPr/>
            </a:pPr>
            <a:r>
              <a:rPr lang="it-IT" dirty="0" smtClean="0"/>
              <a:t>Esempio</a:t>
            </a:r>
          </a:p>
        </p:txBody>
      </p:sp>
      <p:graphicFrame>
        <p:nvGraphicFramePr>
          <p:cNvPr id="200876" name="Group 172"/>
          <p:cNvGraphicFramePr>
            <a:graphicFrameLocks noGrp="1"/>
          </p:cNvGraphicFramePr>
          <p:nvPr/>
        </p:nvGraphicFramePr>
        <p:xfrm>
          <a:off x="5591175" y="1874838"/>
          <a:ext cx="1290638" cy="2286000"/>
        </p:xfrm>
        <a:graphic>
          <a:graphicData uri="http://schemas.openxmlformats.org/drawingml/2006/table">
            <a:tbl>
              <a:tblPr/>
              <a:tblGrid>
                <a:gridCol w="322263"/>
                <a:gridCol w="323850"/>
                <a:gridCol w="322262"/>
                <a:gridCol w="32226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0884" name="Group 180"/>
          <p:cNvGraphicFramePr>
            <a:graphicFrameLocks noGrp="1"/>
          </p:cNvGraphicFramePr>
          <p:nvPr/>
        </p:nvGraphicFramePr>
        <p:xfrm>
          <a:off x="1482725" y="3898900"/>
          <a:ext cx="4445000" cy="1828800"/>
        </p:xfrm>
        <a:graphic>
          <a:graphicData uri="http://schemas.openxmlformats.org/drawingml/2006/table">
            <a:tbl>
              <a:tblPr/>
              <a:tblGrid>
                <a:gridCol w="490538"/>
                <a:gridCol w="620712"/>
                <a:gridCol w="555625"/>
                <a:gridCol w="555625"/>
                <a:gridCol w="555625"/>
                <a:gridCol w="555625"/>
                <a:gridCol w="555625"/>
                <a:gridCol w="555625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33" name="Text Box 105"/>
          <p:cNvSpPr txBox="1">
            <a:spLocks noChangeArrowheads="1"/>
          </p:cNvSpPr>
          <p:nvPr/>
        </p:nvSpPr>
        <p:spPr bwMode="auto">
          <a:xfrm>
            <a:off x="214282" y="3957584"/>
            <a:ext cx="1194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 err="1" smtClean="0">
                <a:solidFill>
                  <a:srgbClr val="FF0000"/>
                </a:solidFill>
                <a:latin typeface="Arial Rounded MT Bold" pitchFamily="34" charset="0"/>
              </a:rPr>
              <a:t>carry</a:t>
            </a:r>
            <a:r>
              <a:rPr lang="it-IT" sz="2000" b="1" dirty="0" smtClean="0">
                <a:solidFill>
                  <a:srgbClr val="FF0000"/>
                </a:solidFill>
                <a:latin typeface="Arial Rounded MT Bold" pitchFamily="34" charset="0"/>
              </a:rPr>
              <a:t> (c)</a:t>
            </a:r>
            <a:endParaRPr lang="it-IT" sz="2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6934" name="Text Box 106"/>
          <p:cNvSpPr txBox="1">
            <a:spLocks noChangeArrowheads="1"/>
          </p:cNvSpPr>
          <p:nvPr/>
        </p:nvSpPr>
        <p:spPr bwMode="auto">
          <a:xfrm>
            <a:off x="6335713" y="4603750"/>
            <a:ext cx="193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89 + 117 = 206</a:t>
            </a:r>
          </a:p>
        </p:txBody>
      </p:sp>
      <p:sp>
        <p:nvSpPr>
          <p:cNvPr id="36935" name="Text Box 107"/>
          <p:cNvSpPr txBox="1">
            <a:spLocks noChangeArrowheads="1"/>
          </p:cNvSpPr>
          <p:nvPr/>
        </p:nvSpPr>
        <p:spPr bwMode="auto">
          <a:xfrm>
            <a:off x="144463" y="4375150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addendo</a:t>
            </a:r>
          </a:p>
        </p:txBody>
      </p:sp>
      <p:sp>
        <p:nvSpPr>
          <p:cNvPr id="36936" name="Text Box 108"/>
          <p:cNvSpPr txBox="1">
            <a:spLocks noChangeArrowheads="1"/>
          </p:cNvSpPr>
          <p:nvPr/>
        </p:nvSpPr>
        <p:spPr bwMode="auto">
          <a:xfrm>
            <a:off x="158728" y="4818075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addendo</a:t>
            </a:r>
          </a:p>
        </p:txBody>
      </p:sp>
      <p:sp>
        <p:nvSpPr>
          <p:cNvPr id="36937" name="Text Box 109"/>
          <p:cNvSpPr txBox="1">
            <a:spLocks noChangeArrowheads="1"/>
          </p:cNvSpPr>
          <p:nvPr/>
        </p:nvSpPr>
        <p:spPr bwMode="auto">
          <a:xfrm>
            <a:off x="285720" y="5246703"/>
            <a:ext cx="1077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somma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1D8DD7BB-88CC-498B-AAA4-E9DD092BDEA6}" type="slidenum">
              <a:rPr lang="it-IT"/>
              <a:pPr>
                <a:defRPr/>
              </a:pPr>
              <a:t>18</a:t>
            </a:fld>
            <a:endParaRPr lang="it-IT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Addizione binaria 2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In caso di numeri frazionari si deve allineare il punto </a:t>
            </a:r>
            <a:r>
              <a:rPr lang="it-IT" i="1" dirty="0" smtClean="0"/>
              <a:t>binario</a:t>
            </a:r>
          </a:p>
          <a:p>
            <a:pPr lvl="2"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</a:t>
            </a:r>
          </a:p>
          <a:p>
            <a:pPr lvl="1" eaLnBrk="1" hangingPunct="1">
              <a:buFontTx/>
              <a:buNone/>
              <a:defRPr/>
            </a:pPr>
            <a:r>
              <a:rPr lang="it-IT" dirty="0" smtClean="0"/>
              <a:t>	1011.011+110.1011  =10010.0001</a:t>
            </a:r>
          </a:p>
        </p:txBody>
      </p:sp>
      <p:graphicFrame>
        <p:nvGraphicFramePr>
          <p:cNvPr id="201823" name="Group 95"/>
          <p:cNvGraphicFramePr>
            <a:graphicFrameLocks noGrp="1"/>
          </p:cNvGraphicFramePr>
          <p:nvPr/>
        </p:nvGraphicFramePr>
        <p:xfrm>
          <a:off x="1482725" y="3898900"/>
          <a:ext cx="5000625" cy="1828800"/>
        </p:xfrm>
        <a:graphic>
          <a:graphicData uri="http://schemas.openxmlformats.org/drawingml/2006/table">
            <a:tbl>
              <a:tblPr/>
              <a:tblGrid>
                <a:gridCol w="490538"/>
                <a:gridCol w="620712"/>
                <a:gridCol w="555625"/>
                <a:gridCol w="555625"/>
                <a:gridCol w="555625"/>
                <a:gridCol w="555625"/>
                <a:gridCol w="555625"/>
                <a:gridCol w="555625"/>
                <a:gridCol w="555625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1795" name="Text Box 67"/>
          <p:cNvSpPr txBox="1">
            <a:spLocks noChangeArrowheads="1"/>
          </p:cNvSpPr>
          <p:nvPr/>
        </p:nvSpPr>
        <p:spPr bwMode="auto">
          <a:xfrm>
            <a:off x="7131050" y="4356100"/>
            <a:ext cx="13795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11.375   +</a:t>
            </a:r>
          </a:p>
          <a:p>
            <a:pPr>
              <a:defRPr/>
            </a:pPr>
            <a:r>
              <a:rPr lang="it-IT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06.6875 =</a:t>
            </a:r>
          </a:p>
          <a:p>
            <a:pPr>
              <a:defRPr/>
            </a:pP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18.0625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5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3.</a:t>
            </a:r>
            <a:fld id="{152F030C-69F8-416F-ADFF-D1AB308F32C3}" type="slidenum">
              <a:rPr lang="it-IT"/>
              <a:pPr>
                <a:defRPr/>
              </a:pPr>
              <a:t>19</a:t>
            </a:fld>
            <a:endParaRPr lang="it-IT" dirty="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Addizione ternaria 1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Somma di due </a:t>
            </a:r>
            <a:r>
              <a:rPr lang="it-IT" dirty="0" err="1" smtClean="0"/>
              <a:t>digit</a:t>
            </a:r>
            <a:endParaRPr lang="it-IT" dirty="0" smtClean="0"/>
          </a:p>
          <a:p>
            <a:pPr lvl="2" eaLnBrk="1" hangingPunct="1">
              <a:defRPr/>
            </a:pPr>
            <a:r>
              <a:rPr lang="it-IT" dirty="0" smtClean="0"/>
              <a:t>x + y</a:t>
            </a:r>
          </a:p>
          <a:p>
            <a:pPr lvl="2" eaLnBrk="1" hangingPunct="1">
              <a:defRPr/>
            </a:pPr>
            <a:r>
              <a:rPr lang="it-IT" dirty="0" smtClean="0"/>
              <a:t>d = Somma</a:t>
            </a:r>
          </a:p>
          <a:p>
            <a:pPr lvl="2" eaLnBrk="1" hangingPunct="1">
              <a:defRPr/>
            </a:pPr>
            <a:r>
              <a:rPr lang="it-IT" dirty="0" smtClean="0"/>
              <a:t>c = </a:t>
            </a:r>
            <a:r>
              <a:rPr lang="it-IT" dirty="0" err="1" smtClean="0"/>
              <a:t>Carry</a:t>
            </a:r>
            <a:r>
              <a:rPr lang="it-IT" dirty="0" smtClean="0"/>
              <a:t>  (RIPORTO)</a:t>
            </a:r>
          </a:p>
          <a:p>
            <a:pPr lvl="2"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Esempio:</a:t>
            </a:r>
          </a:p>
        </p:txBody>
      </p:sp>
      <p:graphicFrame>
        <p:nvGraphicFramePr>
          <p:cNvPr id="202973" name="Group 221"/>
          <p:cNvGraphicFramePr>
            <a:graphicFrameLocks noGrp="1"/>
          </p:cNvGraphicFramePr>
          <p:nvPr/>
        </p:nvGraphicFramePr>
        <p:xfrm>
          <a:off x="6630988" y="1104900"/>
          <a:ext cx="1319212" cy="3657600"/>
        </p:xfrm>
        <a:graphic>
          <a:graphicData uri="http://schemas.openxmlformats.org/drawingml/2006/table">
            <a:tbl>
              <a:tblPr/>
              <a:tblGrid>
                <a:gridCol w="328612"/>
                <a:gridCol w="331788"/>
                <a:gridCol w="330200"/>
                <a:gridCol w="328612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2980" name="Group 228"/>
          <p:cNvGraphicFramePr>
            <a:graphicFrameLocks noGrp="1"/>
          </p:cNvGraphicFramePr>
          <p:nvPr/>
        </p:nvGraphicFramePr>
        <p:xfrm>
          <a:off x="1979613" y="4292600"/>
          <a:ext cx="4445000" cy="1828800"/>
        </p:xfrm>
        <a:graphic>
          <a:graphicData uri="http://schemas.openxmlformats.org/drawingml/2006/table">
            <a:tbl>
              <a:tblPr/>
              <a:tblGrid>
                <a:gridCol w="490537"/>
                <a:gridCol w="620713"/>
                <a:gridCol w="544512"/>
                <a:gridCol w="566738"/>
                <a:gridCol w="555625"/>
                <a:gridCol w="555625"/>
                <a:gridCol w="555625"/>
                <a:gridCol w="555625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06" name="Text Box 125"/>
          <p:cNvSpPr txBox="1">
            <a:spLocks noChangeArrowheads="1"/>
          </p:cNvSpPr>
          <p:nvPr/>
        </p:nvSpPr>
        <p:spPr bwMode="auto">
          <a:xfrm>
            <a:off x="571472" y="4314774"/>
            <a:ext cx="14638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 Rounded MT Bold" pitchFamily="34" charset="0"/>
              </a:rPr>
              <a:t>riporto (c) </a:t>
            </a:r>
            <a:endParaRPr lang="it-IT" sz="2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2878" name="Text Box 126"/>
          <p:cNvSpPr txBox="1">
            <a:spLocks noChangeArrowheads="1"/>
          </p:cNvSpPr>
          <p:nvPr/>
        </p:nvSpPr>
        <p:spPr bwMode="auto">
          <a:xfrm>
            <a:off x="7000892" y="5006000"/>
            <a:ext cx="9605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1666 + </a:t>
            </a:r>
            <a:endParaRPr lang="it-IT" sz="1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>
              <a:defRPr/>
            </a:pPr>
            <a:r>
              <a:rPr lang="it-IT" sz="1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1420 </a:t>
            </a:r>
            <a:r>
              <a:rPr lang="it-IT" sz="1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=</a:t>
            </a:r>
            <a:r>
              <a:rPr lang="it-IT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endParaRPr lang="it-IT" sz="1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>
              <a:defRPr/>
            </a:pPr>
            <a:r>
              <a:rPr lang="it-IT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3086</a:t>
            </a:r>
            <a:endParaRPr lang="it-IT" sz="1800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9008" name="Text Box 127"/>
          <p:cNvSpPr txBox="1">
            <a:spLocks noChangeArrowheads="1"/>
          </p:cNvSpPr>
          <p:nvPr/>
        </p:nvSpPr>
        <p:spPr bwMode="auto">
          <a:xfrm>
            <a:off x="658794" y="4797425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addendo</a:t>
            </a:r>
          </a:p>
        </p:txBody>
      </p:sp>
      <p:sp>
        <p:nvSpPr>
          <p:cNvPr id="39009" name="Text Box 128"/>
          <p:cNvSpPr txBox="1">
            <a:spLocks noChangeArrowheads="1"/>
          </p:cNvSpPr>
          <p:nvPr/>
        </p:nvSpPr>
        <p:spPr bwMode="auto">
          <a:xfrm>
            <a:off x="658794" y="5229225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addendo</a:t>
            </a:r>
          </a:p>
        </p:txBody>
      </p:sp>
      <p:sp>
        <p:nvSpPr>
          <p:cNvPr id="39010" name="Text Box 129"/>
          <p:cNvSpPr txBox="1">
            <a:spLocks noChangeArrowheads="1"/>
          </p:cNvSpPr>
          <p:nvPr/>
        </p:nvSpPr>
        <p:spPr bwMode="auto">
          <a:xfrm>
            <a:off x="850882" y="5643578"/>
            <a:ext cx="1077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somma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D1CDB227-46C7-4883-9917-9938AFEE404D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Richiami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Segnali analogici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Segnali numerici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Segnali digitali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Conversione da segnale analogico a segnale numerico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Conversione da segnale numerico a segnale analogico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Codifica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D12CB5B0-524C-4872-8BAD-B6057E164018}" type="slidenum">
              <a:rPr lang="it-IT"/>
              <a:pPr>
                <a:defRPr/>
              </a:pPr>
              <a:t>20</a:t>
            </a:fld>
            <a:endParaRPr lang="it-IT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Addizione ternaria 2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In caso di numeri frazionari si deve allineare il punto </a:t>
            </a:r>
            <a:r>
              <a:rPr lang="it-IT" i="1" dirty="0" smtClean="0"/>
              <a:t>ternario</a:t>
            </a:r>
          </a:p>
          <a:p>
            <a:pPr lvl="2"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</a:t>
            </a:r>
          </a:p>
          <a:p>
            <a:pPr lvl="1" eaLnBrk="1" hangingPunct="1">
              <a:buFontTx/>
              <a:buNone/>
              <a:defRPr/>
            </a:pPr>
            <a:r>
              <a:rPr lang="it-IT" dirty="0" smtClean="0"/>
              <a:t>	2012.012+120.1022  =2202.1212</a:t>
            </a:r>
          </a:p>
        </p:txBody>
      </p:sp>
      <p:graphicFrame>
        <p:nvGraphicFramePr>
          <p:cNvPr id="203871" name="Group 95"/>
          <p:cNvGraphicFramePr>
            <a:graphicFrameLocks noGrp="1"/>
          </p:cNvGraphicFramePr>
          <p:nvPr/>
        </p:nvGraphicFramePr>
        <p:xfrm>
          <a:off x="1482725" y="3898900"/>
          <a:ext cx="5000625" cy="1828800"/>
        </p:xfrm>
        <a:graphic>
          <a:graphicData uri="http://schemas.openxmlformats.org/drawingml/2006/table">
            <a:tbl>
              <a:tblPr/>
              <a:tblGrid>
                <a:gridCol w="490538"/>
                <a:gridCol w="620712"/>
                <a:gridCol w="555625"/>
                <a:gridCol w="555625"/>
                <a:gridCol w="555625"/>
                <a:gridCol w="555625"/>
                <a:gridCol w="555625"/>
                <a:gridCol w="555625"/>
                <a:gridCol w="555625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3843" name="Text Box 67"/>
          <p:cNvSpPr txBox="1">
            <a:spLocks noChangeArrowheads="1"/>
          </p:cNvSpPr>
          <p:nvPr/>
        </p:nvSpPr>
        <p:spPr bwMode="auto">
          <a:xfrm>
            <a:off x="7131050" y="4356100"/>
            <a:ext cx="13795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59.1851</a:t>
            </a:r>
            <a:r>
              <a:rPr lang="it-I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  <a:p>
            <a:pPr>
              <a:defRPr/>
            </a:pPr>
            <a:r>
              <a:rPr lang="it-IT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15.4320 =</a:t>
            </a:r>
          </a:p>
          <a:p>
            <a:pPr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73.6171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7D6224FC-5E24-4382-BAE3-7CADAC07BBC4}" type="slidenum">
              <a:rPr lang="it-IT"/>
              <a:pPr>
                <a:defRPr/>
              </a:pPr>
              <a:t>21</a:t>
            </a:fld>
            <a:endParaRPr lang="it-IT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Sottrazione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770938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Sottrazione di due </a:t>
            </a:r>
            <a:r>
              <a:rPr lang="it-IT" dirty="0" err="1" smtClean="0"/>
              <a:t>digit</a:t>
            </a:r>
            <a:endParaRPr lang="it-IT" dirty="0" smtClean="0"/>
          </a:p>
          <a:p>
            <a:pPr lvl="1" eaLnBrk="1" hangingPunct="1">
              <a:defRPr/>
            </a:pPr>
            <a:r>
              <a:rPr lang="it-IT" dirty="0" smtClean="0"/>
              <a:t>Può essere espressa i modo tabellare</a:t>
            </a:r>
          </a:p>
          <a:p>
            <a:pPr eaLnBrk="1" hangingPunct="1">
              <a:defRPr/>
            </a:pPr>
            <a:r>
              <a:rPr lang="it-IT" dirty="0" smtClean="0"/>
              <a:t>Sistema binario		 Sistema ternario</a:t>
            </a:r>
          </a:p>
        </p:txBody>
      </p:sp>
      <p:graphicFrame>
        <p:nvGraphicFramePr>
          <p:cNvPr id="204886" name="Group 86"/>
          <p:cNvGraphicFramePr>
            <a:graphicFrameLocks noGrp="1"/>
          </p:cNvGraphicFramePr>
          <p:nvPr>
            <p:ph sz="half" idx="2"/>
          </p:nvPr>
        </p:nvGraphicFramePr>
        <p:xfrm>
          <a:off x="1011238" y="3016250"/>
          <a:ext cx="2697162" cy="2585657"/>
        </p:xfrm>
        <a:graphic>
          <a:graphicData uri="http://schemas.openxmlformats.org/drawingml/2006/table">
            <a:tbl>
              <a:tblPr/>
              <a:tblGrid>
                <a:gridCol w="460375"/>
                <a:gridCol w="225425"/>
                <a:gridCol w="227012"/>
                <a:gridCol w="833438"/>
                <a:gridCol w="950912"/>
              </a:tblGrid>
              <a:tr h="458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45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B=1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7" name="Line 33"/>
          <p:cNvSpPr>
            <a:spLocks noChangeShapeType="1"/>
          </p:cNvSpPr>
          <p:nvPr/>
        </p:nvSpPr>
        <p:spPr bwMode="auto">
          <a:xfrm flipH="1" flipV="1">
            <a:off x="1412875" y="3657600"/>
            <a:ext cx="49530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714375" y="3171825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a-b</a:t>
            </a:r>
          </a:p>
        </p:txBody>
      </p:sp>
      <p:graphicFrame>
        <p:nvGraphicFramePr>
          <p:cNvPr id="204906" name="Group 106"/>
          <p:cNvGraphicFramePr>
            <a:graphicFrameLocks noGrp="1"/>
          </p:cNvGraphicFramePr>
          <p:nvPr/>
        </p:nvGraphicFramePr>
        <p:xfrm>
          <a:off x="4645025" y="2943225"/>
          <a:ext cx="3769042" cy="3199956"/>
        </p:xfrm>
        <a:graphic>
          <a:graphicData uri="http://schemas.openxmlformats.org/drawingml/2006/table">
            <a:tbl>
              <a:tblPr/>
              <a:tblGrid>
                <a:gridCol w="473075"/>
                <a:gridCol w="231775"/>
                <a:gridCol w="208280"/>
                <a:gridCol w="903287"/>
                <a:gridCol w="976313"/>
                <a:gridCol w="976312"/>
              </a:tblGrid>
              <a:tr h="476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B=1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B=1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B=1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19" name="Line 73"/>
          <p:cNvSpPr>
            <a:spLocks noChangeShapeType="1"/>
          </p:cNvSpPr>
          <p:nvPr/>
        </p:nvSpPr>
        <p:spPr bwMode="auto">
          <a:xfrm flipH="1" flipV="1">
            <a:off x="5046663" y="3584575"/>
            <a:ext cx="53340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204874" name="Text Box 74"/>
          <p:cNvSpPr txBox="1">
            <a:spLocks noChangeArrowheads="1"/>
          </p:cNvSpPr>
          <p:nvPr/>
        </p:nvSpPr>
        <p:spPr bwMode="auto">
          <a:xfrm>
            <a:off x="4348163" y="30988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a-b</a:t>
            </a:r>
          </a:p>
        </p:txBody>
      </p:sp>
      <p:sp>
        <p:nvSpPr>
          <p:cNvPr id="41021" name="Text Box 75"/>
          <p:cNvSpPr txBox="1">
            <a:spLocks noChangeArrowheads="1"/>
          </p:cNvSpPr>
          <p:nvPr/>
        </p:nvSpPr>
        <p:spPr bwMode="auto">
          <a:xfrm>
            <a:off x="3662363" y="4222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080FEEE5-6C75-450E-9B8F-F776CBC0606D}" type="slidenum">
              <a:rPr lang="it-IT"/>
              <a:pPr>
                <a:defRPr/>
              </a:pPr>
              <a:t>22</a:t>
            </a:fld>
            <a:endParaRPr lang="it-IT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Sottrazione binaria 1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Sottrazione di due bit</a:t>
            </a:r>
          </a:p>
          <a:p>
            <a:pPr lvl="2" eaLnBrk="1" hangingPunct="1">
              <a:defRPr/>
            </a:pPr>
            <a:r>
              <a:rPr lang="it-IT" dirty="0" smtClean="0"/>
              <a:t>x - y</a:t>
            </a:r>
          </a:p>
          <a:p>
            <a:pPr lvl="2" eaLnBrk="1" hangingPunct="1">
              <a:defRPr/>
            </a:pPr>
            <a:r>
              <a:rPr lang="it-IT" dirty="0" smtClean="0"/>
              <a:t>D = Differenza</a:t>
            </a:r>
          </a:p>
          <a:p>
            <a:pPr lvl="2" eaLnBrk="1" hangingPunct="1">
              <a:defRPr/>
            </a:pPr>
            <a:r>
              <a:rPr lang="it-IT" dirty="0" smtClean="0"/>
              <a:t>B = </a:t>
            </a:r>
            <a:r>
              <a:rPr lang="it-IT" dirty="0" err="1" smtClean="0"/>
              <a:t>Borrow</a:t>
            </a:r>
            <a:r>
              <a:rPr lang="it-IT" dirty="0" smtClean="0"/>
              <a:t> (PRESTITO)</a:t>
            </a:r>
          </a:p>
          <a:p>
            <a:pPr lvl="2"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</a:t>
            </a:r>
          </a:p>
        </p:txBody>
      </p:sp>
      <p:graphicFrame>
        <p:nvGraphicFramePr>
          <p:cNvPr id="205968" name="Group 144"/>
          <p:cNvGraphicFramePr>
            <a:graphicFrameLocks noGrp="1"/>
          </p:cNvGraphicFramePr>
          <p:nvPr/>
        </p:nvGraphicFramePr>
        <p:xfrm>
          <a:off x="5591175" y="1874838"/>
          <a:ext cx="1368425" cy="2286000"/>
        </p:xfrm>
        <a:graphic>
          <a:graphicData uri="http://schemas.openxmlformats.org/drawingml/2006/table">
            <a:tbl>
              <a:tblPr/>
              <a:tblGrid>
                <a:gridCol w="341313"/>
                <a:gridCol w="344487"/>
                <a:gridCol w="341313"/>
                <a:gridCol w="3413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984" name="Group 160"/>
          <p:cNvGraphicFramePr>
            <a:graphicFrameLocks noGrp="1"/>
          </p:cNvGraphicFramePr>
          <p:nvPr/>
        </p:nvGraphicFramePr>
        <p:xfrm>
          <a:off x="1908175" y="4292600"/>
          <a:ext cx="4445000" cy="1828800"/>
        </p:xfrm>
        <a:graphic>
          <a:graphicData uri="http://schemas.openxmlformats.org/drawingml/2006/table">
            <a:tbl>
              <a:tblPr/>
              <a:tblGrid>
                <a:gridCol w="490538"/>
                <a:gridCol w="620712"/>
                <a:gridCol w="538163"/>
                <a:gridCol w="573087"/>
                <a:gridCol w="555625"/>
                <a:gridCol w="555625"/>
                <a:gridCol w="555625"/>
                <a:gridCol w="555625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48" name="Text Box 105"/>
          <p:cNvSpPr txBox="1">
            <a:spLocks noChangeArrowheads="1"/>
          </p:cNvSpPr>
          <p:nvPr/>
        </p:nvSpPr>
        <p:spPr bwMode="auto">
          <a:xfrm>
            <a:off x="428596" y="4357694"/>
            <a:ext cx="15215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 Rounded MT Bold" pitchFamily="34" charset="0"/>
              </a:rPr>
              <a:t>prestito (b)</a:t>
            </a:r>
            <a:endParaRPr lang="it-IT" sz="2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205930" name="Text Box 106"/>
          <p:cNvSpPr txBox="1">
            <a:spLocks noChangeArrowheads="1"/>
          </p:cNvSpPr>
          <p:nvPr/>
        </p:nvSpPr>
        <p:spPr bwMode="auto">
          <a:xfrm>
            <a:off x="6761163" y="4997450"/>
            <a:ext cx="8963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206 </a:t>
            </a: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– </a:t>
            </a:r>
          </a:p>
          <a:p>
            <a:pPr>
              <a:defRPr/>
            </a:pPr>
            <a:r>
              <a:rPr lang="it-IT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117 </a:t>
            </a:r>
            <a:r>
              <a:rPr lang="it-IT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= </a:t>
            </a:r>
            <a:endParaRPr lang="it-IT" sz="20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89</a:t>
            </a:r>
            <a:endParaRPr lang="it-IT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2050" name="Text Box 107"/>
          <p:cNvSpPr txBox="1">
            <a:spLocks noChangeArrowheads="1"/>
          </p:cNvSpPr>
          <p:nvPr/>
        </p:nvSpPr>
        <p:spPr bwMode="auto">
          <a:xfrm>
            <a:off x="500034" y="4768850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minuendo</a:t>
            </a:r>
          </a:p>
        </p:txBody>
      </p:sp>
      <p:sp>
        <p:nvSpPr>
          <p:cNvPr id="42051" name="Text Box 108"/>
          <p:cNvSpPr txBox="1">
            <a:spLocks noChangeArrowheads="1"/>
          </p:cNvSpPr>
          <p:nvPr/>
        </p:nvSpPr>
        <p:spPr bwMode="auto">
          <a:xfrm>
            <a:off x="392094" y="5214950"/>
            <a:ext cx="1536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sottraendo</a:t>
            </a:r>
          </a:p>
        </p:txBody>
      </p:sp>
      <p:sp>
        <p:nvSpPr>
          <p:cNvPr id="42052" name="Text Box 109"/>
          <p:cNvSpPr txBox="1">
            <a:spLocks noChangeArrowheads="1"/>
          </p:cNvSpPr>
          <p:nvPr/>
        </p:nvSpPr>
        <p:spPr bwMode="auto">
          <a:xfrm>
            <a:off x="500044" y="5675331"/>
            <a:ext cx="142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differenza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594CDE11-1357-49E0-B14C-3DA4502A82AE}" type="slidenum">
              <a:rPr lang="it-IT"/>
              <a:pPr>
                <a:defRPr/>
              </a:pPr>
              <a:t>23</a:t>
            </a:fld>
            <a:endParaRPr lang="it-IT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Sottrazione binaria 2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In caso di numeri frazionari si deve allineare il punto </a:t>
            </a:r>
            <a:r>
              <a:rPr lang="it-IT" i="1" dirty="0" smtClean="0"/>
              <a:t>binario</a:t>
            </a:r>
          </a:p>
          <a:p>
            <a:pPr lvl="2" eaLnBrk="1" hangingPunct="1">
              <a:defRPr/>
            </a:pPr>
            <a:endParaRPr lang="it-IT" sz="2800" dirty="0" smtClean="0"/>
          </a:p>
          <a:p>
            <a:pPr eaLnBrk="1" hangingPunct="1">
              <a:defRPr/>
            </a:pPr>
            <a:r>
              <a:rPr lang="it-IT" dirty="0" smtClean="0"/>
              <a:t>Esempio</a:t>
            </a:r>
          </a:p>
          <a:p>
            <a:pPr lvl="1" eaLnBrk="1" hangingPunct="1">
              <a:buFontTx/>
              <a:buNone/>
              <a:defRPr/>
            </a:pPr>
            <a:r>
              <a:rPr lang="it-IT" dirty="0" smtClean="0"/>
              <a:t>	10010.0001- 1011.011 =110.1011</a:t>
            </a:r>
          </a:p>
        </p:txBody>
      </p:sp>
      <p:graphicFrame>
        <p:nvGraphicFramePr>
          <p:cNvPr id="206937" name="Group 89"/>
          <p:cNvGraphicFramePr>
            <a:graphicFrameLocks noGrp="1"/>
          </p:cNvGraphicFramePr>
          <p:nvPr/>
        </p:nvGraphicFramePr>
        <p:xfrm>
          <a:off x="1403350" y="4076700"/>
          <a:ext cx="5000625" cy="1828800"/>
        </p:xfrm>
        <a:graphic>
          <a:graphicData uri="http://schemas.openxmlformats.org/drawingml/2006/table">
            <a:tbl>
              <a:tblPr/>
              <a:tblGrid>
                <a:gridCol w="490538"/>
                <a:gridCol w="620712"/>
                <a:gridCol w="555625"/>
                <a:gridCol w="555625"/>
                <a:gridCol w="555625"/>
                <a:gridCol w="555625"/>
                <a:gridCol w="555625"/>
                <a:gridCol w="555625"/>
                <a:gridCol w="555625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15" name="Text Box 67"/>
          <p:cNvSpPr txBox="1">
            <a:spLocks noChangeArrowheads="1"/>
          </p:cNvSpPr>
          <p:nvPr/>
        </p:nvSpPr>
        <p:spPr bwMode="auto">
          <a:xfrm>
            <a:off x="7131050" y="4308475"/>
            <a:ext cx="1560513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18.0625</a:t>
            </a:r>
            <a:r>
              <a:rPr lang="it-IT">
                <a:latin typeface="Arial Rounded MT Bold" pitchFamily="34" charset="0"/>
              </a:rPr>
              <a:t> </a:t>
            </a: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  <a:p>
            <a:pPr>
              <a:defRPr/>
            </a:pPr>
            <a:r>
              <a:rPr lang="it-IT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11.375</a:t>
            </a:r>
            <a:r>
              <a:rPr lang="it-IT" u="sng">
                <a:latin typeface="Arial Rounded MT Bold" pitchFamily="34" charset="0"/>
              </a:rPr>
              <a:t>   </a:t>
            </a:r>
            <a:r>
              <a:rPr lang="it-IT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=</a:t>
            </a:r>
          </a:p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06.6875</a:t>
            </a:r>
            <a:endParaRPr lang="it-IT" sz="20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>
              <a:defRPr/>
            </a:pPr>
            <a:endParaRPr lang="it-IT" sz="20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32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1E5E0E2E-26EB-46BB-AD61-1FF0A1E4E1E6}" type="slidenum">
              <a:rPr lang="it-IT"/>
              <a:pPr>
                <a:defRPr/>
              </a:pPr>
              <a:t>24</a:t>
            </a:fld>
            <a:endParaRPr lang="it-IT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Sottrazione ternaria 1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524875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Sottrazione di due </a:t>
            </a:r>
            <a:r>
              <a:rPr lang="it-IT" dirty="0" err="1" smtClean="0"/>
              <a:t>digit</a:t>
            </a:r>
            <a:endParaRPr lang="it-IT" dirty="0" smtClean="0"/>
          </a:p>
          <a:p>
            <a:pPr lvl="2" eaLnBrk="1" hangingPunct="1">
              <a:defRPr/>
            </a:pPr>
            <a:r>
              <a:rPr lang="it-IT" dirty="0" smtClean="0"/>
              <a:t>x - y</a:t>
            </a:r>
          </a:p>
          <a:p>
            <a:pPr lvl="2" eaLnBrk="1" hangingPunct="1">
              <a:defRPr/>
            </a:pPr>
            <a:r>
              <a:rPr lang="it-IT" dirty="0" smtClean="0"/>
              <a:t>D = Differenza</a:t>
            </a:r>
          </a:p>
          <a:p>
            <a:pPr lvl="2" eaLnBrk="1" hangingPunct="1">
              <a:defRPr/>
            </a:pPr>
            <a:r>
              <a:rPr lang="it-IT" dirty="0" smtClean="0"/>
              <a:t>B = </a:t>
            </a:r>
            <a:r>
              <a:rPr lang="it-IT" dirty="0" err="1" smtClean="0"/>
              <a:t>Borrow</a:t>
            </a:r>
            <a:r>
              <a:rPr lang="it-IT" dirty="0" smtClean="0"/>
              <a:t>  (PRESTITO)</a:t>
            </a:r>
          </a:p>
          <a:p>
            <a:pPr lvl="2"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</a:t>
            </a:r>
          </a:p>
        </p:txBody>
      </p:sp>
      <p:graphicFrame>
        <p:nvGraphicFramePr>
          <p:cNvPr id="208047" name="Group 175"/>
          <p:cNvGraphicFramePr>
            <a:graphicFrameLocks noGrp="1"/>
          </p:cNvGraphicFramePr>
          <p:nvPr/>
        </p:nvGraphicFramePr>
        <p:xfrm>
          <a:off x="6630988" y="1104900"/>
          <a:ext cx="1487487" cy="3657600"/>
        </p:xfrm>
        <a:graphic>
          <a:graphicData uri="http://schemas.openxmlformats.org/drawingml/2006/table">
            <a:tbl>
              <a:tblPr/>
              <a:tblGrid>
                <a:gridCol w="369887"/>
                <a:gridCol w="374650"/>
                <a:gridCol w="373063"/>
                <a:gridCol w="369887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D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8018" name="Group 146"/>
          <p:cNvGraphicFramePr>
            <a:graphicFrameLocks noGrp="1"/>
          </p:cNvGraphicFramePr>
          <p:nvPr>
            <p:ph sz="half" idx="2"/>
          </p:nvPr>
        </p:nvGraphicFramePr>
        <p:xfrm>
          <a:off x="2195513" y="4400550"/>
          <a:ext cx="4090987" cy="1828800"/>
        </p:xfrm>
        <a:graphic>
          <a:graphicData uri="http://schemas.openxmlformats.org/drawingml/2006/table">
            <a:tbl>
              <a:tblPr/>
              <a:tblGrid>
                <a:gridCol w="434975"/>
                <a:gridCol w="574675"/>
                <a:gridCol w="520700"/>
                <a:gridCol w="506412"/>
                <a:gridCol w="514350"/>
                <a:gridCol w="511175"/>
                <a:gridCol w="515938"/>
                <a:gridCol w="512762"/>
              </a:tblGrid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997" name="Text Box 125"/>
          <p:cNvSpPr txBox="1">
            <a:spLocks noChangeArrowheads="1"/>
          </p:cNvSpPr>
          <p:nvPr/>
        </p:nvSpPr>
        <p:spPr bwMode="auto">
          <a:xfrm>
            <a:off x="6786578" y="5143512"/>
            <a:ext cx="10454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3086 </a:t>
            </a: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– </a:t>
            </a:r>
          </a:p>
          <a:p>
            <a:pPr>
              <a:defRPr/>
            </a:pPr>
            <a:r>
              <a:rPr lang="it-IT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1420 </a:t>
            </a:r>
            <a:r>
              <a:rPr lang="it-IT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= </a:t>
            </a:r>
            <a:endParaRPr lang="it-IT" sz="2000" b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1666</a:t>
            </a:r>
            <a:endParaRPr lang="it-IT" sz="2000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4119" name="Text Box 126"/>
          <p:cNvSpPr txBox="1">
            <a:spLocks noChangeArrowheads="1"/>
          </p:cNvSpPr>
          <p:nvPr/>
        </p:nvSpPr>
        <p:spPr bwMode="auto">
          <a:xfrm>
            <a:off x="642910" y="4429132"/>
            <a:ext cx="15215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  <a:latin typeface="Arial Rounded MT Bold" pitchFamily="34" charset="0"/>
              </a:rPr>
              <a:t>prestito (b)</a:t>
            </a:r>
            <a:endParaRPr lang="it-IT" sz="2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4120" name="Text Box 127"/>
          <p:cNvSpPr txBox="1">
            <a:spLocks noChangeArrowheads="1"/>
          </p:cNvSpPr>
          <p:nvPr/>
        </p:nvSpPr>
        <p:spPr bwMode="auto">
          <a:xfrm>
            <a:off x="714348" y="4857760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minuendo</a:t>
            </a:r>
          </a:p>
        </p:txBody>
      </p:sp>
      <p:sp>
        <p:nvSpPr>
          <p:cNvPr id="44121" name="Text Box 128"/>
          <p:cNvSpPr txBox="1">
            <a:spLocks noChangeArrowheads="1"/>
          </p:cNvSpPr>
          <p:nvPr/>
        </p:nvSpPr>
        <p:spPr bwMode="auto">
          <a:xfrm>
            <a:off x="606408" y="5318141"/>
            <a:ext cx="1536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sottraendo</a:t>
            </a:r>
          </a:p>
        </p:txBody>
      </p:sp>
      <p:sp>
        <p:nvSpPr>
          <p:cNvPr id="44122" name="Text Box 129"/>
          <p:cNvSpPr txBox="1">
            <a:spLocks noChangeArrowheads="1"/>
          </p:cNvSpPr>
          <p:nvPr/>
        </p:nvSpPr>
        <p:spPr bwMode="auto">
          <a:xfrm>
            <a:off x="714348" y="5786454"/>
            <a:ext cx="142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Arial Rounded MT Bold" pitchFamily="34" charset="0"/>
              </a:rPr>
              <a:t>differenza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8449D188-7D75-4915-A4B9-6CD8BD14EADF}" type="slidenum">
              <a:rPr lang="it-IT"/>
              <a:pPr>
                <a:defRPr/>
              </a:pPr>
              <a:t>25</a:t>
            </a:fld>
            <a:endParaRPr lang="it-IT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Sottrazione ternaria 2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686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In caso di numeri frazionari si deve allineare il punto </a:t>
            </a:r>
            <a:r>
              <a:rPr lang="it-IT" i="1" dirty="0" smtClean="0"/>
              <a:t>ternario</a:t>
            </a:r>
            <a:endParaRPr lang="it-IT" sz="3200" dirty="0" smtClean="0"/>
          </a:p>
          <a:p>
            <a:pPr eaLnBrk="1" hangingPunct="1">
              <a:defRPr/>
            </a:pPr>
            <a:r>
              <a:rPr lang="it-IT" dirty="0" smtClean="0"/>
              <a:t>Esempio: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 2:</a:t>
            </a:r>
          </a:p>
          <a:p>
            <a:pPr lvl="1" eaLnBrk="1" hangingPunct="1">
              <a:defRPr/>
            </a:pPr>
            <a:r>
              <a:rPr lang="it-IT" dirty="0" smtClean="0"/>
              <a:t>2012.012 - 120.1022  = 2202.1212</a:t>
            </a:r>
          </a:p>
        </p:txBody>
      </p:sp>
      <p:graphicFrame>
        <p:nvGraphicFramePr>
          <p:cNvPr id="208982" name="Group 86"/>
          <p:cNvGraphicFramePr>
            <a:graphicFrameLocks noGrp="1"/>
          </p:cNvGraphicFramePr>
          <p:nvPr>
            <p:ph sz="half" idx="2"/>
          </p:nvPr>
        </p:nvGraphicFramePr>
        <p:xfrm>
          <a:off x="2283430" y="2857496"/>
          <a:ext cx="4343400" cy="1828800"/>
        </p:xfrm>
        <a:graphic>
          <a:graphicData uri="http://schemas.openxmlformats.org/drawingml/2006/table">
            <a:tbl>
              <a:tblPr/>
              <a:tblGrid>
                <a:gridCol w="425450"/>
                <a:gridCol w="539750"/>
                <a:gridCol w="482600"/>
                <a:gridCol w="482600"/>
                <a:gridCol w="482600"/>
                <a:gridCol w="482600"/>
                <a:gridCol w="482600"/>
                <a:gridCol w="482600"/>
                <a:gridCol w="482600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963" name="Text Box 67"/>
          <p:cNvSpPr txBox="1">
            <a:spLocks noChangeArrowheads="1"/>
          </p:cNvSpPr>
          <p:nvPr/>
        </p:nvSpPr>
        <p:spPr bwMode="auto">
          <a:xfrm>
            <a:off x="7355528" y="3429000"/>
            <a:ext cx="1217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73.6171</a:t>
            </a:r>
            <a:r>
              <a:rPr lang="it-IT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-</a:t>
            </a:r>
          </a:p>
          <a:p>
            <a:pPr>
              <a:defRPr/>
            </a:pPr>
            <a:r>
              <a:rPr lang="it-IT" sz="1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59.1851</a:t>
            </a:r>
            <a:r>
              <a:rPr lang="it-IT" sz="1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=</a:t>
            </a:r>
          </a:p>
          <a:p>
            <a:pPr>
              <a:defRPr/>
            </a:pPr>
            <a:r>
              <a:rPr lang="it-IT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15.4320</a:t>
            </a:r>
          </a:p>
        </p:txBody>
      </p:sp>
      <p:sp>
        <p:nvSpPr>
          <p:cNvPr id="9" name="Text Box 126"/>
          <p:cNvSpPr txBox="1">
            <a:spLocks noChangeArrowheads="1"/>
          </p:cNvSpPr>
          <p:nvPr/>
        </p:nvSpPr>
        <p:spPr bwMode="auto">
          <a:xfrm>
            <a:off x="893306" y="2928934"/>
            <a:ext cx="1390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 dirty="0" smtClean="0">
                <a:solidFill>
                  <a:srgbClr val="FF0000"/>
                </a:solidFill>
                <a:latin typeface="Arial Rounded MT Bold" pitchFamily="34" charset="0"/>
              </a:rPr>
              <a:t>prestito (b)</a:t>
            </a:r>
            <a:endParaRPr lang="it-IT" sz="1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0" name="Text Box 127"/>
          <p:cNvSpPr txBox="1">
            <a:spLocks noChangeArrowheads="1"/>
          </p:cNvSpPr>
          <p:nvPr/>
        </p:nvSpPr>
        <p:spPr bwMode="auto">
          <a:xfrm>
            <a:off x="964744" y="3357562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 dirty="0">
                <a:latin typeface="Arial Rounded MT Bold" pitchFamily="34" charset="0"/>
              </a:rPr>
              <a:t>minuendo</a:t>
            </a:r>
          </a:p>
        </p:txBody>
      </p:sp>
      <p:sp>
        <p:nvSpPr>
          <p:cNvPr id="11" name="Text Box 128"/>
          <p:cNvSpPr txBox="1">
            <a:spLocks noChangeArrowheads="1"/>
          </p:cNvSpPr>
          <p:nvPr/>
        </p:nvSpPr>
        <p:spPr bwMode="auto">
          <a:xfrm>
            <a:off x="856804" y="3817943"/>
            <a:ext cx="1377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 dirty="0">
                <a:latin typeface="Arial Rounded MT Bold" pitchFamily="34" charset="0"/>
              </a:rPr>
              <a:t>sottraendo</a:t>
            </a:r>
          </a:p>
        </p:txBody>
      </p:sp>
      <p:sp>
        <p:nvSpPr>
          <p:cNvPr id="12" name="Text Box 129"/>
          <p:cNvSpPr txBox="1">
            <a:spLocks noChangeArrowheads="1"/>
          </p:cNvSpPr>
          <p:nvPr/>
        </p:nvSpPr>
        <p:spPr bwMode="auto">
          <a:xfrm>
            <a:off x="964744" y="4286256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 dirty="0">
                <a:latin typeface="Arial Rounded MT Bold" pitchFamily="34" charset="0"/>
              </a:rPr>
              <a:t>differenza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A5FD4A39-2B54-46FD-BC31-60C96E01041A}" type="slidenum">
              <a:rPr lang="it-IT"/>
              <a:pPr>
                <a:defRPr/>
              </a:pPr>
              <a:t>26</a:t>
            </a:fld>
            <a:endParaRPr lang="it-IT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Moltiplicazione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770938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Moltiplicazione di due </a:t>
            </a:r>
            <a:r>
              <a:rPr lang="it-IT" dirty="0" err="1" smtClean="0"/>
              <a:t>digit</a:t>
            </a:r>
            <a:endParaRPr lang="it-IT" dirty="0" smtClean="0"/>
          </a:p>
          <a:p>
            <a:pPr lvl="1" eaLnBrk="1" hangingPunct="1">
              <a:defRPr/>
            </a:pPr>
            <a:r>
              <a:rPr lang="it-IT" dirty="0" smtClean="0"/>
              <a:t>Può essere espressa i modo tabellare</a:t>
            </a:r>
          </a:p>
          <a:p>
            <a:pPr eaLnBrk="1" hangingPunct="1">
              <a:defRPr/>
            </a:pPr>
            <a:r>
              <a:rPr lang="it-IT" dirty="0" smtClean="0"/>
              <a:t>Sistema binario		 Sistema ternario</a:t>
            </a:r>
          </a:p>
        </p:txBody>
      </p:sp>
      <p:graphicFrame>
        <p:nvGraphicFramePr>
          <p:cNvPr id="210003" name="Group 83"/>
          <p:cNvGraphicFramePr>
            <a:graphicFrameLocks noGrp="1"/>
          </p:cNvGraphicFramePr>
          <p:nvPr>
            <p:ph sz="half" idx="2"/>
          </p:nvPr>
        </p:nvGraphicFramePr>
        <p:xfrm>
          <a:off x="1019175" y="3025775"/>
          <a:ext cx="2057400" cy="2075753"/>
        </p:xfrm>
        <a:graphic>
          <a:graphicData uri="http://schemas.openxmlformats.org/drawingml/2006/table">
            <a:tbl>
              <a:tblPr/>
              <a:tblGrid>
                <a:gridCol w="373063"/>
                <a:gridCol w="182562"/>
                <a:gridCol w="333375"/>
                <a:gridCol w="523875"/>
                <a:gridCol w="644525"/>
              </a:tblGrid>
              <a:tr h="476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30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07" name="Line 33"/>
          <p:cNvSpPr>
            <a:spLocks noChangeShapeType="1"/>
          </p:cNvSpPr>
          <p:nvPr/>
        </p:nvSpPr>
        <p:spPr bwMode="auto">
          <a:xfrm flipH="1" flipV="1">
            <a:off x="1403350" y="3716338"/>
            <a:ext cx="5048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209954" name="Text Box 34"/>
          <p:cNvSpPr txBox="1">
            <a:spLocks noChangeArrowheads="1"/>
          </p:cNvSpPr>
          <p:nvPr/>
        </p:nvSpPr>
        <p:spPr bwMode="auto">
          <a:xfrm>
            <a:off x="714375" y="3171825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 x b</a:t>
            </a:r>
          </a:p>
        </p:txBody>
      </p:sp>
      <p:graphicFrame>
        <p:nvGraphicFramePr>
          <p:cNvPr id="210021" name="Group 101"/>
          <p:cNvGraphicFramePr>
            <a:graphicFrameLocks noGrp="1"/>
          </p:cNvGraphicFramePr>
          <p:nvPr/>
        </p:nvGraphicFramePr>
        <p:xfrm>
          <a:off x="4645025" y="2943225"/>
          <a:ext cx="2978467" cy="2846007"/>
        </p:xfrm>
        <a:graphic>
          <a:graphicData uri="http://schemas.openxmlformats.org/drawingml/2006/table">
            <a:tbl>
              <a:tblPr/>
              <a:tblGrid>
                <a:gridCol w="373063"/>
                <a:gridCol w="182562"/>
                <a:gridCol w="208280"/>
                <a:gridCol w="674687"/>
                <a:gridCol w="769938"/>
                <a:gridCol w="769937"/>
              </a:tblGrid>
              <a:tr h="476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C=1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39" name="Line 73"/>
          <p:cNvSpPr>
            <a:spLocks noChangeShapeType="1"/>
          </p:cNvSpPr>
          <p:nvPr/>
        </p:nvSpPr>
        <p:spPr bwMode="auto">
          <a:xfrm flipH="1" flipV="1">
            <a:off x="5046663" y="3584575"/>
            <a:ext cx="336550" cy="30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t-IT"/>
          </a:p>
        </p:txBody>
      </p:sp>
      <p:sp>
        <p:nvSpPr>
          <p:cNvPr id="209994" name="Text Box 74"/>
          <p:cNvSpPr txBox="1">
            <a:spLocks noChangeArrowheads="1"/>
          </p:cNvSpPr>
          <p:nvPr/>
        </p:nvSpPr>
        <p:spPr bwMode="auto">
          <a:xfrm>
            <a:off x="4348163" y="30988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 x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2F2A879E-F5C5-4DA7-B81C-434BB4C9CE6F}" type="slidenum">
              <a:rPr lang="it-IT"/>
              <a:pPr>
                <a:defRPr/>
              </a:pPr>
              <a:t>27</a:t>
            </a:fld>
            <a:endParaRPr lang="it-IT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Moltiplicazione binaria 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Prodotto di due bit</a:t>
            </a:r>
          </a:p>
          <a:p>
            <a:pPr lvl="2" eaLnBrk="1" hangingPunct="1">
              <a:defRPr/>
            </a:pPr>
            <a:r>
              <a:rPr lang="it-IT" dirty="0" smtClean="0"/>
              <a:t>X * Y</a:t>
            </a:r>
          </a:p>
          <a:p>
            <a:pPr lvl="2" eaLnBrk="1" hangingPunct="1">
              <a:defRPr/>
            </a:pPr>
            <a:r>
              <a:rPr lang="it-IT" dirty="0" smtClean="0"/>
              <a:t>P = Prodotto</a:t>
            </a:r>
          </a:p>
          <a:p>
            <a:pPr eaLnBrk="1" hangingPunct="1">
              <a:defRPr/>
            </a:pPr>
            <a:r>
              <a:rPr lang="it-IT" dirty="0" smtClean="0"/>
              <a:t>Esempio</a:t>
            </a:r>
          </a:p>
        </p:txBody>
      </p:sp>
      <p:graphicFrame>
        <p:nvGraphicFramePr>
          <p:cNvPr id="211054" name="Group 110"/>
          <p:cNvGraphicFramePr>
            <a:graphicFrameLocks noGrp="1"/>
          </p:cNvGraphicFramePr>
          <p:nvPr/>
        </p:nvGraphicFramePr>
        <p:xfrm>
          <a:off x="6224588" y="1338263"/>
          <a:ext cx="1030287" cy="2286000"/>
        </p:xfrm>
        <a:graphic>
          <a:graphicData uri="http://schemas.openxmlformats.org/drawingml/2006/table">
            <a:tbl>
              <a:tblPr/>
              <a:tblGrid>
                <a:gridCol w="322262"/>
                <a:gridCol w="323850"/>
                <a:gridCol w="38417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1070" name="Group 126"/>
          <p:cNvGraphicFramePr>
            <a:graphicFrameLocks noGrp="1"/>
          </p:cNvGraphicFramePr>
          <p:nvPr/>
        </p:nvGraphicFramePr>
        <p:xfrm>
          <a:off x="2794000" y="3271838"/>
          <a:ext cx="2816225" cy="2743200"/>
        </p:xfrm>
        <a:graphic>
          <a:graphicData uri="http://schemas.openxmlformats.org/drawingml/2006/table">
            <a:tbl>
              <a:tblPr/>
              <a:tblGrid>
                <a:gridCol w="468313"/>
                <a:gridCol w="469900"/>
                <a:gridCol w="469900"/>
                <a:gridCol w="469900"/>
                <a:gridCol w="468312"/>
                <a:gridCol w="4699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67" name="Text Box 97"/>
          <p:cNvSpPr txBox="1">
            <a:spLocks noChangeArrowheads="1"/>
          </p:cNvSpPr>
          <p:nvPr/>
        </p:nvSpPr>
        <p:spPr bwMode="auto">
          <a:xfrm>
            <a:off x="6404881" y="4500570"/>
            <a:ext cx="102463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1800" b="1" dirty="0">
                <a:latin typeface="Arial Rounded MT Bold" pitchFamily="34" charset="0"/>
              </a:rPr>
              <a:t>2.75 </a:t>
            </a:r>
            <a:r>
              <a:rPr lang="it-IT" sz="1800" b="1" dirty="0" smtClean="0">
                <a:latin typeface="Arial Rounded MT Bold" pitchFamily="34" charset="0"/>
              </a:rPr>
              <a:t>*  </a:t>
            </a:r>
          </a:p>
          <a:p>
            <a:pPr algn="r"/>
            <a:r>
              <a:rPr lang="it-IT" sz="1800" b="1" u="sng" dirty="0" smtClean="0">
                <a:latin typeface="Arial Rounded MT Bold" pitchFamily="34" charset="0"/>
              </a:rPr>
              <a:t>       5 </a:t>
            </a:r>
            <a:r>
              <a:rPr lang="it-IT" sz="1800" b="1" u="sng" dirty="0">
                <a:latin typeface="Arial Rounded MT Bold" pitchFamily="34" charset="0"/>
              </a:rPr>
              <a:t>=</a:t>
            </a:r>
            <a:r>
              <a:rPr lang="it-IT" sz="1800" b="1" dirty="0">
                <a:latin typeface="Arial Rounded MT Bold" pitchFamily="34" charset="0"/>
              </a:rPr>
              <a:t> </a:t>
            </a:r>
            <a:endParaRPr lang="it-IT" sz="1800" b="1" dirty="0" smtClean="0">
              <a:latin typeface="Arial Rounded MT Bold" pitchFamily="34" charset="0"/>
            </a:endParaRPr>
          </a:p>
          <a:p>
            <a:pPr algn="r"/>
            <a:r>
              <a:rPr lang="it-IT" sz="1800" b="1" dirty="0" smtClean="0">
                <a:latin typeface="Arial Rounded MT Bold" pitchFamily="34" charset="0"/>
              </a:rPr>
              <a:t>13.75    </a:t>
            </a:r>
            <a:endParaRPr lang="it-IT" sz="1800" b="1" dirty="0">
              <a:latin typeface="Arial Rounded MT Bold" pitchFamily="34" charset="0"/>
            </a:endParaRPr>
          </a:p>
        </p:txBody>
      </p:sp>
      <p:sp>
        <p:nvSpPr>
          <p:cNvPr id="47168" name="Text Box 98"/>
          <p:cNvSpPr txBox="1">
            <a:spLocks noChangeArrowheads="1"/>
          </p:cNvSpPr>
          <p:nvPr/>
        </p:nvSpPr>
        <p:spPr bwMode="auto">
          <a:xfrm>
            <a:off x="1038944" y="3357563"/>
            <a:ext cx="15199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moltiplicando</a:t>
            </a:r>
          </a:p>
        </p:txBody>
      </p:sp>
      <p:sp>
        <p:nvSpPr>
          <p:cNvPr id="47169" name="Text Box 99"/>
          <p:cNvSpPr txBox="1">
            <a:spLocks noChangeArrowheads="1"/>
          </p:cNvSpPr>
          <p:nvPr/>
        </p:nvSpPr>
        <p:spPr bwMode="auto">
          <a:xfrm>
            <a:off x="1038944" y="3716338"/>
            <a:ext cx="1532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latin typeface="Arial Rounded MT Bold" pitchFamily="34" charset="0"/>
              </a:rPr>
              <a:t>moltiplicatore</a:t>
            </a:r>
          </a:p>
        </p:txBody>
      </p:sp>
      <p:sp>
        <p:nvSpPr>
          <p:cNvPr id="47170" name="Text Box 100"/>
          <p:cNvSpPr txBox="1">
            <a:spLocks noChangeArrowheads="1"/>
          </p:cNvSpPr>
          <p:nvPr/>
        </p:nvSpPr>
        <p:spPr bwMode="auto">
          <a:xfrm>
            <a:off x="1543891" y="5589588"/>
            <a:ext cx="10278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latin typeface="Arial Rounded MT Bold" pitchFamily="34" charset="0"/>
              </a:rPr>
              <a:t>prodotto</a:t>
            </a:r>
          </a:p>
        </p:txBody>
      </p:sp>
      <p:sp>
        <p:nvSpPr>
          <p:cNvPr id="47171" name="Text Box 101"/>
          <p:cNvSpPr txBox="1">
            <a:spLocks noChangeArrowheads="1"/>
          </p:cNvSpPr>
          <p:nvPr/>
        </p:nvSpPr>
        <p:spPr bwMode="auto">
          <a:xfrm>
            <a:off x="833760" y="4662082"/>
            <a:ext cx="17379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Prodotti parziali</a:t>
            </a:r>
          </a:p>
        </p:txBody>
      </p:sp>
      <p:sp>
        <p:nvSpPr>
          <p:cNvPr id="47172" name="AutoShape 102"/>
          <p:cNvSpPr>
            <a:spLocks/>
          </p:cNvSpPr>
          <p:nvPr/>
        </p:nvSpPr>
        <p:spPr bwMode="auto">
          <a:xfrm>
            <a:off x="2627313" y="4292600"/>
            <a:ext cx="73025" cy="1079500"/>
          </a:xfrm>
          <a:prstGeom prst="leftBrace">
            <a:avLst>
              <a:gd name="adj1" fmla="val 12318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5794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it-IT" dirty="0"/>
              <a:t>A.S.E.</a:t>
            </a:r>
          </a:p>
        </p:txBody>
      </p:sp>
      <p:sp>
        <p:nvSpPr>
          <p:cNvPr id="13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BBD65B93-74BE-4BB6-90C3-B64F2B3A0423}" type="slidenum">
              <a:rPr lang="it-IT"/>
              <a:pPr>
                <a:defRPr/>
              </a:pPr>
              <a:t>28</a:t>
            </a:fld>
            <a:endParaRPr lang="it-IT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Moltiplicazione ternaria 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839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Prodotto di due </a:t>
            </a:r>
            <a:r>
              <a:rPr lang="it-IT" sz="2400" dirty="0" err="1" smtClean="0"/>
              <a:t>digit</a:t>
            </a:r>
            <a:endParaRPr lang="it-IT" sz="2400" dirty="0" smtClean="0"/>
          </a:p>
          <a:p>
            <a:pPr lvl="2" eaLnBrk="1" hangingPunct="1">
              <a:defRPr/>
            </a:pPr>
            <a:r>
              <a:rPr lang="it-IT" sz="1800" dirty="0" smtClean="0"/>
              <a:t>X </a:t>
            </a:r>
            <a:r>
              <a:rPr lang="it-IT" sz="1800" dirty="0" err="1" smtClean="0"/>
              <a:t>x</a:t>
            </a:r>
            <a:r>
              <a:rPr lang="it-IT" sz="1800" dirty="0" smtClean="0"/>
              <a:t> Y</a:t>
            </a:r>
          </a:p>
          <a:p>
            <a:pPr lvl="2" eaLnBrk="1" hangingPunct="1">
              <a:defRPr/>
            </a:pPr>
            <a:r>
              <a:rPr lang="it-IT" sz="1800" dirty="0" smtClean="0"/>
              <a:t>P = Prodotto</a:t>
            </a:r>
          </a:p>
          <a:p>
            <a:pPr lvl="2" eaLnBrk="1" hangingPunct="1">
              <a:defRPr/>
            </a:pPr>
            <a:r>
              <a:rPr lang="it-IT" sz="1800" dirty="0" smtClean="0"/>
              <a:t>C = </a:t>
            </a:r>
            <a:r>
              <a:rPr lang="it-IT" sz="1800" dirty="0" err="1" smtClean="0"/>
              <a:t>Carry</a:t>
            </a:r>
            <a:endParaRPr lang="it-IT" sz="1800" dirty="0" smtClean="0"/>
          </a:p>
          <a:p>
            <a:pPr eaLnBrk="1" hangingPunct="1">
              <a:defRPr/>
            </a:pPr>
            <a:r>
              <a:rPr lang="it-IT" sz="2400" dirty="0" smtClean="0"/>
              <a:t>Esempio</a:t>
            </a:r>
          </a:p>
        </p:txBody>
      </p:sp>
      <p:graphicFrame>
        <p:nvGraphicFramePr>
          <p:cNvPr id="212121" name="Group 153"/>
          <p:cNvGraphicFramePr>
            <a:graphicFrameLocks noGrp="1"/>
          </p:cNvGraphicFramePr>
          <p:nvPr/>
        </p:nvGraphicFramePr>
        <p:xfrm>
          <a:off x="6877050" y="1125538"/>
          <a:ext cx="1414463" cy="4572000"/>
        </p:xfrm>
        <a:graphic>
          <a:graphicData uri="http://schemas.openxmlformats.org/drawingml/2006/table">
            <a:tbl>
              <a:tblPr/>
              <a:tblGrid>
                <a:gridCol w="322263"/>
                <a:gridCol w="323850"/>
                <a:gridCol w="384175"/>
                <a:gridCol w="38417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2137" name="Group 169"/>
          <p:cNvGraphicFramePr>
            <a:graphicFrameLocks noGrp="1"/>
          </p:cNvGraphicFramePr>
          <p:nvPr/>
        </p:nvGraphicFramePr>
        <p:xfrm>
          <a:off x="2486023" y="3357562"/>
          <a:ext cx="2816225" cy="2743200"/>
        </p:xfrm>
        <a:graphic>
          <a:graphicData uri="http://schemas.openxmlformats.org/drawingml/2006/table">
            <a:tbl>
              <a:tblPr/>
              <a:tblGrid>
                <a:gridCol w="468313"/>
                <a:gridCol w="469900"/>
                <a:gridCol w="469900"/>
                <a:gridCol w="469900"/>
                <a:gridCol w="468312"/>
                <a:gridCol w="4699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17" name="Text Box 123"/>
          <p:cNvSpPr txBox="1">
            <a:spLocks noChangeArrowheads="1"/>
          </p:cNvSpPr>
          <p:nvPr/>
        </p:nvSpPr>
        <p:spPr bwMode="auto">
          <a:xfrm>
            <a:off x="5438177" y="4572008"/>
            <a:ext cx="7617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it-IT" sz="1800" b="1" dirty="0">
                <a:latin typeface="Arial Rounded MT Bold" pitchFamily="34" charset="0"/>
              </a:rPr>
              <a:t>65 </a:t>
            </a:r>
            <a:r>
              <a:rPr lang="it-IT" sz="1800" b="1" dirty="0" smtClean="0">
                <a:latin typeface="Arial Rounded MT Bold" pitchFamily="34" charset="0"/>
              </a:rPr>
              <a:t>* </a:t>
            </a:r>
          </a:p>
          <a:p>
            <a:pPr algn="r"/>
            <a:r>
              <a:rPr lang="it-IT" sz="1800" b="1" u="sng" dirty="0" smtClean="0">
                <a:latin typeface="Arial Rounded MT Bold" pitchFamily="34" charset="0"/>
              </a:rPr>
              <a:t>  11 =</a:t>
            </a:r>
            <a:endParaRPr lang="it-IT" sz="1800" b="1" dirty="0" smtClean="0">
              <a:latin typeface="Arial Rounded MT Bold" pitchFamily="34" charset="0"/>
            </a:endParaRPr>
          </a:p>
          <a:p>
            <a:pPr algn="r"/>
            <a:r>
              <a:rPr lang="it-IT" sz="1800" b="1" dirty="0" smtClean="0">
                <a:latin typeface="Arial Rounded MT Bold" pitchFamily="34" charset="0"/>
              </a:rPr>
              <a:t>715   </a:t>
            </a:r>
            <a:endParaRPr lang="it-IT" sz="1800" b="1" dirty="0">
              <a:latin typeface="Arial Rounded MT Bold" pitchFamily="34" charset="0"/>
            </a:endParaRPr>
          </a:p>
        </p:txBody>
      </p:sp>
      <p:sp>
        <p:nvSpPr>
          <p:cNvPr id="48218" name="Text Box 124"/>
          <p:cNvSpPr txBox="1">
            <a:spLocks noChangeArrowheads="1"/>
          </p:cNvSpPr>
          <p:nvPr/>
        </p:nvSpPr>
        <p:spPr bwMode="auto">
          <a:xfrm>
            <a:off x="679570" y="3475242"/>
            <a:ext cx="15199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latin typeface="Arial Rounded MT Bold" pitchFamily="34" charset="0"/>
              </a:rPr>
              <a:t>moltiplicando</a:t>
            </a:r>
          </a:p>
        </p:txBody>
      </p:sp>
      <p:sp>
        <p:nvSpPr>
          <p:cNvPr id="48219" name="Text Box 125"/>
          <p:cNvSpPr txBox="1">
            <a:spLocks noChangeArrowheads="1"/>
          </p:cNvSpPr>
          <p:nvPr/>
        </p:nvSpPr>
        <p:spPr bwMode="auto">
          <a:xfrm>
            <a:off x="679570" y="3834017"/>
            <a:ext cx="1532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latin typeface="Arial Rounded MT Bold" pitchFamily="34" charset="0"/>
              </a:rPr>
              <a:t>moltiplicatore</a:t>
            </a:r>
          </a:p>
        </p:txBody>
      </p:sp>
      <p:sp>
        <p:nvSpPr>
          <p:cNvPr id="48220" name="Text Box 126"/>
          <p:cNvSpPr txBox="1">
            <a:spLocks noChangeArrowheads="1"/>
          </p:cNvSpPr>
          <p:nvPr/>
        </p:nvSpPr>
        <p:spPr bwMode="auto">
          <a:xfrm>
            <a:off x="1118793" y="5691405"/>
            <a:ext cx="10278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prodotto</a:t>
            </a:r>
          </a:p>
        </p:txBody>
      </p:sp>
      <p:sp>
        <p:nvSpPr>
          <p:cNvPr id="48221" name="Text Box 127"/>
          <p:cNvSpPr txBox="1">
            <a:spLocks noChangeArrowheads="1"/>
          </p:cNvSpPr>
          <p:nvPr/>
        </p:nvSpPr>
        <p:spPr bwMode="auto">
          <a:xfrm>
            <a:off x="500034" y="4762711"/>
            <a:ext cx="17379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Prodotti parziali</a:t>
            </a:r>
          </a:p>
        </p:txBody>
      </p:sp>
      <p:sp>
        <p:nvSpPr>
          <p:cNvPr id="48222" name="AutoShape 128"/>
          <p:cNvSpPr>
            <a:spLocks/>
          </p:cNvSpPr>
          <p:nvPr/>
        </p:nvSpPr>
        <p:spPr bwMode="auto">
          <a:xfrm>
            <a:off x="2214546" y="4306887"/>
            <a:ext cx="150509" cy="1335105"/>
          </a:xfrm>
          <a:prstGeom prst="leftBrace">
            <a:avLst>
              <a:gd name="adj1" fmla="val 12318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4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4FF403E1-00FC-4EE4-9540-E97107981ED5}" type="slidenum">
              <a:rPr lang="it-IT"/>
              <a:pPr>
                <a:defRPr/>
              </a:pPr>
              <a:t>29</a:t>
            </a:fld>
            <a:endParaRPr lang="it-IT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Divisione binaria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196975"/>
            <a:ext cx="8715404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Operazione divisione si effettua con moltiplicazioni e sottrazioni multiple</a:t>
            </a:r>
          </a:p>
          <a:p>
            <a:pPr eaLnBrk="1" hangingPunct="1">
              <a:defRPr/>
            </a:pPr>
            <a:r>
              <a:rPr lang="it-IT" dirty="0" smtClean="0"/>
              <a:t>Divisione binaria:</a:t>
            </a:r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6143636" y="3161884"/>
            <a:ext cx="9717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divisore</a:t>
            </a: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1357290" y="3214686"/>
            <a:ext cx="1152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dividendo</a:t>
            </a:r>
          </a:p>
        </p:txBody>
      </p:sp>
      <p:sp>
        <p:nvSpPr>
          <p:cNvPr id="49160" name="Text Box 6"/>
          <p:cNvSpPr txBox="1">
            <a:spLocks noChangeArrowheads="1"/>
          </p:cNvSpPr>
          <p:nvPr/>
        </p:nvSpPr>
        <p:spPr bwMode="auto">
          <a:xfrm>
            <a:off x="6143636" y="3447636"/>
            <a:ext cx="11416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quoziente</a:t>
            </a:r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4857752" y="5643578"/>
            <a:ext cx="6864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resto</a:t>
            </a:r>
          </a:p>
        </p:txBody>
      </p:sp>
      <p:graphicFrame>
        <p:nvGraphicFramePr>
          <p:cNvPr id="213157" name="Group 165"/>
          <p:cNvGraphicFramePr>
            <a:graphicFrameLocks noGrp="1"/>
          </p:cNvGraphicFramePr>
          <p:nvPr>
            <p:ph sz="half" idx="2"/>
          </p:nvPr>
        </p:nvGraphicFramePr>
        <p:xfrm>
          <a:off x="2571736" y="3214686"/>
          <a:ext cx="3446472" cy="2743200"/>
        </p:xfrm>
        <a:graphic>
          <a:graphicData uri="http://schemas.openxmlformats.org/drawingml/2006/table">
            <a:tbl>
              <a:tblPr/>
              <a:tblGrid>
                <a:gridCol w="345151"/>
                <a:gridCol w="345151"/>
                <a:gridCol w="343891"/>
                <a:gridCol w="345151"/>
                <a:gridCol w="343892"/>
                <a:gridCol w="343891"/>
                <a:gridCol w="343892"/>
                <a:gridCol w="445925"/>
                <a:gridCol w="244377"/>
                <a:gridCol w="345151"/>
              </a:tblGrid>
              <a:tr h="24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0.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2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Ovale 12"/>
          <p:cNvSpPr/>
          <p:nvPr/>
        </p:nvSpPr>
        <p:spPr>
          <a:xfrm>
            <a:off x="2571736" y="3143248"/>
            <a:ext cx="2000264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e 13"/>
          <p:cNvSpPr/>
          <p:nvPr/>
        </p:nvSpPr>
        <p:spPr>
          <a:xfrm>
            <a:off x="3857620" y="5643578"/>
            <a:ext cx="857256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9B8AD6AF-C488-474B-B30C-082729F8B03B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Riepilogo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Segnale Analogico</a:t>
            </a:r>
          </a:p>
          <a:p>
            <a:pPr lvl="1" eaLnBrk="1" hangingPunct="1">
              <a:defRPr/>
            </a:pPr>
            <a:r>
              <a:rPr lang="it-IT" dirty="0" smtClean="0"/>
              <a:t>Un segnale analogico ha un’ampiezza che varia in maniera continua nel tempo</a:t>
            </a:r>
          </a:p>
          <a:p>
            <a:pPr eaLnBrk="1" hangingPunct="1">
              <a:defRPr/>
            </a:pPr>
            <a:r>
              <a:rPr lang="it-IT" dirty="0" smtClean="0"/>
              <a:t>Segnale campionato</a:t>
            </a:r>
          </a:p>
          <a:p>
            <a:pPr lvl="1" eaLnBrk="1" hangingPunct="1">
              <a:defRPr/>
            </a:pPr>
            <a:r>
              <a:rPr lang="it-IT" dirty="0" smtClean="0"/>
              <a:t>Viene “congelato” il valore che il segnale analogico assume a intervalli regolari di tempo</a:t>
            </a:r>
          </a:p>
          <a:p>
            <a:pPr eaLnBrk="1" hangingPunct="1">
              <a:defRPr/>
            </a:pPr>
            <a:r>
              <a:rPr lang="it-IT" dirty="0" smtClean="0"/>
              <a:t>Segnale numerico 1</a:t>
            </a:r>
          </a:p>
          <a:p>
            <a:pPr lvl="1" eaLnBrk="1" hangingPunct="1">
              <a:defRPr/>
            </a:pPr>
            <a:r>
              <a:rPr lang="it-IT" dirty="0" smtClean="0"/>
              <a:t>Viene assegnato al segnale campionato il valore numerico relativo all’intervallo di appartenenza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2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2F3763C8-1945-4144-9F43-12ED2B244E29}" type="slidenum">
              <a:rPr lang="it-IT"/>
              <a:pPr>
                <a:defRPr/>
              </a:pPr>
              <a:t>30</a:t>
            </a:fld>
            <a:endParaRPr lang="it-IT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Divisione Ternaria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740775" cy="4724400"/>
          </a:xfrm>
        </p:spPr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</a:t>
            </a:r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5572132" y="2786058"/>
            <a:ext cx="9717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latin typeface="Arial Rounded MT Bold" pitchFamily="34" charset="0"/>
              </a:rPr>
              <a:t>divisore</a:t>
            </a:r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1214414" y="2857496"/>
            <a:ext cx="1152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dividendo</a:t>
            </a:r>
            <a:endParaRPr lang="it-IT" sz="2000" b="1" dirty="0">
              <a:latin typeface="Arial Rounded MT Bold" pitchFamily="34" charset="0"/>
            </a:endParaRPr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5572132" y="3214686"/>
            <a:ext cx="11416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 Rounded MT Bold" pitchFamily="34" charset="0"/>
              </a:rPr>
              <a:t>quoziente</a:t>
            </a:r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4357686" y="5072074"/>
            <a:ext cx="6864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latin typeface="Arial Rounded MT Bold" pitchFamily="34" charset="0"/>
              </a:rPr>
              <a:t>resto</a:t>
            </a:r>
          </a:p>
        </p:txBody>
      </p:sp>
      <p:graphicFrame>
        <p:nvGraphicFramePr>
          <p:cNvPr id="214120" name="Group 104"/>
          <p:cNvGraphicFramePr>
            <a:graphicFrameLocks noGrp="1"/>
          </p:cNvGraphicFramePr>
          <p:nvPr>
            <p:ph sz="half" idx="2"/>
          </p:nvPr>
        </p:nvGraphicFramePr>
        <p:xfrm>
          <a:off x="2411413" y="2852738"/>
          <a:ext cx="3041650" cy="2560320"/>
        </p:xfrm>
        <a:graphic>
          <a:graphicData uri="http://schemas.openxmlformats.org/drawingml/2006/table">
            <a:tbl>
              <a:tblPr/>
              <a:tblGrid>
                <a:gridCol w="434975"/>
                <a:gridCol w="434975"/>
                <a:gridCol w="433387"/>
                <a:gridCol w="434975"/>
                <a:gridCol w="433388"/>
                <a:gridCol w="434975"/>
                <a:gridCol w="434975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-1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Ovale 12"/>
          <p:cNvSpPr/>
          <p:nvPr/>
        </p:nvSpPr>
        <p:spPr>
          <a:xfrm>
            <a:off x="2428860" y="2786058"/>
            <a:ext cx="1714512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e 13"/>
          <p:cNvSpPr/>
          <p:nvPr/>
        </p:nvSpPr>
        <p:spPr>
          <a:xfrm>
            <a:off x="3643306" y="5072074"/>
            <a:ext cx="571504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C0516DA0-B20C-414C-BFE9-83E23CC2BA72}" type="slidenum">
              <a:rPr lang="it-IT"/>
              <a:pPr>
                <a:defRPr/>
              </a:pPr>
              <a:t>31</a:t>
            </a:fld>
            <a:endParaRPr lang="it-IT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2875"/>
            <a:ext cx="8839200" cy="69215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Conversione di base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57232"/>
            <a:ext cx="8839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Un numero è un insieme di simboli o cifre che rappresentano una certa quantità</a:t>
            </a:r>
          </a:p>
          <a:p>
            <a:pPr lvl="1" eaLnBrk="1" hangingPunct="1">
              <a:defRPr/>
            </a:pPr>
            <a:r>
              <a:rPr lang="it-IT" sz="2000" dirty="0" smtClean="0"/>
              <a:t>la rappresentazione di un numero è relativa alla base di rappresentazione utilizzata </a:t>
            </a:r>
          </a:p>
          <a:p>
            <a:pPr eaLnBrk="1" hangingPunct="1">
              <a:defRPr/>
            </a:pPr>
            <a:r>
              <a:rPr lang="it-IT" sz="2400" dirty="0" smtClean="0"/>
              <a:t>Una numero può essere espresso in qualunque base di rappresentazione</a:t>
            </a:r>
          </a:p>
          <a:p>
            <a:pPr lvl="1" eaLnBrk="1" hangingPunct="1">
              <a:defRPr/>
            </a:pPr>
            <a:r>
              <a:rPr lang="it-IT" sz="2000" dirty="0" smtClean="0"/>
              <a:t>esistono diverse rappresentazioni di uno stesso valore (numero)</a:t>
            </a:r>
          </a:p>
          <a:p>
            <a:pPr eaLnBrk="1" hangingPunct="1">
              <a:defRPr/>
            </a:pPr>
            <a:r>
              <a:rPr lang="it-IT" sz="2400" dirty="0" smtClean="0"/>
              <a:t>Un intero espresso in base </a:t>
            </a:r>
            <a:r>
              <a:rPr lang="it-IT" sz="2400" dirty="0" smtClean="0">
                <a:latin typeface="Symbol" pitchFamily="18" charset="2"/>
              </a:rPr>
              <a:t>a</a:t>
            </a:r>
            <a:r>
              <a:rPr lang="it-IT" sz="2400" dirty="0" smtClean="0"/>
              <a:t> è un intero anche in base </a:t>
            </a:r>
            <a:r>
              <a:rPr lang="it-IT" sz="2400" dirty="0" smtClean="0">
                <a:latin typeface="Symbol" pitchFamily="18" charset="2"/>
              </a:rPr>
              <a:t>b</a:t>
            </a:r>
          </a:p>
          <a:p>
            <a:pPr eaLnBrk="1" hangingPunct="1">
              <a:defRPr/>
            </a:pPr>
            <a:r>
              <a:rPr lang="it-IT" sz="2400" dirty="0" smtClean="0"/>
              <a:t>Un numero frazionario espresso in base </a:t>
            </a:r>
            <a:r>
              <a:rPr lang="it-IT" sz="2400" dirty="0" smtClean="0">
                <a:latin typeface="Symbol" pitchFamily="18" charset="2"/>
              </a:rPr>
              <a:t>a </a:t>
            </a:r>
            <a:r>
              <a:rPr lang="it-IT" sz="2400" dirty="0" smtClean="0"/>
              <a:t>è un numero frazionario anche in base </a:t>
            </a:r>
            <a:r>
              <a:rPr lang="it-IT" sz="2400" dirty="0" smtClean="0">
                <a:latin typeface="Symbol" pitchFamily="18" charset="2"/>
              </a:rPr>
              <a:t>b</a:t>
            </a: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/>
              <a:t>Esistono due tecniche di conversione da una base ad un’altra (</a:t>
            </a:r>
            <a:r>
              <a:rPr lang="it-IT" sz="2400" dirty="0" smtClean="0">
                <a:latin typeface="Symbol" pitchFamily="18" charset="2"/>
              </a:rPr>
              <a:t>a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it-IT" sz="2400" dirty="0" smtClean="0">
                <a:latin typeface="Symbol" pitchFamily="18" charset="2"/>
              </a:rPr>
              <a:t>b):</a:t>
            </a:r>
            <a:endParaRPr lang="it-IT" sz="2400" dirty="0" smtClean="0"/>
          </a:p>
          <a:p>
            <a:pPr lvl="1" eaLnBrk="1" hangingPunct="1">
              <a:defRPr/>
            </a:pPr>
            <a:r>
              <a:rPr lang="it-IT" sz="2000" dirty="0" smtClean="0"/>
              <a:t>metodo polinomiale (le operazioni si fanno nella base d’arrivo)</a:t>
            </a:r>
          </a:p>
          <a:p>
            <a:pPr lvl="1" eaLnBrk="1" hangingPunct="1">
              <a:defRPr/>
            </a:pPr>
            <a:r>
              <a:rPr lang="it-IT" sz="2000" dirty="0" smtClean="0"/>
              <a:t>metodo iterativo (le operazioni si fanno nella base di partenza)</a:t>
            </a:r>
          </a:p>
          <a:p>
            <a:pPr lvl="1" eaLnBrk="1" hangingPunct="1">
              <a:defRPr/>
            </a:pP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33D1A1B5-9A97-49EC-9E10-E35A556FF6DE}" type="slidenum">
              <a:rPr lang="it-IT"/>
              <a:pPr>
                <a:defRPr/>
              </a:pPr>
              <a:t>32</a:t>
            </a:fld>
            <a:endParaRPr lang="it-IT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Metodo polinomiale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77327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Il numero “</a:t>
            </a:r>
            <a:r>
              <a:rPr lang="it-IT" sz="2400" i="1" dirty="0" smtClean="0"/>
              <a:t>N</a:t>
            </a:r>
            <a:r>
              <a:rPr lang="it-IT" sz="2400" dirty="0" smtClean="0"/>
              <a:t>” espresso in base “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dirty="0" smtClean="0"/>
              <a:t>” ha la forma:</a:t>
            </a:r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/>
              <a:t>In base </a:t>
            </a:r>
            <a:r>
              <a:rPr lang="it-IT" sz="2400" i="1" dirty="0" smtClean="0">
                <a:latin typeface="Symbol" pitchFamily="18" charset="2"/>
              </a:rPr>
              <a:t>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it-IT" sz="2400" dirty="0" smtClean="0"/>
              <a:t> si ha:</a:t>
            </a:r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/>
              <a:t>In base “</a:t>
            </a:r>
            <a:r>
              <a:rPr lang="it-IT" sz="2400" i="1" dirty="0" smtClean="0">
                <a:latin typeface="Symbol" pitchFamily="18" charset="2"/>
              </a:rPr>
              <a:t>b</a:t>
            </a:r>
            <a:r>
              <a:rPr lang="it-IT" sz="2400" dirty="0" smtClean="0"/>
              <a:t>” il numero “</a:t>
            </a:r>
            <a:r>
              <a:rPr lang="it-IT" sz="2400" i="1" dirty="0" smtClean="0"/>
              <a:t>N</a:t>
            </a:r>
            <a:r>
              <a:rPr lang="it-IT" sz="2400" dirty="0" smtClean="0"/>
              <a:t>” risulta espresso da:</a:t>
            </a:r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/>
              <a:t>Calcolando il risultato di questo polinomio in aritmetica in base </a:t>
            </a:r>
            <a:r>
              <a:rPr lang="it-IT" sz="2400" i="1" dirty="0" smtClean="0">
                <a:latin typeface="Symbol" pitchFamily="18" charset="2"/>
              </a:rPr>
              <a:t>b, </a:t>
            </a:r>
            <a:r>
              <a:rPr lang="it-IT" sz="2400" dirty="0" smtClean="0"/>
              <a:t>i può completare la conversione: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611560" y="3154809"/>
          <a:ext cx="6585292" cy="490215"/>
        </p:xfrm>
        <a:graphic>
          <a:graphicData uri="http://schemas.openxmlformats.org/presentationml/2006/ole">
            <p:oleObj spid="_x0000_s4098" name="Equazione" r:id="rId3" imgW="3924000" imgH="291960" progId="Equation.3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571472" y="4030670"/>
          <a:ext cx="6111875" cy="469900"/>
        </p:xfrm>
        <a:graphic>
          <a:graphicData uri="http://schemas.openxmlformats.org/presentationml/2006/ole">
            <p:oleObj spid="_x0000_s4099" name="Equazione" r:id="rId4" imgW="3797280" imgH="291960" progId="Equation.3">
              <p:embed/>
            </p:oleObj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611560" y="1844675"/>
          <a:ext cx="6390010" cy="936253"/>
        </p:xfrm>
        <a:graphic>
          <a:graphicData uri="http://schemas.openxmlformats.org/presentationml/2006/ole">
            <p:oleObj spid="_x0000_s4100" name="Equazione" r:id="rId5" imgW="3809880" imgH="558720" progId="Equation.3">
              <p:embed/>
            </p:oleObj>
          </a:graphicData>
        </a:graphic>
      </p:graphicFrame>
      <p:graphicFrame>
        <p:nvGraphicFramePr>
          <p:cNvPr id="4101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539552" y="5652715"/>
          <a:ext cx="1728192" cy="512589"/>
        </p:xfrm>
        <a:graphic>
          <a:graphicData uri="http://schemas.openxmlformats.org/presentationml/2006/ole">
            <p:oleObj spid="_x0000_s4101" name="Equazione" r:id="rId6" imgW="812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EB61EF56-5C3A-43E6-A1D3-BB0DC2EA0FFD}" type="slidenum">
              <a:rPr lang="it-IT"/>
              <a:pPr>
                <a:defRPr/>
              </a:pPr>
              <a:t>33</a:t>
            </a:fld>
            <a:endParaRPr lang="it-IT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1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8122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Convertire 1101 in base 2 nell’equivalente in base 10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66875" y="2781300"/>
          <a:ext cx="5592763" cy="2097088"/>
        </p:xfrm>
        <a:graphic>
          <a:graphicData uri="http://schemas.openxmlformats.org/presentationml/2006/ole">
            <p:oleObj spid="_x0000_s5122" name="Equation" r:id="rId3" imgW="3352680" imgH="1257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DF981EEA-4EC5-4CF6-872B-818F4CD59305}" type="slidenum">
              <a:rPr lang="it-IT"/>
              <a:pPr>
                <a:defRPr/>
              </a:pPr>
              <a:t>34</a:t>
            </a:fld>
            <a:endParaRPr lang="it-IT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2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88365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Convertire il numero binario 101.011 nell’equivalente in base 10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Convertire il numero ternario 201.1 nell’equivalente in base 10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655638" y="2349500"/>
          <a:ext cx="8488362" cy="1314450"/>
        </p:xfrm>
        <a:graphic>
          <a:graphicData uri="http://schemas.openxmlformats.org/presentationml/2006/ole">
            <p:oleObj spid="_x0000_s6146" name="Equation" r:id="rId3" imgW="5003640" imgH="774360" progId="Equation.3">
              <p:embed/>
            </p:oleObj>
          </a:graphicData>
        </a:graphic>
      </p:graphicFrame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1187450" y="4797425"/>
          <a:ext cx="5795963" cy="1314450"/>
        </p:xfrm>
        <a:graphic>
          <a:graphicData uri="http://schemas.openxmlformats.org/presentationml/2006/ole">
            <p:oleObj spid="_x0000_s6147" name="Equation" r:id="rId4" imgW="341604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479BAAEB-F070-460F-BABA-1E812C33F47F}" type="slidenum">
              <a:rPr lang="it-IT"/>
              <a:pPr>
                <a:defRPr/>
              </a:pPr>
              <a:t>35</a:t>
            </a:fld>
            <a:endParaRPr lang="it-IT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3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883650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Convertire il numero esadecimale  D3F nell’equivalente in base 10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u="sng" dirty="0" smtClean="0"/>
              <a:t>Osservazione</a:t>
            </a:r>
            <a:r>
              <a:rPr lang="it-IT" dirty="0" smtClean="0"/>
              <a:t>: il metodo polinomiale è conveniente per la conversione da una generica base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 alla base 10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116013" y="2565400"/>
          <a:ext cx="6048375" cy="1563688"/>
        </p:xfrm>
        <a:graphic>
          <a:graphicData uri="http://schemas.openxmlformats.org/presentationml/2006/ole">
            <p:oleObj spid="_x0000_s7170" name="Equation" r:id="rId3" imgW="299700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870AF0B2-FAD0-4205-8AB2-FD487CFECF9B}" type="slidenum">
              <a:rPr lang="it-IT"/>
              <a:pPr>
                <a:defRPr/>
              </a:pPr>
              <a:t>36</a:t>
            </a:fld>
            <a:endParaRPr lang="it-IT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4</a:t>
            </a:r>
            <a:br>
              <a:rPr lang="it-IT" dirty="0" smtClean="0"/>
            </a:br>
            <a:r>
              <a:rPr lang="it-IT" sz="2800" dirty="0" smtClean="0"/>
              <a:t>(numeri frazionari)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Conversione da base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 a base 10</a:t>
            </a:r>
          </a:p>
          <a:p>
            <a:pPr lvl="2" eaLnBrk="1" hangingPunct="1">
              <a:defRPr/>
            </a:pPr>
            <a:r>
              <a:rPr lang="it-IT" dirty="0" smtClean="0"/>
              <a:t>Rappresentazione polinomiale del numero in base </a:t>
            </a:r>
            <a:r>
              <a:rPr lang="it-IT" dirty="0" smtClean="0">
                <a:latin typeface="Symbol" pitchFamily="18" charset="2"/>
              </a:rPr>
              <a:t>a</a:t>
            </a:r>
            <a:r>
              <a:rPr lang="it-IT" dirty="0" smtClean="0"/>
              <a:t>:</a:t>
            </a:r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r>
              <a:rPr lang="it-IT" dirty="0" smtClean="0"/>
              <a:t>Esempio : convertire il numero binario 1101.101 in base 10: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525612" y="2214554"/>
          <a:ext cx="6546850" cy="555625"/>
        </p:xfrm>
        <a:graphic>
          <a:graphicData uri="http://schemas.openxmlformats.org/presentationml/2006/ole">
            <p:oleObj spid="_x0000_s119810" name="Equazione" r:id="rId3" imgW="2997000" imgH="253800" progId="Equation.3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1285852" y="3500439"/>
          <a:ext cx="7551431" cy="1428760"/>
        </p:xfrm>
        <a:graphic>
          <a:graphicData uri="http://schemas.openxmlformats.org/presentationml/2006/ole">
            <p:oleObj spid="_x0000_s119811" name="Equation" r:id="rId4" imgW="402588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FD1D4F32-1F95-4869-812D-AEAAFE04358E}" type="slidenum">
              <a:rPr lang="it-IT"/>
              <a:pPr>
                <a:defRPr/>
              </a:pPr>
              <a:t>37</a:t>
            </a:fld>
            <a:endParaRPr lang="it-IT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475656" y="3284984"/>
          <a:ext cx="5245113" cy="2747575"/>
        </p:xfrm>
        <a:graphic>
          <a:graphicData uri="http://schemas.openxmlformats.org/presentationml/2006/ole">
            <p:oleObj spid="_x0000_s8194" name="Equazione" r:id="rId3" imgW="2565360" imgH="1346040" progId="Equation.3">
              <p:embed/>
            </p:oleObj>
          </a:graphicData>
        </a:graphic>
      </p:graphicFrame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Metodo iterativo </a:t>
            </a:r>
            <a:br>
              <a:rPr lang="it-IT" dirty="0" smtClean="0"/>
            </a:br>
            <a:r>
              <a:rPr lang="it-IT" dirty="0" smtClean="0"/>
              <a:t>(numeri interi)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Tecnica delle divisioni successive</a:t>
            </a:r>
            <a:endParaRPr lang="it-IT" sz="1600" dirty="0" smtClean="0"/>
          </a:p>
          <a:p>
            <a:pPr lvl="1" eaLnBrk="1" hangingPunct="1">
              <a:defRPr/>
            </a:pPr>
            <a:r>
              <a:rPr lang="it-IT" dirty="0" smtClean="0"/>
              <a:t>Si basa sul teorema della divisione con resto;</a:t>
            </a:r>
          </a:p>
          <a:p>
            <a:pPr lvl="2" eaLnBrk="1" hangingPunct="1">
              <a:defRPr/>
            </a:pPr>
            <a:r>
              <a:rPr lang="it-IT" dirty="0" smtClean="0"/>
              <a:t>Dividendo un numero per la sua base, il resto della divisione intera è l’ultima cifra della sua rappresentazione in tale 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E377389C-1D1F-4DD2-8779-4355B312FF09}" type="slidenum">
              <a:rPr lang="it-IT"/>
              <a:pPr>
                <a:defRPr/>
              </a:pPr>
              <a:t>38</a:t>
            </a:fld>
            <a:endParaRPr lang="it-IT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8" y="0"/>
            <a:ext cx="9104312" cy="990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Esempio 1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Convertire il numero 52 in base 10 nell’equivalente in base 2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Quindi: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785786" y="5429264"/>
          <a:ext cx="2405065" cy="452172"/>
        </p:xfrm>
        <a:graphic>
          <a:graphicData uri="http://schemas.openxmlformats.org/presentationml/2006/ole">
            <p:oleObj spid="_x0000_s9218" name="Equation" r:id="rId3" imgW="1612800" imgH="304560" progId="Equation.3">
              <p:embed/>
            </p:oleObj>
          </a:graphicData>
        </a:graphic>
      </p:graphicFrame>
      <p:graphicFrame>
        <p:nvGraphicFramePr>
          <p:cNvPr id="78067" name="Group 243"/>
          <p:cNvGraphicFramePr>
            <a:graphicFrameLocks noGrp="1"/>
          </p:cNvGraphicFramePr>
          <p:nvPr/>
        </p:nvGraphicFramePr>
        <p:xfrm>
          <a:off x="1524000" y="2354263"/>
          <a:ext cx="5865813" cy="3108960"/>
        </p:xfrm>
        <a:graphic>
          <a:graphicData uri="http://schemas.openxmlformats.org/drawingml/2006/table">
            <a:tbl>
              <a:tblPr/>
              <a:tblGrid>
                <a:gridCol w="992188"/>
                <a:gridCol w="990600"/>
                <a:gridCol w="992187"/>
                <a:gridCol w="990600"/>
                <a:gridCol w="992188"/>
                <a:gridCol w="90805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6 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2 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3 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2 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1 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0" name="Freeform 245"/>
          <p:cNvSpPr>
            <a:spLocks/>
          </p:cNvSpPr>
          <p:nvPr/>
        </p:nvSpPr>
        <p:spPr bwMode="auto">
          <a:xfrm>
            <a:off x="2124075" y="3500438"/>
            <a:ext cx="5040313" cy="2462212"/>
          </a:xfrm>
          <a:custGeom>
            <a:avLst/>
            <a:gdLst>
              <a:gd name="T0" fmla="*/ 2147483647 w 3175"/>
              <a:gd name="T1" fmla="*/ 2147483647 h 1551"/>
              <a:gd name="T2" fmla="*/ 2147483647 w 3175"/>
              <a:gd name="T3" fmla="*/ 2147483647 h 1551"/>
              <a:gd name="T4" fmla="*/ 0 w 3175"/>
              <a:gd name="T5" fmla="*/ 0 h 1551"/>
              <a:gd name="T6" fmla="*/ 0 60000 65536"/>
              <a:gd name="T7" fmla="*/ 0 60000 65536"/>
              <a:gd name="T8" fmla="*/ 0 60000 65536"/>
              <a:gd name="T9" fmla="*/ 0 w 3175"/>
              <a:gd name="T10" fmla="*/ 0 h 1551"/>
              <a:gd name="T11" fmla="*/ 3175 w 3175"/>
              <a:gd name="T12" fmla="*/ 1551 h 15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5" h="1551">
                <a:moveTo>
                  <a:pt x="3175" y="1407"/>
                </a:moveTo>
                <a:cubicBezTo>
                  <a:pt x="3076" y="1479"/>
                  <a:pt x="2978" y="1551"/>
                  <a:pt x="2449" y="1316"/>
                </a:cubicBezTo>
                <a:cubicBezTo>
                  <a:pt x="1920" y="1081"/>
                  <a:pt x="416" y="219"/>
                  <a:pt x="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5047CB05-0269-4236-8BB5-265273F52399}" type="slidenum">
              <a:rPr lang="it-IT"/>
              <a:pPr>
                <a:defRPr/>
              </a:pPr>
              <a:t>39</a:t>
            </a:fld>
            <a:endParaRPr lang="it-IT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8" y="0"/>
            <a:ext cx="9104312" cy="990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Esempio 2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Convertire il numero 58506 in base 10 nell’equivalente in base 16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Quindi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1643063" y="5624513"/>
          <a:ext cx="3714750" cy="587375"/>
        </p:xfrm>
        <a:graphic>
          <a:graphicData uri="http://schemas.openxmlformats.org/presentationml/2006/ole">
            <p:oleObj spid="_x0000_s10242" name="Equazione" r:id="rId3" imgW="1917360" imgH="304560" progId="Equation.2">
              <p:embed/>
            </p:oleObj>
          </a:graphicData>
        </a:graphic>
      </p:graphicFrame>
      <p:graphicFrame>
        <p:nvGraphicFramePr>
          <p:cNvPr id="78947" name="Group 99"/>
          <p:cNvGraphicFramePr>
            <a:graphicFrameLocks noGrp="1"/>
          </p:cNvGraphicFramePr>
          <p:nvPr/>
        </p:nvGraphicFramePr>
        <p:xfrm>
          <a:off x="1476375" y="2349500"/>
          <a:ext cx="4408488" cy="2634615"/>
        </p:xfrm>
        <a:graphic>
          <a:graphicData uri="http://schemas.openxmlformats.org/drawingml/2006/table">
            <a:tbl>
              <a:tblPr/>
              <a:tblGrid>
                <a:gridCol w="1439863"/>
                <a:gridCol w="1079500"/>
                <a:gridCol w="1008062"/>
                <a:gridCol w="881063"/>
              </a:tblGrid>
              <a:tr h="131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58506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3656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(A)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228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(8)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4 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14 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(4)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(E)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4" name="Freeform 101"/>
          <p:cNvSpPr>
            <a:spLocks/>
          </p:cNvSpPr>
          <p:nvPr/>
        </p:nvSpPr>
        <p:spPr bwMode="auto">
          <a:xfrm>
            <a:off x="2411413" y="4149725"/>
            <a:ext cx="3024187" cy="1187450"/>
          </a:xfrm>
          <a:custGeom>
            <a:avLst/>
            <a:gdLst>
              <a:gd name="T0" fmla="*/ 2147483647 w 1905"/>
              <a:gd name="T1" fmla="*/ 2147483647 h 748"/>
              <a:gd name="T2" fmla="*/ 2147483647 w 1905"/>
              <a:gd name="T3" fmla="*/ 2147483647 h 748"/>
              <a:gd name="T4" fmla="*/ 0 w 1905"/>
              <a:gd name="T5" fmla="*/ 0 h 748"/>
              <a:gd name="T6" fmla="*/ 0 60000 65536"/>
              <a:gd name="T7" fmla="*/ 0 60000 65536"/>
              <a:gd name="T8" fmla="*/ 0 60000 65536"/>
              <a:gd name="T9" fmla="*/ 0 w 1905"/>
              <a:gd name="T10" fmla="*/ 0 h 748"/>
              <a:gd name="T11" fmla="*/ 1905 w 1905"/>
              <a:gd name="T12" fmla="*/ 748 h 7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748">
                <a:moveTo>
                  <a:pt x="1905" y="680"/>
                </a:moveTo>
                <a:cubicBezTo>
                  <a:pt x="1746" y="714"/>
                  <a:pt x="1587" y="748"/>
                  <a:pt x="1270" y="635"/>
                </a:cubicBezTo>
                <a:cubicBezTo>
                  <a:pt x="953" y="522"/>
                  <a:pt x="476" y="261"/>
                  <a:pt x="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6E695EEF-B15B-41FF-8945-B16FDE9C626C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Riepilogo (2)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Segnale numerico 2</a:t>
            </a:r>
          </a:p>
          <a:p>
            <a:pPr lvl="1" eaLnBrk="1" hangingPunct="1">
              <a:defRPr/>
            </a:pPr>
            <a:r>
              <a:rPr lang="it-IT" dirty="0" smtClean="0"/>
              <a:t>Al segnale quantizzato si può associare il valore  numerico “codificato” </a:t>
            </a:r>
          </a:p>
          <a:p>
            <a:pPr eaLnBrk="1" hangingPunct="1">
              <a:defRPr/>
            </a:pPr>
            <a:r>
              <a:rPr lang="it-IT" dirty="0" smtClean="0"/>
              <a:t>Segnale digitale (binario)</a:t>
            </a:r>
          </a:p>
          <a:p>
            <a:pPr lvl="1" eaLnBrk="1" hangingPunct="1">
              <a:defRPr/>
            </a:pPr>
            <a:r>
              <a:rPr lang="it-IT" dirty="0" smtClean="0"/>
              <a:t>Particolare segnale numerico che può assumere solo due valori “0” e “1”</a:t>
            </a:r>
          </a:p>
          <a:p>
            <a:pPr lvl="2" eaLnBrk="1" hangingPunct="1">
              <a:defRPr/>
            </a:pPr>
            <a:r>
              <a:rPr lang="it-IT" dirty="0" smtClean="0"/>
              <a:t>Al valore “0” si associa, per esempio, 0 V</a:t>
            </a:r>
          </a:p>
          <a:p>
            <a:pPr lvl="2" eaLnBrk="1" hangingPunct="1">
              <a:defRPr/>
            </a:pPr>
            <a:r>
              <a:rPr lang="it-IT" dirty="0" smtClean="0"/>
              <a:t>Al valore “1” si associa, per esempio, 5 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023EF090-61EB-44AA-9BED-A07F691EE424}" type="slidenum">
              <a:rPr lang="it-IT"/>
              <a:pPr>
                <a:defRPr/>
              </a:pPr>
              <a:t>40</a:t>
            </a:fld>
            <a:endParaRPr lang="it-IT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8" y="0"/>
            <a:ext cx="9104312" cy="990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Esempio 3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it-IT" dirty="0" smtClean="0"/>
              <a:t>Convertire il numero 58506 in base 10 nell’equivalente in base 8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Quindi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709863" y="5561013"/>
          <a:ext cx="2262187" cy="441325"/>
        </p:xfrm>
        <a:graphic>
          <a:graphicData uri="http://schemas.openxmlformats.org/presentationml/2006/ole">
            <p:oleObj spid="_x0000_s11266" name="Equation" r:id="rId3" imgW="1168200" imgH="228600" progId="Equation.3">
              <p:embed/>
            </p:oleObj>
          </a:graphicData>
        </a:graphic>
      </p:graphicFrame>
      <p:graphicFrame>
        <p:nvGraphicFramePr>
          <p:cNvPr id="80997" name="Group 101"/>
          <p:cNvGraphicFramePr>
            <a:graphicFrameLocks noGrp="1"/>
          </p:cNvGraphicFramePr>
          <p:nvPr/>
        </p:nvGraphicFramePr>
        <p:xfrm>
          <a:off x="1785938" y="2381250"/>
          <a:ext cx="6611937" cy="2743200"/>
        </p:xfrm>
        <a:graphic>
          <a:graphicData uri="http://schemas.openxmlformats.org/drawingml/2006/table">
            <a:tbl>
              <a:tblPr/>
              <a:tblGrid>
                <a:gridCol w="1273175"/>
                <a:gridCol w="931862"/>
                <a:gridCol w="1101725"/>
                <a:gridCol w="1101725"/>
                <a:gridCol w="1101725"/>
                <a:gridCol w="1101725"/>
              </a:tblGrid>
              <a:tr h="131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58506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7313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914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114 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8" name="Freeform 102"/>
          <p:cNvSpPr>
            <a:spLocks/>
          </p:cNvSpPr>
          <p:nvPr/>
        </p:nvSpPr>
        <p:spPr bwMode="auto">
          <a:xfrm>
            <a:off x="2771775" y="3500438"/>
            <a:ext cx="5545138" cy="2197100"/>
          </a:xfrm>
          <a:custGeom>
            <a:avLst/>
            <a:gdLst>
              <a:gd name="T0" fmla="*/ 2147483647 w 3493"/>
              <a:gd name="T1" fmla="*/ 2147483647 h 1384"/>
              <a:gd name="T2" fmla="*/ 2147483647 w 3493"/>
              <a:gd name="T3" fmla="*/ 2147483647 h 1384"/>
              <a:gd name="T4" fmla="*/ 0 w 3493"/>
              <a:gd name="T5" fmla="*/ 0 h 1384"/>
              <a:gd name="T6" fmla="*/ 0 60000 65536"/>
              <a:gd name="T7" fmla="*/ 0 60000 65536"/>
              <a:gd name="T8" fmla="*/ 0 60000 65536"/>
              <a:gd name="T9" fmla="*/ 0 w 3493"/>
              <a:gd name="T10" fmla="*/ 0 h 1384"/>
              <a:gd name="T11" fmla="*/ 3493 w 3493"/>
              <a:gd name="T12" fmla="*/ 1384 h 1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3" h="1384">
                <a:moveTo>
                  <a:pt x="3493" y="1225"/>
                </a:moveTo>
                <a:cubicBezTo>
                  <a:pt x="3353" y="1304"/>
                  <a:pt x="3213" y="1384"/>
                  <a:pt x="2631" y="1180"/>
                </a:cubicBezTo>
                <a:cubicBezTo>
                  <a:pt x="2049" y="976"/>
                  <a:pt x="1024" y="488"/>
                  <a:pt x="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822065DE-4E05-47D4-9C1F-F64CF726E1D4}" type="slidenum">
              <a:rPr lang="it-IT"/>
              <a:pPr>
                <a:defRPr/>
              </a:pPr>
              <a:t>41</a:t>
            </a:fld>
            <a:endParaRPr lang="it-IT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Osservazione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Il metodo iterativo utilizza l’aritmetica della base di partenza</a:t>
            </a:r>
          </a:p>
          <a:p>
            <a:pPr lvl="1" eaLnBrk="1" hangingPunct="1">
              <a:defRPr/>
            </a:pPr>
            <a:r>
              <a:rPr lang="it-IT" dirty="0" smtClean="0"/>
              <a:t>è particolarmente conveniente per la conversione da base 10 ad una generica base </a:t>
            </a:r>
            <a:r>
              <a:rPr lang="it-IT" i="1" dirty="0" smtClean="0">
                <a:latin typeface="Symbol" pitchFamily="18" charset="2"/>
              </a:rPr>
              <a:t>b</a:t>
            </a:r>
            <a:r>
              <a:rPr lang="it-IT" dirty="0" smtClean="0"/>
              <a:t>  diversa da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7671C3F1-77AC-45AB-A99B-3E33FEE2890E}" type="slidenum">
              <a:rPr lang="it-IT"/>
              <a:pPr>
                <a:defRPr/>
              </a:pPr>
              <a:t>42</a:t>
            </a:fld>
            <a:endParaRPr lang="it-IT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Metodo iterativo</a:t>
            </a:r>
            <a:br>
              <a:rPr lang="it-IT" dirty="0" smtClean="0"/>
            </a:br>
            <a:r>
              <a:rPr lang="it-IT" dirty="0" smtClean="0"/>
              <a:t>(numeri frazionari)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Conversione da base 10 a base </a:t>
            </a:r>
            <a:r>
              <a:rPr lang="it-IT" i="1" dirty="0" smtClean="0">
                <a:latin typeface="Symbol" pitchFamily="18" charset="2"/>
              </a:rPr>
              <a:t>b</a:t>
            </a:r>
            <a:endParaRPr lang="it-IT" dirty="0" smtClean="0"/>
          </a:p>
          <a:p>
            <a:pPr lvl="2" eaLnBrk="1" hangingPunct="1">
              <a:defRPr/>
            </a:pPr>
            <a:r>
              <a:rPr lang="it-IT" dirty="0" smtClean="0"/>
              <a:t>La parte intera procedimento prima visto</a:t>
            </a:r>
          </a:p>
          <a:p>
            <a:pPr lvl="2" eaLnBrk="1" hangingPunct="1">
              <a:defRPr/>
            </a:pPr>
            <a:r>
              <a:rPr lang="it-IT" dirty="0" smtClean="0"/>
              <a:t>Per la parte frazionaria in base </a:t>
            </a:r>
            <a:r>
              <a:rPr lang="it-IT" i="1" dirty="0" smtClean="0">
                <a:latin typeface="Symbol" pitchFamily="18" charset="2"/>
              </a:rPr>
              <a:t>b</a:t>
            </a:r>
            <a:r>
              <a:rPr lang="it-IT" i="1" dirty="0" smtClean="0"/>
              <a:t> si ha</a:t>
            </a:r>
          </a:p>
          <a:p>
            <a:pPr lvl="2" eaLnBrk="1" hangingPunct="1">
              <a:defRPr/>
            </a:pPr>
            <a:endParaRPr lang="it-IT" sz="3200" dirty="0" smtClean="0"/>
          </a:p>
          <a:p>
            <a:pPr lvl="2" eaLnBrk="1" hangingPunct="1">
              <a:defRPr/>
            </a:pPr>
            <a:r>
              <a:rPr lang="it-IT" dirty="0" smtClean="0"/>
              <a:t>Moltiplicando per la base si ha</a:t>
            </a:r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r>
              <a:rPr lang="it-IT" dirty="0" smtClean="0"/>
              <a:t>La conversione può non avere fine, si arresta una volta raggiunta la precisione desiderata (con un certo numero di cifre decimali)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535126" y="2603500"/>
          <a:ext cx="4965700" cy="554038"/>
        </p:xfrm>
        <a:graphic>
          <a:graphicData uri="http://schemas.openxmlformats.org/presentationml/2006/ole">
            <p:oleObj spid="_x0000_s13314" name="Equazione" r:id="rId3" imgW="2273040" imgH="253800" progId="Equation.3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473200" y="3500438"/>
          <a:ext cx="6575425" cy="554037"/>
        </p:xfrm>
        <a:graphic>
          <a:graphicData uri="http://schemas.openxmlformats.org/presentationml/2006/ole">
            <p:oleObj spid="_x0000_s13316" name="Equazione" r:id="rId4" imgW="3009600" imgH="253800" progId="Equation.3">
              <p:embed/>
            </p:oleObj>
          </a:graphicData>
        </a:graphic>
      </p:graphicFrame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1473200" y="4071938"/>
          <a:ext cx="6686550" cy="554037"/>
        </p:xfrm>
        <a:graphic>
          <a:graphicData uri="http://schemas.openxmlformats.org/presentationml/2006/ole">
            <p:oleObj spid="_x0000_s13317" name="Equazione" r:id="rId5" imgW="3060360" imgH="253800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475656" y="4679950"/>
          <a:ext cx="1554163" cy="498475"/>
        </p:xfrm>
        <a:graphic>
          <a:graphicData uri="http://schemas.openxmlformats.org/presentationml/2006/ole">
            <p:oleObj spid="_x0000_s13318" name="Equazione" r:id="rId6" imgW="711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B1E3F6C3-84DE-4C68-AB1B-9B4922A0E6B7}" type="slidenum">
              <a:rPr lang="it-IT"/>
              <a:pPr>
                <a:defRPr/>
              </a:pPr>
              <a:t>43</a:t>
            </a:fld>
            <a:endParaRPr lang="it-IT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Conversione da base 10 a base 16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071688" y="2357438"/>
          <a:ext cx="4633912" cy="2857500"/>
        </p:xfrm>
        <a:graphic>
          <a:graphicData uri="http://schemas.openxmlformats.org/presentationml/2006/ole">
            <p:oleObj spid="_x0000_s14338" name="Equation" r:id="rId3" imgW="2120760" imgH="1307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F36622E6-DA29-4390-B17E-153760885CE2}" type="slidenum">
              <a:rPr lang="it-IT"/>
              <a:pPr>
                <a:defRPr/>
              </a:pPr>
              <a:t>44</a:t>
            </a:fld>
            <a:endParaRPr lang="it-IT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Errore di Conversione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dirty="0" smtClean="0"/>
              <a:t>Avendo arrestato la conversione al quarto passaggio si commette un errore di conversione</a:t>
            </a:r>
          </a:p>
          <a:p>
            <a:pPr eaLnBrk="1" hangingPunct="1">
              <a:defRPr/>
            </a:pPr>
            <a:r>
              <a:rPr lang="it-IT" sz="2400" dirty="0" smtClean="0"/>
              <a:t>L’entità dell’errore si può valutare convertendo di nuovo il risultato ottenuto in base 10 e valutando la differenza rispetto al numero di partenza (in aritmetica decimale)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646113" y="3460750"/>
          <a:ext cx="8101012" cy="2276475"/>
        </p:xfrm>
        <a:graphic>
          <a:graphicData uri="http://schemas.openxmlformats.org/presentationml/2006/ole">
            <p:oleObj spid="_x0000_s15362" name="Equazione" r:id="rId3" imgW="370836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A.S.E.</a:t>
            </a:r>
          </a:p>
        </p:txBody>
      </p:sp>
      <p:sp>
        <p:nvSpPr>
          <p:cNvPr id="10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EB952202-5164-4422-8987-84B5DE04F1EF}" type="slidenum">
              <a:rPr lang="it-IT"/>
              <a:pPr>
                <a:defRPr/>
              </a:pPr>
              <a:t>45</a:t>
            </a:fld>
            <a:endParaRPr lang="it-IT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Osservazione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71546"/>
            <a:ext cx="8667750" cy="5024454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È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vera la seguente uguaglianza:</a:t>
            </a:r>
          </a:p>
          <a:p>
            <a:pPr eaLnBrk="1" hangingPunct="1">
              <a:defRPr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Quindi, per convertire dalla base </a:t>
            </a:r>
            <a:r>
              <a:rPr lang="it-IT" sz="2400" dirty="0" smtClean="0">
                <a:latin typeface="Symbol" pitchFamily="18" charset="2"/>
                <a:cs typeface="Arial" pitchFamily="34" charset="0"/>
              </a:rPr>
              <a:t>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alla base </a:t>
            </a:r>
            <a:r>
              <a:rPr lang="it-IT" sz="2400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un numero frazionario lo si può moltiplicare per                  ,                     il cui risultato è un numero intero, convertibile con il metodo delle divisioni successive, e quindi si deve dividere (in base </a:t>
            </a:r>
            <a:r>
              <a:rPr lang="it-IT" sz="2400" i="1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) il risultato ottenuto per          </a:t>
            </a:r>
            <a:endParaRPr lang="it-IT" sz="3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Dualmente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si può anche considerare: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OSS1: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m’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potrebbe anche essere diverso da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OSS2: la divisione in base </a:t>
            </a:r>
            <a:r>
              <a:rPr lang="it-IT" sz="2000" i="1" dirty="0" smtClean="0">
                <a:latin typeface="Symbol" pitchFamily="18" charset="2"/>
                <a:cs typeface="Arial" pitchFamily="34" charset="0"/>
              </a:rPr>
              <a:t>b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diventa adesso uno spostamento della posizione della virgola, dato che  </a:t>
            </a:r>
          </a:p>
          <a:p>
            <a:pPr eaLnBrk="1" hangingPunct="1">
              <a:lnSpc>
                <a:spcPct val="110000"/>
              </a:lnSpc>
              <a:defRPr/>
            </a:pP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71472" y="1500174"/>
          <a:ext cx="1582738" cy="1004888"/>
        </p:xfrm>
        <a:graphic>
          <a:graphicData uri="http://schemas.openxmlformats.org/presentationml/2006/ole">
            <p:oleObj spid="_x0000_s16386" name="Equazione" r:id="rId3" imgW="799920" imgH="507960" progId="Equation.3">
              <p:embed/>
            </p:oleObj>
          </a:graphicData>
        </a:graphic>
      </p:graphicFrame>
      <p:graphicFrame>
        <p:nvGraphicFramePr>
          <p:cNvPr id="16389" name="Object 11"/>
          <p:cNvGraphicFramePr>
            <a:graphicFrameLocks noChangeAspect="1"/>
          </p:cNvGraphicFramePr>
          <p:nvPr/>
        </p:nvGraphicFramePr>
        <p:xfrm>
          <a:off x="7143768" y="2944851"/>
          <a:ext cx="1357322" cy="484149"/>
        </p:xfrm>
        <a:graphic>
          <a:graphicData uri="http://schemas.openxmlformats.org/presentationml/2006/ole">
            <p:oleObj spid="_x0000_s16389" name="Equazione" r:id="rId4" imgW="749160" imgH="266400" progId="Equation.3">
              <p:embed/>
            </p:oleObj>
          </a:graphicData>
        </a:graphic>
      </p:graphicFrame>
      <p:graphicFrame>
        <p:nvGraphicFramePr>
          <p:cNvPr id="16391" name="Object 11"/>
          <p:cNvGraphicFramePr>
            <a:graphicFrameLocks noChangeAspect="1"/>
          </p:cNvGraphicFramePr>
          <p:nvPr/>
        </p:nvGraphicFramePr>
        <p:xfrm>
          <a:off x="6786578" y="4000504"/>
          <a:ext cx="545526" cy="500066"/>
        </p:xfrm>
        <a:graphic>
          <a:graphicData uri="http://schemas.openxmlformats.org/presentationml/2006/ole">
            <p:oleObj spid="_x0000_s16391" name="Equazione" r:id="rId5" imgW="291960" imgH="266400" progId="Equation.3">
              <p:embed/>
            </p:oleObj>
          </a:graphicData>
        </a:graphic>
      </p:graphicFrame>
      <p:graphicFrame>
        <p:nvGraphicFramePr>
          <p:cNvPr id="16392" name="Object 4"/>
          <p:cNvGraphicFramePr>
            <a:graphicFrameLocks noChangeAspect="1"/>
          </p:cNvGraphicFramePr>
          <p:nvPr/>
        </p:nvGraphicFramePr>
        <p:xfrm>
          <a:off x="6300192" y="4509120"/>
          <a:ext cx="2336800" cy="527050"/>
        </p:xfrm>
        <a:graphic>
          <a:graphicData uri="http://schemas.openxmlformats.org/presentationml/2006/ole">
            <p:oleObj spid="_x0000_s16392" name="Equazione" r:id="rId6" imgW="1180800" imgH="26640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5656263" y="5572140"/>
          <a:ext cx="1947862" cy="690563"/>
        </p:xfrm>
        <a:graphic>
          <a:graphicData uri="http://schemas.openxmlformats.org/presentationml/2006/ole">
            <p:oleObj spid="_x0000_s16393" name="Equazione" r:id="rId7" imgW="104112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7F0B2C6E-61E5-40B7-BC62-CF4BA51A7965}" type="slidenum">
              <a:rPr lang="it-IT"/>
              <a:pPr>
                <a:defRPr/>
              </a:pPr>
              <a:t>46</a:t>
            </a:fld>
            <a:endParaRPr lang="it-IT"/>
          </a:p>
        </p:txBody>
      </p:sp>
      <p:sp>
        <p:nvSpPr>
          <p:cNvPr id="169135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1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8122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Convertire il numero 61.25 da base 10 a base 8</a:t>
            </a:r>
          </a:p>
          <a:p>
            <a:pPr lvl="1" eaLnBrk="1" hangingPunct="1">
              <a:defRPr/>
            </a:pPr>
            <a:r>
              <a:rPr lang="it-IT" dirty="0" smtClean="0"/>
              <a:t>m = 2, si moltiplica per 10</a:t>
            </a:r>
            <a:r>
              <a:rPr lang="it-IT" baseline="30000" dirty="0" smtClean="0"/>
              <a:t>2</a:t>
            </a:r>
            <a:r>
              <a:rPr lang="it-IT" dirty="0" smtClean="0"/>
              <a:t> =100 e si eseguono le divisioni successive in base 10: </a:t>
            </a:r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1" eaLnBrk="1" hangingPunct="1">
              <a:defRPr/>
            </a:pPr>
            <a:r>
              <a:rPr lang="it-IT" dirty="0" smtClean="0"/>
              <a:t>Il risultato si divide per 10</a:t>
            </a:r>
            <a:r>
              <a:rPr lang="it-IT" baseline="30000" dirty="0" smtClean="0"/>
              <a:t>2</a:t>
            </a:r>
            <a:r>
              <a:rPr lang="it-IT" baseline="-25000" dirty="0" smtClean="0"/>
              <a:t>(10)</a:t>
            </a:r>
            <a:r>
              <a:rPr lang="it-IT" dirty="0" smtClean="0"/>
              <a:t> = 144</a:t>
            </a:r>
            <a:r>
              <a:rPr lang="it-IT" baseline="-25000" dirty="0" smtClean="0"/>
              <a:t>(8)</a:t>
            </a:r>
            <a:r>
              <a:rPr lang="it-IT" dirty="0" smtClean="0"/>
              <a:t>, quindi risulta: </a:t>
            </a:r>
          </a:p>
          <a:p>
            <a:pPr lvl="2" eaLnBrk="1" hangingPunct="1">
              <a:defRPr/>
            </a:pPr>
            <a:r>
              <a:rPr lang="it-IT" dirty="0" smtClean="0"/>
              <a:t>N = 13755 / 144 = 75.2</a:t>
            </a:r>
          </a:p>
          <a:p>
            <a:pPr lvl="1" eaLnBrk="1" hangingPunct="1">
              <a:defRPr/>
            </a:pPr>
            <a:r>
              <a:rPr lang="it-IT" i="1" dirty="0" smtClean="0"/>
              <a:t>N.B.: la divisione è eseguita in base 8!</a:t>
            </a:r>
          </a:p>
        </p:txBody>
      </p:sp>
      <p:graphicFrame>
        <p:nvGraphicFramePr>
          <p:cNvPr id="169277" name="Group 317"/>
          <p:cNvGraphicFramePr>
            <a:graphicFrameLocks noGrp="1"/>
          </p:cNvGraphicFramePr>
          <p:nvPr>
            <p:ph sz="half" idx="2"/>
          </p:nvPr>
        </p:nvGraphicFramePr>
        <p:xfrm>
          <a:off x="2571735" y="2786058"/>
          <a:ext cx="3870005" cy="2011680"/>
        </p:xfrm>
        <a:graphic>
          <a:graphicData uri="http://schemas.openxmlformats.org/drawingml/2006/table">
            <a:tbl>
              <a:tblPr/>
              <a:tblGrid>
                <a:gridCol w="967389"/>
                <a:gridCol w="747124"/>
                <a:gridCol w="714380"/>
                <a:gridCol w="714380"/>
                <a:gridCol w="726732"/>
              </a:tblGrid>
              <a:tr h="29367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6125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7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765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7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7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7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7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3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AF45BBCF-0F3C-4BFC-985A-650CDD6AB2D3}" type="slidenum">
              <a:rPr lang="it-IT"/>
              <a:pPr>
                <a:defRPr/>
              </a:pPr>
              <a:t>47</a:t>
            </a:fld>
            <a:endParaRPr lang="it-IT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2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8812213" cy="472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Convertire il numero 61.25 da base 10 a base 8</a:t>
            </a:r>
          </a:p>
          <a:p>
            <a:pPr lvl="1" eaLnBrk="1" hangingPunct="1">
              <a:defRPr/>
            </a:pPr>
            <a:r>
              <a:rPr lang="it-IT" dirty="0" smtClean="0"/>
              <a:t>si moltiplica per 8</a:t>
            </a:r>
            <a:r>
              <a:rPr lang="it-IT" baseline="30000" dirty="0" smtClean="0"/>
              <a:t>2 </a:t>
            </a:r>
            <a:r>
              <a:rPr lang="it-IT" dirty="0" smtClean="0"/>
              <a:t>= 64 in base 10, e si eseguono le divisioni successive per 8 in base 10 (8</a:t>
            </a:r>
            <a:r>
              <a:rPr lang="it-IT" baseline="-25000" dirty="0" smtClean="0"/>
              <a:t>(10)</a:t>
            </a:r>
            <a:r>
              <a:rPr lang="it-IT" dirty="0" smtClean="0"/>
              <a:t>)</a:t>
            </a:r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  <a:p>
            <a:pPr lvl="1" eaLnBrk="1" hangingPunct="1">
              <a:defRPr/>
            </a:pPr>
            <a:r>
              <a:rPr lang="it-IT" dirty="0" smtClean="0"/>
              <a:t>il risultato si divide per 8</a:t>
            </a:r>
            <a:r>
              <a:rPr lang="it-IT" baseline="30000" dirty="0" smtClean="0"/>
              <a:t>2</a:t>
            </a:r>
            <a:r>
              <a:rPr lang="it-IT" baseline="-25000" dirty="0" smtClean="0"/>
              <a:t>(10)</a:t>
            </a:r>
            <a:r>
              <a:rPr lang="it-IT" dirty="0" smtClean="0"/>
              <a:t> = 100</a:t>
            </a:r>
            <a:r>
              <a:rPr lang="it-IT" baseline="-25000" dirty="0" smtClean="0"/>
              <a:t>(8)</a:t>
            </a:r>
            <a:r>
              <a:rPr lang="it-IT" dirty="0" smtClean="0"/>
              <a:t>, quindi risulta</a:t>
            </a:r>
          </a:p>
          <a:p>
            <a:pPr lvl="2" eaLnBrk="1" hangingPunct="1">
              <a:defRPr/>
            </a:pPr>
            <a:r>
              <a:rPr lang="it-IT" dirty="0" smtClean="0"/>
              <a:t>N</a:t>
            </a:r>
            <a:r>
              <a:rPr lang="it-IT" baseline="-25000" dirty="0" smtClean="0"/>
              <a:t>(8)</a:t>
            </a:r>
            <a:r>
              <a:rPr lang="it-IT" dirty="0" smtClean="0"/>
              <a:t> = 7520 / 100 = 75.2</a:t>
            </a:r>
          </a:p>
          <a:p>
            <a:pPr lvl="1" eaLnBrk="1" hangingPunct="1">
              <a:defRPr/>
            </a:pPr>
            <a:r>
              <a:rPr lang="it-IT" i="1" dirty="0" smtClean="0"/>
              <a:t>N.B.: la divisione è fatta in base 8 (ma ora ha complessità nulla!)</a:t>
            </a:r>
          </a:p>
        </p:txBody>
      </p:sp>
      <p:graphicFrame>
        <p:nvGraphicFramePr>
          <p:cNvPr id="218178" name="Group 66"/>
          <p:cNvGraphicFramePr>
            <a:graphicFrameLocks noGrp="1"/>
          </p:cNvGraphicFramePr>
          <p:nvPr>
            <p:ph sz="half" idx="2"/>
          </p:nvPr>
        </p:nvGraphicFramePr>
        <p:xfrm>
          <a:off x="2428860" y="2857496"/>
          <a:ext cx="3500462" cy="1402080"/>
        </p:xfrm>
        <a:graphic>
          <a:graphicData uri="http://schemas.openxmlformats.org/drawingml/2006/table">
            <a:tbl>
              <a:tblPr/>
              <a:tblGrid>
                <a:gridCol w="942432"/>
                <a:gridCol w="843517"/>
                <a:gridCol w="857256"/>
                <a:gridCol w="857257"/>
              </a:tblGrid>
              <a:tr h="3023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3920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3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490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3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3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5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C3EE70C5-DC8F-47D3-85BD-65D59CB49B86}" type="slidenum">
              <a:rPr lang="it-IT"/>
              <a:pPr>
                <a:defRPr/>
              </a:pPr>
              <a:t>48</a:t>
            </a:fld>
            <a:endParaRPr lang="it-IT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Conclusioni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it-IT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it-IT" dirty="0" smtClean="0"/>
              <a:t>Aritmetica binaria</a:t>
            </a:r>
          </a:p>
          <a:p>
            <a:pPr eaLnBrk="1" hangingPunct="1">
              <a:buClr>
                <a:schemeClr val="tx1"/>
              </a:buClr>
              <a:defRPr/>
            </a:pPr>
            <a:endParaRPr lang="it-IT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it-IT" dirty="0" smtClean="0"/>
              <a:t>Conversione da base “N” a base 10 </a:t>
            </a:r>
          </a:p>
          <a:p>
            <a:pPr eaLnBrk="1" hangingPunct="1">
              <a:buClr>
                <a:schemeClr val="tx1"/>
              </a:buClr>
              <a:defRPr/>
            </a:pPr>
            <a:endParaRPr lang="it-IT" dirty="0" smtClean="0"/>
          </a:p>
          <a:p>
            <a:pPr eaLnBrk="1" hangingPunct="1">
              <a:buClr>
                <a:schemeClr val="tx1"/>
              </a:buClr>
              <a:defRPr/>
            </a:pPr>
            <a:r>
              <a:rPr lang="it-IT" dirty="0" smtClean="0"/>
              <a:t>Conversione da base 10 a base “N”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933D98A5-D669-4DED-81A3-35640CD2826E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Codifica (1/4)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105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Un valore numerico può essere codificato per mezzo di un numero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/>
              <a:t> di simboli (cifre) binari</a:t>
            </a:r>
          </a:p>
          <a:p>
            <a:pPr lvl="1" eaLnBrk="1" hangingPunct="1">
              <a:defRPr/>
            </a:pPr>
            <a:r>
              <a:rPr lang="it-IT" dirty="0" smtClean="0"/>
              <a:t>il numero di cifre binarie necessario per la codifica è 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dirty="0" smtClean="0">
                <a:latin typeface="Symbol" pitchFamily="18" charset="2"/>
              </a:rPr>
              <a:t>é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dirty="0" smtClean="0">
                <a:latin typeface="Symbol" pitchFamily="18" charset="2"/>
              </a:rPr>
              <a:t>ù</a:t>
            </a:r>
            <a:r>
              <a:rPr lang="en-GB" dirty="0" smtClean="0">
                <a:latin typeface="+mj-lt"/>
              </a:rPr>
              <a:t>, dove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dirty="0" smtClean="0">
                <a:latin typeface="+mj-lt"/>
              </a:rPr>
              <a:t> è </a:t>
            </a:r>
            <a:r>
              <a:rPr lang="it-IT" dirty="0" smtClean="0">
                <a:latin typeface="+mj-lt"/>
              </a:rPr>
              <a:t>il numero di livelli da codificare</a:t>
            </a:r>
            <a:r>
              <a:rPr lang="it-IT" dirty="0" smtClean="0">
                <a:latin typeface="Symbol" pitchFamily="18" charset="2"/>
              </a:rPr>
              <a:t>;</a:t>
            </a:r>
          </a:p>
          <a:p>
            <a:pPr lvl="2" eaLnBrk="1" hangingPunct="1">
              <a:defRPr/>
            </a:pPr>
            <a:r>
              <a:rPr lang="it-IT" dirty="0" smtClean="0"/>
              <a:t>se vale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log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/>
              <a:t>, allora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it-IT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/>
              <a:t>e tutte le possibili sequenze di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/>
              <a:t> cifre binarie sono utilizzate nella codifica;</a:t>
            </a:r>
          </a:p>
          <a:p>
            <a:pPr lvl="2" eaLnBrk="1" hangingPunct="1">
              <a:defRPr/>
            </a:pPr>
            <a:r>
              <a:rPr lang="it-IT" dirty="0" smtClean="0"/>
              <a:t>se invece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&gt; log</a:t>
            </a:r>
            <a:r>
              <a:rPr lang="it-IT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/>
              <a:t>, allora la codifica utilizza un sottoinsieme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&lt; 2</a:t>
            </a:r>
            <a:r>
              <a:rPr lang="it-IT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/>
              <a:t>delle possibili sequenze di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/>
              <a:t> cifre binarie;</a:t>
            </a:r>
          </a:p>
          <a:p>
            <a:pPr lvl="1" eaLnBrk="1" hangingPunct="1">
              <a:defRPr/>
            </a:pPr>
            <a:r>
              <a:rPr lang="it-IT" dirty="0" smtClean="0">
                <a:latin typeface="+mj-lt"/>
              </a:rPr>
              <a:t>è possibile utilizzare diverse leggi di codifica, e il loro numero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dirty="0" smtClean="0">
                <a:latin typeface="+mj-lt"/>
              </a:rPr>
              <a:t> è una funzione di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</a:rPr>
              <a:t>,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</a:rPr>
              <a:t>:</a:t>
            </a:r>
          </a:p>
          <a:p>
            <a:pPr lvl="2" eaLnBrk="1" hangingPunct="1">
              <a:defRPr/>
            </a:pPr>
            <a:r>
              <a:rPr lang="it-IT" dirty="0" smtClean="0">
                <a:latin typeface="+mj-lt"/>
              </a:rPr>
              <a:t>se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it-IT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  <a:cs typeface="Times New Roman" pitchFamily="18" charset="0"/>
              </a:rPr>
              <a:t> , allora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1600" dirty="0" smtClean="0"/>
              <a:t> </a:t>
            </a:r>
            <a:r>
              <a:rPr lang="it-IT" dirty="0" smtClean="0">
                <a:latin typeface="+mj-lt"/>
                <a:cs typeface="Times New Roman" pitchFamily="18" charset="0"/>
              </a:rPr>
              <a:t>è dato dal numero di </a:t>
            </a:r>
            <a:r>
              <a:rPr lang="it-IT" i="1" u="sng" dirty="0" smtClean="0">
                <a:latin typeface="+mj-lt"/>
                <a:cs typeface="Times New Roman" pitchFamily="18" charset="0"/>
              </a:rPr>
              <a:t>permutazioni</a:t>
            </a:r>
            <a:r>
              <a:rPr lang="it-IT" dirty="0" smtClean="0">
                <a:latin typeface="+mj-lt"/>
                <a:cs typeface="Times New Roman" pitchFamily="18" charset="0"/>
              </a:rPr>
              <a:t> </a:t>
            </a:r>
            <a:r>
              <a:rPr lang="en-GB" dirty="0" smtClean="0">
                <a:latin typeface="+mj-lt"/>
                <a:cs typeface="Times New Roman" pitchFamily="18" charset="0"/>
              </a:rPr>
              <a:t>di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dirty="0" smtClean="0">
                <a:latin typeface="+mj-lt"/>
                <a:cs typeface="Times New Roman" pitchFamily="18" charset="0"/>
              </a:rPr>
              <a:t> </a:t>
            </a:r>
            <a:r>
              <a:rPr lang="en-GB" dirty="0" err="1" smtClean="0">
                <a:latin typeface="+mj-lt"/>
                <a:cs typeface="Times New Roman" pitchFamily="18" charset="0"/>
              </a:rPr>
              <a:t>oggetti</a:t>
            </a:r>
            <a:r>
              <a:rPr lang="en-GB" dirty="0" smtClean="0">
                <a:latin typeface="+mj-lt"/>
                <a:cs typeface="Times New Roman" pitchFamily="18" charset="0"/>
              </a:rPr>
              <a:t>: </a:t>
            </a:r>
            <a:endParaRPr lang="it-IT" dirty="0" smtClean="0">
              <a:latin typeface="+mj-lt"/>
            </a:endParaRPr>
          </a:p>
        </p:txBody>
      </p:sp>
      <p:graphicFrame>
        <p:nvGraphicFramePr>
          <p:cNvPr id="69633" name="Object 5"/>
          <p:cNvGraphicFramePr>
            <a:graphicFrameLocks noChangeAspect="1"/>
          </p:cNvGraphicFramePr>
          <p:nvPr/>
        </p:nvGraphicFramePr>
        <p:xfrm>
          <a:off x="1500166" y="5572140"/>
          <a:ext cx="5240337" cy="468313"/>
        </p:xfrm>
        <a:graphic>
          <a:graphicData uri="http://schemas.openxmlformats.org/presentationml/2006/ole">
            <p:oleObj spid="_x0000_s69633" name="Equazione" r:id="rId3" imgW="2603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933D98A5-D669-4DED-81A3-35640CD2826E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Codifica (2/4)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90600"/>
            <a:ext cx="8812088" cy="5174704"/>
          </a:xfrm>
        </p:spPr>
        <p:txBody>
          <a:bodyPr/>
          <a:lstStyle/>
          <a:p>
            <a:pPr lvl="2" eaLnBrk="1" hangingPunct="1">
              <a:defRPr/>
            </a:pPr>
            <a:r>
              <a:rPr lang="it-IT" dirty="0" smtClean="0">
                <a:latin typeface="+mj-lt"/>
              </a:rPr>
              <a:t>se invece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&lt; 2</a:t>
            </a:r>
            <a:r>
              <a:rPr lang="it-IT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  <a:cs typeface="Times New Roman" pitchFamily="18" charset="0"/>
              </a:rPr>
              <a:t> , allora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1600" dirty="0" smtClean="0"/>
              <a:t> </a:t>
            </a:r>
            <a:r>
              <a:rPr lang="it-IT" dirty="0" smtClean="0">
                <a:latin typeface="+mj-lt"/>
                <a:cs typeface="Times New Roman" pitchFamily="18" charset="0"/>
              </a:rPr>
              <a:t>può essere determinato considerando che:</a:t>
            </a:r>
          </a:p>
          <a:p>
            <a:pPr lvl="3" eaLnBrk="1" hangingPunct="1">
              <a:defRPr/>
            </a:pPr>
            <a:r>
              <a:rPr lang="it-IT" dirty="0" smtClean="0">
                <a:latin typeface="+mj-lt"/>
                <a:cs typeface="Times New Roman" pitchFamily="18" charset="0"/>
              </a:rPr>
              <a:t>bisogna individuare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  <a:cs typeface="Times New Roman" pitchFamily="18" charset="0"/>
              </a:rPr>
              <a:t> simboli di codifica fra 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  <a:cs typeface="Times New Roman" pitchFamily="18" charset="0"/>
              </a:rPr>
              <a:t> possibili simboli rappresentabili con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  <a:cs typeface="Times New Roman" pitchFamily="18" charset="0"/>
              </a:rPr>
              <a:t> cifre binarie; il loro numero è pari alle </a:t>
            </a:r>
            <a:r>
              <a:rPr lang="it-IT" i="1" u="sng" dirty="0" smtClean="0">
                <a:latin typeface="+mj-lt"/>
                <a:cs typeface="Times New Roman" pitchFamily="18" charset="0"/>
              </a:rPr>
              <a:t>combinazioni</a:t>
            </a:r>
            <a:r>
              <a:rPr lang="it-IT" dirty="0" smtClean="0">
                <a:latin typeface="+mj-lt"/>
                <a:cs typeface="Times New Roman" pitchFamily="18" charset="0"/>
              </a:rPr>
              <a:t>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C(2</a:t>
            </a:r>
            <a:r>
              <a:rPr lang="it-IT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dirty="0" smtClean="0">
                <a:latin typeface="+mj-lt"/>
                <a:cs typeface="Times New Roman" pitchFamily="18" charset="0"/>
              </a:rPr>
              <a:t> di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  <a:cs typeface="Times New Roman" pitchFamily="18" charset="0"/>
              </a:rPr>
              <a:t> oggetti estratti da un insieme di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+mj-lt"/>
                <a:cs typeface="Times New Roman" pitchFamily="18" charset="0"/>
              </a:rPr>
              <a:t> elementi: </a:t>
            </a:r>
          </a:p>
          <a:p>
            <a:pPr lvl="3" eaLnBrk="1" hangingPunct="1">
              <a:defRPr/>
            </a:pPr>
            <a:endParaRPr lang="it-IT" dirty="0" smtClean="0">
              <a:latin typeface="+mj-lt"/>
              <a:cs typeface="Times New Roman" pitchFamily="18" charset="0"/>
            </a:endParaRPr>
          </a:p>
          <a:p>
            <a:pPr lvl="3" eaLnBrk="1" hangingPunct="1">
              <a:defRPr/>
            </a:pPr>
            <a:endParaRPr lang="it-IT" dirty="0" smtClean="0">
              <a:latin typeface="+mj-lt"/>
              <a:cs typeface="Times New Roman" pitchFamily="18" charset="0"/>
            </a:endParaRPr>
          </a:p>
          <a:p>
            <a:pPr lvl="3" eaLnBrk="1" hangingPunct="1">
              <a:defRPr/>
            </a:pPr>
            <a:endParaRPr lang="it-IT" dirty="0" smtClean="0">
              <a:latin typeface="+mj-lt"/>
              <a:cs typeface="Times New Roman" pitchFamily="18" charset="0"/>
            </a:endParaRPr>
          </a:p>
          <a:p>
            <a:pPr lvl="3" eaLnBrk="1" hangingPunct="1">
              <a:defRPr/>
            </a:pPr>
            <a:r>
              <a:rPr lang="it-IT" dirty="0" smtClean="0">
                <a:latin typeface="+mj-lt"/>
                <a:cs typeface="Times New Roman" pitchFamily="18" charset="0"/>
              </a:rPr>
              <a:t>per ciascuna </a:t>
            </a:r>
            <a:r>
              <a:rPr lang="it-IT" i="1" dirty="0" smtClean="0">
                <a:latin typeface="+mj-lt"/>
                <a:cs typeface="Times New Roman" pitchFamily="18" charset="0"/>
              </a:rPr>
              <a:t>combinazione</a:t>
            </a:r>
            <a:r>
              <a:rPr lang="it-IT" dirty="0" smtClean="0">
                <a:latin typeface="+mj-lt"/>
                <a:cs typeface="Times New Roman" pitchFamily="18" charset="0"/>
              </a:rPr>
              <a:t>, possono essere definite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it-IT" i="1" dirty="0" smtClean="0">
                <a:latin typeface="+mj-lt"/>
                <a:cs typeface="Times New Roman" pitchFamily="18" charset="0"/>
              </a:rPr>
              <a:t>permutazioni</a:t>
            </a:r>
            <a:r>
              <a:rPr lang="it-IT" dirty="0" smtClean="0">
                <a:latin typeface="+mj-lt"/>
                <a:cs typeface="Times New Roman" pitchFamily="18" charset="0"/>
              </a:rPr>
              <a:t> diverse;</a:t>
            </a:r>
          </a:p>
          <a:p>
            <a:pPr lvl="3" eaLnBrk="1" hangingPunct="1">
              <a:defRPr/>
            </a:pPr>
            <a:r>
              <a:rPr lang="it-IT" dirty="0" smtClean="0">
                <a:latin typeface="+mj-lt"/>
                <a:cs typeface="Times New Roman" pitchFamily="18" charset="0"/>
              </a:rPr>
              <a:t>complessivamente, il numero di codifiche è quindi dato da:</a:t>
            </a:r>
          </a:p>
          <a:p>
            <a:pPr lvl="3" eaLnBrk="1" hangingPunct="1">
              <a:defRPr/>
            </a:pPr>
            <a:endParaRPr lang="it-IT" dirty="0" smtClean="0">
              <a:latin typeface="+mj-lt"/>
              <a:cs typeface="Times New Roman" pitchFamily="18" charset="0"/>
            </a:endParaRPr>
          </a:p>
          <a:p>
            <a:pPr lvl="3" eaLnBrk="1" hangingPunct="1">
              <a:buNone/>
              <a:defRPr/>
            </a:pPr>
            <a:endParaRPr lang="it-IT" dirty="0" smtClean="0">
              <a:latin typeface="+mj-lt"/>
              <a:cs typeface="Times New Roman" pitchFamily="18" charset="0"/>
            </a:endParaRPr>
          </a:p>
          <a:p>
            <a:pPr lvl="3" eaLnBrk="1" hangingPunct="1">
              <a:defRPr/>
            </a:pPr>
            <a:r>
              <a:rPr lang="it-IT" dirty="0" smtClean="0">
                <a:latin typeface="+mj-lt"/>
                <a:cs typeface="Times New Roman" pitchFamily="18" charset="0"/>
              </a:rPr>
              <a:t>nota: se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it-IT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cs typeface="Times New Roman" pitchFamily="18" charset="0"/>
              </a:rPr>
              <a:t> </a:t>
            </a:r>
            <a:r>
              <a:rPr lang="it-IT" dirty="0" smtClean="0">
                <a:latin typeface="+mj-lt"/>
                <a:cs typeface="Times New Roman" pitchFamily="18" charset="0"/>
              </a:rPr>
              <a:t>, sfruttando la proprietà 0!=1, l’espressione di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i="1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it-IT" dirty="0" smtClean="0">
                <a:latin typeface="+mj-lt"/>
                <a:cs typeface="Times New Roman" pitchFamily="18" charset="0"/>
              </a:rPr>
              <a:t>coincide proprio col risultato ottenuto in precedenza,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it-IT" dirty="0" smtClean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69633" name="Object 5"/>
          <p:cNvGraphicFramePr>
            <a:graphicFrameLocks noChangeAspect="1"/>
          </p:cNvGraphicFramePr>
          <p:nvPr/>
        </p:nvGraphicFramePr>
        <p:xfrm>
          <a:off x="1331640" y="2852936"/>
          <a:ext cx="6042025" cy="854075"/>
        </p:xfrm>
        <a:graphic>
          <a:graphicData uri="http://schemas.openxmlformats.org/presentationml/2006/ole">
            <p:oleObj spid="_x0000_s72706" name="Equazione" r:id="rId4" imgW="3657600" imgH="507960" progId="Equation.3">
              <p:embed/>
            </p:oleObj>
          </a:graphicData>
        </a:graphic>
      </p:graphicFrame>
      <p:graphicFrame>
        <p:nvGraphicFramePr>
          <p:cNvPr id="72707" name="Object 5"/>
          <p:cNvGraphicFramePr>
            <a:graphicFrameLocks noChangeAspect="1"/>
          </p:cNvGraphicFramePr>
          <p:nvPr/>
        </p:nvGraphicFramePr>
        <p:xfrm>
          <a:off x="1331640" y="4509120"/>
          <a:ext cx="7000924" cy="818079"/>
        </p:xfrm>
        <a:graphic>
          <a:graphicData uri="http://schemas.openxmlformats.org/presentationml/2006/ole">
            <p:oleObj spid="_x0000_s72707" name="Equazione" r:id="rId5" imgW="40892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A.S.E.</a:t>
            </a:r>
          </a:p>
        </p:txBody>
      </p:sp>
      <p:sp>
        <p:nvSpPr>
          <p:cNvPr id="5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3.</a:t>
            </a:r>
            <a:fld id="{933D98A5-D669-4DED-81A3-35640CD2826E}" type="slidenum">
              <a:rPr lang="it-IT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Codifica (3/4)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105400"/>
          </a:xfrm>
        </p:spPr>
        <p:txBody>
          <a:bodyPr/>
          <a:lstStyle/>
          <a:p>
            <a:pPr lvl="3" eaLnBrk="1" hangingPunct="1">
              <a:defRPr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lvl="3" eaLnBrk="1" hangingPunct="1">
              <a:defRPr/>
            </a:pPr>
            <a:endParaRPr lang="it-IT" dirty="0" smtClean="0">
              <a:latin typeface="+mj-lt"/>
            </a:endParaRPr>
          </a:p>
        </p:txBody>
      </p:sp>
      <p:graphicFrame>
        <p:nvGraphicFramePr>
          <p:cNvPr id="8" name="Group 374"/>
          <p:cNvGraphicFramePr>
            <a:graphicFrameLocks noGrp="1"/>
          </p:cNvGraphicFramePr>
          <p:nvPr/>
        </p:nvGraphicFramePr>
        <p:xfrm>
          <a:off x="1142976" y="2571744"/>
          <a:ext cx="2714643" cy="2712720"/>
        </p:xfrm>
        <a:graphic>
          <a:graphicData uri="http://schemas.openxmlformats.org/drawingml/2006/table">
            <a:tbl>
              <a:tblPr/>
              <a:tblGrid>
                <a:gridCol w="1068606"/>
                <a:gridCol w="548679"/>
                <a:gridCol w="548679"/>
                <a:gridCol w="548679"/>
              </a:tblGrid>
              <a:tr h="29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Valore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20000"/>
              </a:spcBef>
              <a:buFontTx/>
              <a:buChar char="–"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cs typeface="Times New Roman" pitchFamily="18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cs typeface="Times New Roman" pitchFamily="18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2954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Esempio:</a:t>
            </a:r>
            <a:r>
              <a:rPr kumimoji="0" lang="it-IT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Times New Roman" pitchFamily="18" charset="0"/>
              </a:rPr>
              <a:t>N </a:t>
            </a:r>
            <a:r>
              <a:rPr kumimoji="0" lang="it-IT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Times New Roman" pitchFamily="18" charset="0"/>
              </a:rPr>
              <a:t>= 7</a:t>
            </a:r>
            <a:r>
              <a:rPr kumimoji="0" lang="it-IT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it-IT" sz="2000" b="1" i="1" kern="0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</a:t>
            </a:r>
            <a:r>
              <a:rPr lang="it-IT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= 3</a:t>
            </a:r>
            <a:r>
              <a:rPr lang="it-IT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</a:t>
            </a:r>
            <a:r>
              <a:rPr lang="it-IT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</a:t>
            </a:r>
            <a:r>
              <a:rPr lang="it-IT" sz="2000" b="1" kern="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</a:t>
            </a:r>
            <a:r>
              <a:rPr lang="it-IT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= 8! = 40320</a:t>
            </a: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graphicFrame>
        <p:nvGraphicFramePr>
          <p:cNvPr id="11" name="Group 374"/>
          <p:cNvGraphicFramePr>
            <a:graphicFrameLocks noGrp="1"/>
          </p:cNvGraphicFramePr>
          <p:nvPr/>
        </p:nvGraphicFramePr>
        <p:xfrm>
          <a:off x="5572132" y="1071546"/>
          <a:ext cx="2143139" cy="2268554"/>
        </p:xfrm>
        <a:graphic>
          <a:graphicData uri="http://schemas.openxmlformats.org/drawingml/2006/table">
            <a:tbl>
              <a:tblPr/>
              <a:tblGrid>
                <a:gridCol w="843635"/>
                <a:gridCol w="433168"/>
                <a:gridCol w="433168"/>
                <a:gridCol w="433168"/>
              </a:tblGrid>
              <a:tr h="348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Valore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374"/>
          <p:cNvGraphicFramePr>
            <a:graphicFrameLocks noGrp="1"/>
          </p:cNvGraphicFramePr>
          <p:nvPr/>
        </p:nvGraphicFramePr>
        <p:xfrm>
          <a:off x="5572132" y="4357694"/>
          <a:ext cx="2143139" cy="2268554"/>
        </p:xfrm>
        <a:graphic>
          <a:graphicData uri="http://schemas.openxmlformats.org/drawingml/2006/table">
            <a:tbl>
              <a:tblPr/>
              <a:tblGrid>
                <a:gridCol w="843635"/>
                <a:gridCol w="433168"/>
                <a:gridCol w="433168"/>
                <a:gridCol w="433168"/>
              </a:tblGrid>
              <a:tr h="348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Valore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CasellaDiTesto 12"/>
          <p:cNvSpPr txBox="1"/>
          <p:nvPr/>
        </p:nvSpPr>
        <p:spPr>
          <a:xfrm rot="5400000">
            <a:off x="6408493" y="359277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GB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4286248" y="3143248"/>
            <a:ext cx="1000132" cy="71438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4286248" y="4000504"/>
            <a:ext cx="1000132" cy="57150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A.S.E.</a:t>
            </a:r>
          </a:p>
        </p:txBody>
      </p:sp>
      <p:sp>
        <p:nvSpPr>
          <p:cNvPr id="5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3.</a:t>
            </a:r>
            <a:fld id="{933D98A5-D669-4DED-81A3-35640CD2826E}" type="slidenum">
              <a:rPr lang="it-IT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Codifica (4/</a:t>
            </a:r>
            <a:r>
              <a:rPr lang="it-IT" dirty="0" err="1" smtClean="0"/>
              <a:t>4</a:t>
            </a:r>
            <a:r>
              <a:rPr lang="it-IT" dirty="0" smtClean="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105400"/>
          </a:xfrm>
        </p:spPr>
        <p:txBody>
          <a:bodyPr/>
          <a:lstStyle/>
          <a:p>
            <a:pPr lvl="3" eaLnBrk="1" hangingPunct="1">
              <a:defRPr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 lvl="3" eaLnBrk="1" hangingPunct="1">
              <a:defRPr/>
            </a:pPr>
            <a:endParaRPr lang="it-IT" dirty="0" smtClean="0">
              <a:latin typeface="+mj-lt"/>
            </a:endParaRPr>
          </a:p>
        </p:txBody>
      </p:sp>
      <p:graphicFrame>
        <p:nvGraphicFramePr>
          <p:cNvPr id="8" name="Group 374"/>
          <p:cNvGraphicFramePr>
            <a:graphicFrameLocks noGrp="1"/>
          </p:cNvGraphicFramePr>
          <p:nvPr/>
        </p:nvGraphicFramePr>
        <p:xfrm>
          <a:off x="1285852" y="3214686"/>
          <a:ext cx="2714643" cy="3048000"/>
        </p:xfrm>
        <a:graphic>
          <a:graphicData uri="http://schemas.openxmlformats.org/drawingml/2006/table">
            <a:tbl>
              <a:tblPr/>
              <a:tblGrid>
                <a:gridCol w="1068606"/>
                <a:gridCol w="548679"/>
                <a:gridCol w="548679"/>
                <a:gridCol w="548679"/>
              </a:tblGrid>
              <a:tr h="29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Valore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20000"/>
              </a:spcBef>
              <a:buFontTx/>
              <a:buChar char="–"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cs typeface="Times New Roman" pitchFamily="18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cs typeface="Times New Roman" pitchFamily="18" charset="0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it-IT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85720" y="1142984"/>
            <a:ext cx="885828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Fra tutte le codifiche,</a:t>
            </a:r>
            <a:r>
              <a:rPr kumimoji="0" lang="it-IT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28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due sono più significative: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codifica </a:t>
            </a:r>
            <a:r>
              <a:rPr kumimoji="0" lang="it-IT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naturale;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it-IT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codifica </a:t>
            </a:r>
            <a:r>
              <a:rPr lang="it-IT" b="1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Gray</a:t>
            </a:r>
            <a:r>
              <a:rPr lang="it-IT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;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Esempio:</a:t>
            </a:r>
            <a:r>
              <a:rPr kumimoji="0" lang="it-IT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Times New Roman" pitchFamily="18" charset="0"/>
              </a:rPr>
              <a:t>N </a:t>
            </a:r>
            <a:r>
              <a:rPr kumimoji="0" lang="it-IT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cs typeface="Times New Roman" pitchFamily="18" charset="0"/>
              </a:rPr>
              <a:t>= 8 (</a:t>
            </a:r>
            <a:r>
              <a:rPr lang="it-IT" b="1" i="1" kern="0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</a:t>
            </a:r>
            <a:r>
              <a:rPr lang="it-IT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= 3</a:t>
            </a:r>
            <a:r>
              <a:rPr lang="it-IT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</a:t>
            </a:r>
            <a:r>
              <a:rPr lang="it-IT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</a:t>
            </a:r>
            <a:r>
              <a:rPr lang="it-IT" b="1" kern="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</a:t>
            </a:r>
            <a:r>
              <a:rPr lang="it-IT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= 8! = 40320)</a:t>
            </a: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500166" y="6286520"/>
            <a:ext cx="2333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CODIFICA NATURALE</a:t>
            </a:r>
            <a:endParaRPr lang="en-GB" sz="16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7" name="Group 374"/>
          <p:cNvGraphicFramePr>
            <a:graphicFrameLocks noGrp="1"/>
          </p:cNvGraphicFramePr>
          <p:nvPr/>
        </p:nvGraphicFramePr>
        <p:xfrm>
          <a:off x="5143504" y="3214686"/>
          <a:ext cx="2714643" cy="3048000"/>
        </p:xfrm>
        <a:graphic>
          <a:graphicData uri="http://schemas.openxmlformats.org/drawingml/2006/table">
            <a:tbl>
              <a:tblPr/>
              <a:tblGrid>
                <a:gridCol w="1068606"/>
                <a:gridCol w="548679"/>
                <a:gridCol w="548679"/>
                <a:gridCol w="548679"/>
              </a:tblGrid>
              <a:tr h="294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Valore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5702902" y="6286520"/>
            <a:ext cx="1798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CODIFICA GRAY</a:t>
            </a:r>
            <a:endParaRPr lang="en-GB" sz="16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7693024" y="4391024"/>
            <a:ext cx="450875" cy="400051"/>
            <a:chOff x="7643834" y="4357694"/>
            <a:chExt cx="500066" cy="428628"/>
          </a:xfrm>
        </p:grpSpPr>
        <p:sp>
          <p:nvSpPr>
            <p:cNvPr id="19" name="Arco 18"/>
            <p:cNvSpPr/>
            <p:nvPr/>
          </p:nvSpPr>
          <p:spPr>
            <a:xfrm>
              <a:off x="7643834" y="4357694"/>
              <a:ext cx="500066" cy="428628"/>
            </a:xfrm>
            <a:prstGeom prst="arc">
              <a:avLst/>
            </a:prstGeom>
            <a:ln w="1905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Arco 19"/>
            <p:cNvSpPr/>
            <p:nvPr/>
          </p:nvSpPr>
          <p:spPr>
            <a:xfrm flipV="1">
              <a:off x="7643834" y="4357694"/>
              <a:ext cx="500066" cy="428628"/>
            </a:xfrm>
            <a:prstGeom prst="arc">
              <a:avLst/>
            </a:prstGeom>
            <a:ln w="1905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7715272" y="5072074"/>
            <a:ext cx="450875" cy="400051"/>
            <a:chOff x="7643834" y="4357694"/>
            <a:chExt cx="500066" cy="428628"/>
          </a:xfrm>
        </p:grpSpPr>
        <p:sp>
          <p:nvSpPr>
            <p:cNvPr id="23" name="Arco 22"/>
            <p:cNvSpPr/>
            <p:nvPr/>
          </p:nvSpPr>
          <p:spPr>
            <a:xfrm>
              <a:off x="7643834" y="4357694"/>
              <a:ext cx="500066" cy="428628"/>
            </a:xfrm>
            <a:prstGeom prst="arc">
              <a:avLst/>
            </a:prstGeom>
            <a:ln w="1905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Arco 23"/>
            <p:cNvSpPr/>
            <p:nvPr/>
          </p:nvSpPr>
          <p:spPr>
            <a:xfrm flipV="1">
              <a:off x="7643834" y="4357694"/>
              <a:ext cx="500066" cy="428628"/>
            </a:xfrm>
            <a:prstGeom prst="arc">
              <a:avLst/>
            </a:prstGeom>
            <a:ln w="19050">
              <a:solidFill>
                <a:srgbClr val="FF0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9" name="Connettore 2 28"/>
          <p:cNvCxnSpPr/>
          <p:nvPr/>
        </p:nvCxnSpPr>
        <p:spPr>
          <a:xfrm rot="5400000" flipH="1" flipV="1">
            <a:off x="7747027" y="5584825"/>
            <a:ext cx="1079502" cy="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3.</a:t>
            </a:r>
            <a:fld id="{C6B90A31-93F4-45C7-8E36-973C548615DB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Notazione Posizionale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571473" y="4191267"/>
          <a:ext cx="4929222" cy="523612"/>
        </p:xfrm>
        <a:graphic>
          <a:graphicData uri="http://schemas.openxmlformats.org/presentationml/2006/ole">
            <p:oleObj spid="_x0000_s2050" name="Equation" r:id="rId3" imgW="2031840" imgH="228600" progId="Equation.3">
              <p:embed/>
            </p:oleObj>
          </a:graphicData>
        </a:graphic>
      </p:graphicFrame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357313"/>
            <a:ext cx="8839200" cy="47244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it-IT" sz="2400" dirty="0" smtClean="0"/>
              <a:t>Per rappresentare una quantità maggiore di quella associata a ciascun simbolo (cifra, </a:t>
            </a:r>
            <a:r>
              <a:rPr lang="it-IT" sz="2400" dirty="0" err="1" smtClean="0"/>
              <a:t>digit</a:t>
            </a:r>
            <a:r>
              <a:rPr lang="it-IT" sz="2400" dirty="0" smtClean="0"/>
              <a:t>)</a:t>
            </a:r>
            <a:r>
              <a:rPr lang="it-IT" dirty="0" smtClean="0"/>
              <a:t> </a:t>
            </a:r>
            <a:r>
              <a:rPr lang="it-IT" sz="2400" dirty="0" smtClean="0"/>
              <a:t>si usano più </a:t>
            </a:r>
            <a:r>
              <a:rPr lang="it-IT" sz="2400" dirty="0" err="1" smtClean="0"/>
              <a:t>digit</a:t>
            </a:r>
            <a:r>
              <a:rPr lang="it-IT" sz="2400" dirty="0" smtClean="0"/>
              <a:t> per formare un numero</a:t>
            </a:r>
          </a:p>
          <a:p>
            <a:pPr eaLnBrk="1" hangingPunct="1">
              <a:defRPr/>
            </a:pPr>
            <a:r>
              <a:rPr lang="it-IT" sz="2400" dirty="0" smtClean="0"/>
              <a:t>La posizione relativa di ciascun </a:t>
            </a:r>
            <a:r>
              <a:rPr lang="it-IT" sz="2400" dirty="0" err="1" smtClean="0"/>
              <a:t>digit</a:t>
            </a:r>
            <a:r>
              <a:rPr lang="it-IT" sz="2400" dirty="0" smtClean="0"/>
              <a:t> all’interno del numero è associata ad un peso, dato dalla </a:t>
            </a:r>
            <a:r>
              <a:rPr lang="it-IT" sz="2400" u="sng" dirty="0" smtClean="0"/>
              <a:t>base di rappresentazione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eaLnBrk="1" hangingPunct="1">
              <a:defRPr/>
            </a:pPr>
            <a:r>
              <a:rPr lang="it-IT" sz="2400" dirty="0" smtClean="0"/>
              <a:t>Notazione posizionale</a:t>
            </a:r>
          </a:p>
          <a:p>
            <a:pPr eaLnBrk="1" hangingPunct="1"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dirty="0" smtClean="0"/>
              <a:t>Rappresenta il polinomio</a:t>
            </a:r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600075" y="5143505"/>
          <a:ext cx="7943850" cy="476250"/>
        </p:xfrm>
        <a:graphic>
          <a:graphicData uri="http://schemas.openxmlformats.org/presentationml/2006/ole">
            <p:oleObj spid="_x0000_s2051" name="Equation" r:id="rId4" imgW="4012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2392</TotalTime>
  <Words>3105</Words>
  <Application>Microsoft Office PowerPoint</Application>
  <PresentationFormat>Presentazione su schermo (4:3)</PresentationFormat>
  <Paragraphs>1450</Paragraphs>
  <Slides>48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48</vt:i4>
      </vt:variant>
    </vt:vector>
  </HeadingPairs>
  <TitlesOfParts>
    <vt:vector size="51" baseType="lpstr">
      <vt:lpstr>Struttura predefinita</vt:lpstr>
      <vt:lpstr>Equazione</vt:lpstr>
      <vt:lpstr>Equation</vt:lpstr>
      <vt:lpstr>ARCHITETTURA DEI SISTEMI ELETTRONICI</vt:lpstr>
      <vt:lpstr>Richiami</vt:lpstr>
      <vt:lpstr>Riepilogo (1)</vt:lpstr>
      <vt:lpstr>Riepilogo (2)</vt:lpstr>
      <vt:lpstr>Codifica (1/4)</vt:lpstr>
      <vt:lpstr>Codifica (2/4)</vt:lpstr>
      <vt:lpstr>Codifica (3/4)</vt:lpstr>
      <vt:lpstr>Codifica (4/4)</vt:lpstr>
      <vt:lpstr>Notazione Posizionale</vt:lpstr>
      <vt:lpstr>Sistema  Decimale</vt:lpstr>
      <vt:lpstr>Sistema numerico non posizionale</vt:lpstr>
      <vt:lpstr>Sistema Numerico</vt:lpstr>
      <vt:lpstr>Rappresentazione completa</vt:lpstr>
      <vt:lpstr>Tabella</vt:lpstr>
      <vt:lpstr>Operazioni aritmetiche di base</vt:lpstr>
      <vt:lpstr>Addizione</vt:lpstr>
      <vt:lpstr>Addizione binaria 1</vt:lpstr>
      <vt:lpstr>Addizione binaria 2</vt:lpstr>
      <vt:lpstr>Addizione ternaria 1</vt:lpstr>
      <vt:lpstr>Addizione ternaria 2</vt:lpstr>
      <vt:lpstr>Sottrazione</vt:lpstr>
      <vt:lpstr>Sottrazione binaria 1</vt:lpstr>
      <vt:lpstr>Sottrazione binaria 2</vt:lpstr>
      <vt:lpstr>Sottrazione ternaria 1</vt:lpstr>
      <vt:lpstr>Sottrazione ternaria 2</vt:lpstr>
      <vt:lpstr>Moltiplicazione</vt:lpstr>
      <vt:lpstr>Moltiplicazione binaria </vt:lpstr>
      <vt:lpstr>Moltiplicazione ternaria </vt:lpstr>
      <vt:lpstr>Divisione binaria</vt:lpstr>
      <vt:lpstr>Divisione Ternaria</vt:lpstr>
      <vt:lpstr>Conversione di base</vt:lpstr>
      <vt:lpstr>Metodo polinomiale</vt:lpstr>
      <vt:lpstr>Esempio 1</vt:lpstr>
      <vt:lpstr>Esempio 2</vt:lpstr>
      <vt:lpstr>Esempio 3</vt:lpstr>
      <vt:lpstr>Esempio 4 (numeri frazionari)</vt:lpstr>
      <vt:lpstr>Metodo iterativo  (numeri interi)</vt:lpstr>
      <vt:lpstr>Esempio 1</vt:lpstr>
      <vt:lpstr>Esempio 2</vt:lpstr>
      <vt:lpstr>Esempio 3</vt:lpstr>
      <vt:lpstr>Osservazione</vt:lpstr>
      <vt:lpstr>Metodo iterativo (numeri frazionari)</vt:lpstr>
      <vt:lpstr>Esempio</vt:lpstr>
      <vt:lpstr>Errore di Conversione</vt:lpstr>
      <vt:lpstr>Osservazione</vt:lpstr>
      <vt:lpstr>Esempio 1</vt:lpstr>
      <vt:lpstr>Esempio 2</vt:lpstr>
      <vt:lpstr>Conclusioni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97</cp:revision>
  <dcterms:created xsi:type="dcterms:W3CDTF">2001-02-17T14:21:04Z</dcterms:created>
  <dcterms:modified xsi:type="dcterms:W3CDTF">2012-04-02T18:17:47Z</dcterms:modified>
</cp:coreProperties>
</file>