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339" r:id="rId15"/>
    <p:sldId id="340" r:id="rId16"/>
    <p:sldId id="341" r:id="rId17"/>
    <p:sldId id="342" r:id="rId18"/>
    <p:sldId id="343" r:id="rId19"/>
    <p:sldId id="355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408" r:id="rId4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FF"/>
    <a:srgbClr val="FF9900"/>
    <a:srgbClr val="00FF00"/>
    <a:srgbClr val="00CCFF"/>
    <a:srgbClr val="FF0000"/>
    <a:srgbClr val="66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2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432"/>
        <p:guide pos="4599"/>
      </p:guideLst>
    </p:cSldViewPr>
  </p:slideViewPr>
  <p:outlineViewPr>
    <p:cViewPr>
      <p:scale>
        <a:sx n="33" d="100"/>
        <a:sy n="33" d="100"/>
      </p:scale>
      <p:origin x="0" y="14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0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9" Type="http://schemas.openxmlformats.org/officeDocument/2006/relationships/slide" Target="slides/slide43.xml"/><Relationship Id="rId3" Type="http://schemas.openxmlformats.org/officeDocument/2006/relationships/slide" Target="slides/slide3.xml"/><Relationship Id="rId21" Type="http://schemas.openxmlformats.org/officeDocument/2006/relationships/slide" Target="slides/slide25.xml"/><Relationship Id="rId34" Type="http://schemas.openxmlformats.org/officeDocument/2006/relationships/slide" Target="slides/slide38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2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29" Type="http://schemas.openxmlformats.org/officeDocument/2006/relationships/slide" Target="slides/slide33.xml"/><Relationship Id="rId41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10" Type="http://schemas.openxmlformats.org/officeDocument/2006/relationships/slide" Target="slides/slide10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4F8B2C-0466-470F-A017-CD9BF1FBDD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4D05A7-A63C-4AD0-A177-C1FAB3F7C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304D5FE4-3043-4145-A23B-E19DCDBE5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F99B7A2F-EA24-4DB0-B20D-A07D13BAB2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AB4DAABF-12BD-4357-BC24-7450DCC06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141D4926-9763-4456-80E6-E80498105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3CBC4AEB-2461-42D0-9435-AB797E27A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21576725-7B5D-4FC9-8D11-AF28ECD70F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3434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3434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6.</a:t>
            </a:r>
            <a:fld id="{2224093C-424B-47A6-A670-AA0BF69C24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it-IT"/>
              <a:t>6.</a:t>
            </a:r>
            <a:fld id="{CEA6371A-A90F-4DBF-AD0C-5279FCFC6C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ARCHITETTURA DEI SISTEMI ELETTRONICI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776"/>
            <a:ext cx="8839200" cy="4824536"/>
          </a:xfrm>
        </p:spPr>
        <p:txBody>
          <a:bodyPr/>
          <a:lstStyle/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r>
              <a:rPr lang="it-IT" sz="3200" dirty="0" smtClean="0"/>
              <a:t>LEZIONE </a:t>
            </a:r>
            <a:r>
              <a:rPr lang="it-IT" sz="3200" dirty="0" err="1" smtClean="0"/>
              <a:t>N°</a:t>
            </a:r>
            <a:r>
              <a:rPr lang="it-IT" sz="3200" dirty="0" smtClean="0"/>
              <a:t> 5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it-IT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Addizione in Complemento a 1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Codici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Codici alfanumerici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it-IT" dirty="0" smtClean="0">
                <a:solidFill>
                  <a:srgbClr val="FF0000"/>
                </a:solidFill>
              </a:rPr>
              <a:t>Riepilogo operazioni</a:t>
            </a:r>
            <a:endParaRPr lang="it-IT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it-IT" dirty="0" smtClean="0"/>
              <a:t>Virgola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71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58B9881D-DF51-4C19-B890-98A8D6882FD2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Codice </a:t>
            </a:r>
            <a:r>
              <a:rPr lang="it-IT" dirty="0" err="1" smtClean="0"/>
              <a:t>Gray</a:t>
            </a:r>
            <a:endParaRPr lang="it-IT" dirty="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664575" cy="4724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Codici a distanza unitaria</a:t>
            </a:r>
          </a:p>
          <a:p>
            <a:pPr lvl="1" eaLnBrk="1" hangingPunct="1">
              <a:defRPr/>
            </a:pPr>
            <a:r>
              <a:rPr lang="it-IT" sz="2000" smtClean="0"/>
              <a:t>La codifica di n e n+1 differiscono sempre di un solo bit</a:t>
            </a:r>
          </a:p>
          <a:p>
            <a:pPr lvl="1" eaLnBrk="1" hangingPunct="1">
              <a:defRPr/>
            </a:pPr>
            <a:r>
              <a:rPr lang="it-IT" sz="2000" smtClean="0"/>
              <a:t>Codice inverso</a:t>
            </a:r>
          </a:p>
          <a:p>
            <a:pPr eaLnBrk="1" hangingPunct="1">
              <a:defRPr/>
            </a:pPr>
            <a:endParaRPr lang="it-IT" sz="2400" smtClean="0"/>
          </a:p>
        </p:txBody>
      </p:sp>
      <p:graphicFrame>
        <p:nvGraphicFramePr>
          <p:cNvPr id="174084" name="Group 4"/>
          <p:cNvGraphicFramePr>
            <a:graphicFrameLocks noGrp="1"/>
          </p:cNvGraphicFramePr>
          <p:nvPr/>
        </p:nvGraphicFramePr>
        <p:xfrm>
          <a:off x="1763713" y="4005263"/>
          <a:ext cx="423862" cy="731520"/>
        </p:xfrm>
        <a:graphic>
          <a:graphicData uri="http://schemas.openxmlformats.org/drawingml/2006/table">
            <a:tbl>
              <a:tblPr/>
              <a:tblGrid>
                <a:gridCol w="423862"/>
              </a:tblGrid>
              <a:tr h="5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092" name="Group 12"/>
          <p:cNvGraphicFramePr>
            <a:graphicFrameLocks noGrp="1"/>
          </p:cNvGraphicFramePr>
          <p:nvPr/>
        </p:nvGraphicFramePr>
        <p:xfrm>
          <a:off x="3779838" y="3716338"/>
          <a:ext cx="847725" cy="1463040"/>
        </p:xfrm>
        <a:graphic>
          <a:graphicData uri="http://schemas.openxmlformats.org/drawingml/2006/table">
            <a:tbl>
              <a:tblPr/>
              <a:tblGrid>
                <a:gridCol w="423862"/>
                <a:gridCol w="423863"/>
              </a:tblGrid>
              <a:tr h="5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109" name="Group 29"/>
          <p:cNvGraphicFramePr>
            <a:graphicFrameLocks noGrp="1"/>
          </p:cNvGraphicFramePr>
          <p:nvPr/>
        </p:nvGraphicFramePr>
        <p:xfrm>
          <a:off x="6300788" y="2997200"/>
          <a:ext cx="1271587" cy="2926080"/>
        </p:xfrm>
        <a:graphic>
          <a:graphicData uri="http://schemas.openxmlformats.org/drawingml/2006/table">
            <a:tbl>
              <a:tblPr/>
              <a:tblGrid>
                <a:gridCol w="423862"/>
                <a:gridCol w="423863"/>
                <a:gridCol w="4238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9" name="Text Box 67"/>
          <p:cNvSpPr txBox="1">
            <a:spLocks noChangeArrowheads="1"/>
          </p:cNvSpPr>
          <p:nvPr/>
        </p:nvSpPr>
        <p:spPr bwMode="auto">
          <a:xfrm>
            <a:off x="1835150" y="32131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25670" name="Text Box 68"/>
          <p:cNvSpPr txBox="1">
            <a:spLocks noChangeArrowheads="1"/>
          </p:cNvSpPr>
          <p:nvPr/>
        </p:nvSpPr>
        <p:spPr bwMode="auto">
          <a:xfrm>
            <a:off x="3924300" y="2852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5671" name="Text Box 69"/>
          <p:cNvSpPr txBox="1">
            <a:spLocks noChangeArrowheads="1"/>
          </p:cNvSpPr>
          <p:nvPr/>
        </p:nvSpPr>
        <p:spPr bwMode="auto">
          <a:xfrm>
            <a:off x="6732588" y="24209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Arial Rounded MT Bold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1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ADDB2186-A96B-4941-A5B8-E2EB24F15EF1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20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Codice </a:t>
            </a:r>
            <a:r>
              <a:rPr lang="it-IT" dirty="0" err="1" smtClean="0"/>
              <a:t>Gray</a:t>
            </a:r>
            <a:r>
              <a:rPr lang="it-IT" dirty="0" smtClean="0"/>
              <a:t> a 4 bit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buFontTx/>
              <a:buNone/>
              <a:defRPr/>
            </a:pPr>
            <a:r>
              <a:rPr lang="it-IT" smtClean="0"/>
              <a:t> </a:t>
            </a:r>
          </a:p>
        </p:txBody>
      </p:sp>
      <p:graphicFrame>
        <p:nvGraphicFramePr>
          <p:cNvPr id="175108" name="Group 4"/>
          <p:cNvGraphicFramePr>
            <a:graphicFrameLocks noGrp="1"/>
          </p:cNvGraphicFramePr>
          <p:nvPr/>
        </p:nvGraphicFramePr>
        <p:xfrm>
          <a:off x="3429000" y="457200"/>
          <a:ext cx="5486400" cy="5470526"/>
        </p:xfrm>
        <a:graphic>
          <a:graphicData uri="http://schemas.openxmlformats.org/drawingml/2006/table">
            <a:tbl>
              <a:tblPr/>
              <a:tblGrid>
                <a:gridCol w="500063"/>
                <a:gridCol w="495300"/>
                <a:gridCol w="550862"/>
                <a:gridCol w="492125"/>
                <a:gridCol w="469900"/>
                <a:gridCol w="481013"/>
                <a:gridCol w="501650"/>
                <a:gridCol w="500062"/>
                <a:gridCol w="496888"/>
                <a:gridCol w="498475"/>
                <a:gridCol w="5000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Dec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ExD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Binario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Gray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12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13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A 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15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12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C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13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D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E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15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F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A821B05F-B7D1-457C-996A-62E5C25DF7FB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ENCODER 1</a:t>
            </a:r>
          </a:p>
        </p:txBody>
      </p:sp>
      <p:pic>
        <p:nvPicPr>
          <p:cNvPr id="27653" name="Picture 3" descr="giv52503_02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497887" cy="3917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7393118B-D522-4D9D-864C-C84392F1D7B3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ENCODER 2</a:t>
            </a:r>
          </a:p>
        </p:txBody>
      </p:sp>
      <p:pic>
        <p:nvPicPr>
          <p:cNvPr id="28677" name="Picture 3" descr="giv52503_02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8497887" cy="3833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3875BE3B-D8D6-4ABB-9AC2-E12326814C10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Codici alfanumerici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Necessità di rappresentare caratteri alfabetici con un codice binario</a:t>
            </a:r>
          </a:p>
          <a:p>
            <a:pPr eaLnBrk="1" hangingPunct="1">
              <a:defRPr/>
            </a:pPr>
            <a:r>
              <a:rPr lang="it-IT" dirty="0" smtClean="0"/>
              <a:t>Alfabeto = 26 simboli diversi</a:t>
            </a:r>
          </a:p>
          <a:p>
            <a:pPr eaLnBrk="1" hangingPunct="1">
              <a:defRPr/>
            </a:pPr>
            <a:r>
              <a:rPr lang="it-IT" dirty="0" smtClean="0"/>
              <a:t>Necessità di maiuscole e minuscole</a:t>
            </a:r>
          </a:p>
          <a:p>
            <a:pPr eaLnBrk="1" hangingPunct="1">
              <a:defRPr/>
            </a:pPr>
            <a:r>
              <a:rPr lang="it-IT" dirty="0" smtClean="0"/>
              <a:t>Numeri = 10 simboli</a:t>
            </a:r>
          </a:p>
          <a:p>
            <a:pPr eaLnBrk="1" hangingPunct="1">
              <a:defRPr/>
            </a:pPr>
            <a:r>
              <a:rPr lang="it-IT" dirty="0" smtClean="0"/>
              <a:t>Caratteri speciali</a:t>
            </a:r>
          </a:p>
          <a:p>
            <a:pPr eaLnBrk="1" hangingPunct="1">
              <a:defRPr/>
            </a:pPr>
            <a:r>
              <a:rPr lang="it-IT" dirty="0" smtClean="0"/>
              <a:t>Codice ASCII a 128 simboli</a:t>
            </a:r>
          </a:p>
          <a:p>
            <a:pPr eaLnBrk="1" hangingPunct="1">
              <a:defRPr/>
            </a:pPr>
            <a:r>
              <a:rPr lang="it-IT" dirty="0" smtClean="0"/>
              <a:t>UNICODE 16 bit simboli e ideogrammi (universale)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8CEEC222-49E6-4949-9F3A-EE1D815180F2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Codice ASCII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8313" y="1125538"/>
          <a:ext cx="7991475" cy="4894262"/>
        </p:xfrm>
        <a:graphic>
          <a:graphicData uri="http://schemas.openxmlformats.org/presentationml/2006/ole">
            <p:oleObj spid="_x0000_s2050" name="Fotografia di Photo Editor" r:id="rId3" imgW="7182853" imgH="440116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385379BB-932E-443D-ACFF-FC352D5B20CB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Codice ASCII  caratteri di controllo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1341438"/>
          <a:ext cx="8137525" cy="4332287"/>
        </p:xfrm>
        <a:graphic>
          <a:graphicData uri="http://schemas.openxmlformats.org/presentationml/2006/ole">
            <p:oleObj spid="_x0000_s3074" name="Fotografia di Photo Editor" r:id="rId3" imgW="6028571" imgH="32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6CAB7DA5-E01F-406A-8CCB-C66BA25D5616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Riconoscimento d’errore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Errore di trasmissione a distanza (Disturbi)</a:t>
            </a:r>
          </a:p>
          <a:p>
            <a:pPr eaLnBrk="1" hangingPunct="1">
              <a:defRPr/>
            </a:pPr>
            <a:r>
              <a:rPr lang="it-IT" smtClean="0"/>
              <a:t>Stringa digitale di “0” e “1”</a:t>
            </a:r>
          </a:p>
          <a:p>
            <a:pPr eaLnBrk="1" hangingPunct="1">
              <a:defRPr/>
            </a:pPr>
            <a:r>
              <a:rPr lang="it-IT" smtClean="0"/>
              <a:t>L’errore si manifesta nel convertire uno 0 in 1 o viceversa</a:t>
            </a:r>
          </a:p>
          <a:p>
            <a:pPr eaLnBrk="1" hangingPunct="1">
              <a:defRPr/>
            </a:pPr>
            <a:r>
              <a:rPr lang="it-IT" smtClean="0"/>
              <a:t>Su una parola di “K” bit la probabilità che ci siano due errori è molto bassa</a:t>
            </a:r>
          </a:p>
          <a:p>
            <a:pPr eaLnBrk="1" hangingPunct="1">
              <a:defRPr/>
            </a:pPr>
            <a:r>
              <a:rPr lang="it-IT" smtClean="0"/>
              <a:t>Codici a ridondanza (già visti “</a:t>
            </a:r>
            <a:r>
              <a:rPr lang="it-IT" sz="2400" smtClean="0"/>
              <a:t>5043210” e due su cinque)</a:t>
            </a:r>
          </a:p>
          <a:p>
            <a:pPr eaLnBrk="1" hangingPunct="1">
              <a:defRPr/>
            </a:pPr>
            <a:r>
              <a:rPr lang="it-IT" sz="2400" smtClean="0"/>
              <a:t>Esempio</a:t>
            </a:r>
          </a:p>
          <a:p>
            <a:pPr lvl="1" eaLnBrk="1" hangingPunct="1">
              <a:defRPr/>
            </a:pPr>
            <a:r>
              <a:rPr lang="it-IT" smtClean="0"/>
              <a:t>Numero 7 =&gt; </a:t>
            </a:r>
            <a:r>
              <a:rPr lang="it-IT" sz="2000" smtClean="0"/>
              <a:t>10</a:t>
            </a:r>
            <a:r>
              <a:rPr lang="it-IT" sz="2000" smtClean="0">
                <a:solidFill>
                  <a:srgbClr val="FF0000"/>
                </a:solidFill>
              </a:rPr>
              <a:t>0</a:t>
            </a:r>
            <a:r>
              <a:rPr lang="it-IT" sz="2000" smtClean="0"/>
              <a:t>0100 ricevuto 10</a:t>
            </a:r>
            <a:r>
              <a:rPr lang="it-IT" sz="2000" smtClean="0">
                <a:solidFill>
                  <a:srgbClr val="FF0000"/>
                </a:solidFill>
              </a:rPr>
              <a:t>1</a:t>
            </a:r>
            <a:r>
              <a:rPr lang="it-IT" sz="2000" smtClean="0"/>
              <a:t>0100</a:t>
            </a:r>
            <a:endParaRPr lang="it-IT" smtClean="0"/>
          </a:p>
          <a:p>
            <a:pPr eaLnBrk="1" hangingPunct="1">
              <a:buFontTx/>
              <a:buNone/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32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3D622ACC-8669-4645-A22F-FC1E936D2074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Bit di parità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670925" cy="4724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Necessità di individuare eventuali errori di trasmissione</a:t>
            </a:r>
          </a:p>
          <a:p>
            <a:pPr eaLnBrk="1" hangingPunct="1">
              <a:defRPr/>
            </a:pPr>
            <a:r>
              <a:rPr lang="it-IT" sz="2400" smtClean="0"/>
              <a:t>Si aggiunge un bit (rappresentazione su 8 bit)</a:t>
            </a:r>
          </a:p>
          <a:p>
            <a:pPr eaLnBrk="1" hangingPunct="1">
              <a:defRPr/>
            </a:pPr>
            <a:r>
              <a:rPr lang="it-IT" sz="2400" smtClean="0"/>
              <a:t>Il numero complessivo di “1” è sempre pari</a:t>
            </a:r>
          </a:p>
        </p:txBody>
      </p:sp>
      <p:graphicFrame>
        <p:nvGraphicFramePr>
          <p:cNvPr id="154628" name="Group 4"/>
          <p:cNvGraphicFramePr>
            <a:graphicFrameLocks noGrp="1"/>
          </p:cNvGraphicFramePr>
          <p:nvPr>
            <p:ph sz="half" idx="2"/>
          </p:nvPr>
        </p:nvGraphicFramePr>
        <p:xfrm>
          <a:off x="917575" y="3257550"/>
          <a:ext cx="7218363" cy="2267712"/>
        </p:xfrm>
        <a:graphic>
          <a:graphicData uri="http://schemas.openxmlformats.org/drawingml/2006/table">
            <a:tbl>
              <a:tblPr/>
              <a:tblGrid>
                <a:gridCol w="1804988"/>
                <a:gridCol w="1804987"/>
                <a:gridCol w="1803400"/>
                <a:gridCol w="1804988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Simbolo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Codice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ASCII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Parità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PARI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Parità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DISPARI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11010100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50920E36-133B-47AB-B1C5-20ADEC4A56B5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0000"/>
                </a:solidFill>
              </a:rPr>
              <a:t>Riepilogo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77F6BABC-4B0A-4DA1-8573-D49317CF256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71538"/>
          </a:xfrm>
        </p:spPr>
        <p:txBody>
          <a:bodyPr/>
          <a:lstStyle/>
          <a:p>
            <a:pPr>
              <a:defRPr/>
            </a:pPr>
            <a:r>
              <a:rPr lang="it-IT" dirty="0"/>
              <a:t>Addizione in Complemento a 1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90588"/>
            <a:ext cx="8526463" cy="5205412"/>
          </a:xfrm>
        </p:spPr>
        <p:txBody>
          <a:bodyPr/>
          <a:lstStyle/>
          <a:p>
            <a:pPr>
              <a:defRPr/>
            </a:pPr>
            <a:r>
              <a:rPr lang="it-IT" dirty="0"/>
              <a:t>Somma [1-2</a:t>
            </a:r>
            <a:r>
              <a:rPr lang="it-IT" baseline="30000" dirty="0"/>
              <a:t>n-1</a:t>
            </a:r>
            <a:r>
              <a:rPr lang="it-IT" dirty="0"/>
              <a:t>&lt;(</a:t>
            </a:r>
            <a:r>
              <a:rPr lang="it-IT" dirty="0" err="1"/>
              <a:t>X+Y</a:t>
            </a:r>
            <a:r>
              <a:rPr lang="it-IT" dirty="0"/>
              <a:t>)&lt;2</a:t>
            </a:r>
            <a:r>
              <a:rPr lang="it-IT" baseline="30000" dirty="0"/>
              <a:t>n-1</a:t>
            </a:r>
            <a:r>
              <a:rPr lang="it-IT" dirty="0"/>
              <a:t>-1]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/>
              <a:t>Osservare che K non è possibile rappresentarlo su n bit</a:t>
            </a:r>
          </a:p>
          <a:p>
            <a:pPr>
              <a:defRPr/>
            </a:pPr>
            <a:r>
              <a:rPr lang="it-IT" sz="2000" dirty="0"/>
              <a:t>*	è necessario un test sul bit di segno, ma la correzione è facile</a:t>
            </a:r>
          </a:p>
          <a:p>
            <a:pPr>
              <a:defRPr/>
            </a:pPr>
            <a:r>
              <a:rPr lang="it-IT" sz="2000" dirty="0"/>
              <a:t>*	se il risultato è negativo è già rappresentato in C. 1</a:t>
            </a:r>
          </a:p>
          <a:p>
            <a:pPr>
              <a:defRPr/>
            </a:pPr>
            <a:r>
              <a:rPr lang="it-IT" sz="2000" dirty="0"/>
              <a:t>**	è necessario aggiungere 1 per ottenere il risultato in C. 1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98488" y="1430338"/>
          <a:ext cx="5464175" cy="2627312"/>
        </p:xfrm>
        <a:graphic>
          <a:graphicData uri="http://schemas.openxmlformats.org/presentationml/2006/ole">
            <p:oleObj spid="_x0000_s70658" name="Equation" r:id="rId3" imgW="3695400" imgH="177768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278563" y="1462088"/>
          <a:ext cx="2479675" cy="1379537"/>
        </p:xfrm>
        <a:graphic>
          <a:graphicData uri="http://schemas.openxmlformats.org/presentationml/2006/ole">
            <p:oleObj spid="_x0000_s70659" name="Equation" r:id="rId4" imgW="191736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2C58E532-9B91-40D3-B0E6-1C2E157C04E9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Interi Assoluti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Base 2</a:t>
            </a:r>
          </a:p>
          <a:p>
            <a:pPr eaLnBrk="1" hangingPunct="1">
              <a:defRPr/>
            </a:pPr>
            <a:r>
              <a:rPr lang="it-IT" smtClean="0"/>
              <a:t>Dinamica </a:t>
            </a:r>
          </a:p>
          <a:p>
            <a:pPr eaLnBrk="1" hangingPunct="1">
              <a:defRPr/>
            </a:pPr>
            <a:r>
              <a:rPr lang="it-IT" smtClean="0"/>
              <a:t>dati “N” bit</a:t>
            </a:r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r>
              <a:rPr lang="it-IT" smtClean="0"/>
              <a:t>Esempio N = 8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71638" y="2874963"/>
          <a:ext cx="2122487" cy="563562"/>
        </p:xfrm>
        <a:graphic>
          <a:graphicData uri="http://schemas.openxmlformats.org/presentationml/2006/ole">
            <p:oleObj spid="_x0000_s4098" name="Equation" r:id="rId3" imgW="812520" imgH="215640" progId="Equation.3">
              <p:embed/>
            </p:oleObj>
          </a:graphicData>
        </a:graphic>
      </p:graphicFrame>
      <p:graphicFrame>
        <p:nvGraphicFramePr>
          <p:cNvPr id="155697" name="Group 49"/>
          <p:cNvGraphicFramePr>
            <a:graphicFrameLocks noGrp="1"/>
          </p:cNvGraphicFramePr>
          <p:nvPr/>
        </p:nvGraphicFramePr>
        <p:xfrm>
          <a:off x="1450975" y="3910013"/>
          <a:ext cx="3773488" cy="2286000"/>
        </p:xfrm>
        <a:graphic>
          <a:graphicData uri="http://schemas.openxmlformats.org/drawingml/2006/table">
            <a:tbl>
              <a:tblPr/>
              <a:tblGrid>
                <a:gridCol w="1887538"/>
                <a:gridCol w="188595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0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16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00010000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95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01011111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255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11111111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3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2C34396F-452E-43E0-AE20-605694B15CCC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Somma di Interi Assoluti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N = 8</a:t>
            </a:r>
          </a:p>
        </p:txBody>
      </p:sp>
      <p:graphicFrame>
        <p:nvGraphicFramePr>
          <p:cNvPr id="156713" name="Group 41"/>
          <p:cNvGraphicFramePr>
            <a:graphicFrameLocks noGrp="1"/>
          </p:cNvGraphicFramePr>
          <p:nvPr/>
        </p:nvGraphicFramePr>
        <p:xfrm>
          <a:off x="1905000" y="1219200"/>
          <a:ext cx="3773488" cy="4005072"/>
        </p:xfrm>
        <a:graphic>
          <a:graphicData uri="http://schemas.openxmlformats.org/drawingml/2006/table">
            <a:tbl>
              <a:tblPr/>
              <a:tblGrid>
                <a:gridCol w="1887538"/>
                <a:gridCol w="18859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43+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25=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68 .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00101011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00011001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01000100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139+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141=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280.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00011110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10001101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00011000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2819400" y="2971800"/>
            <a:ext cx="9001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4038600" y="2971800"/>
            <a:ext cx="1514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0" name="Line 26"/>
          <p:cNvSpPr>
            <a:spLocks noChangeShapeType="1"/>
          </p:cNvSpPr>
          <p:nvPr/>
        </p:nvSpPr>
        <p:spPr bwMode="auto">
          <a:xfrm>
            <a:off x="2819400" y="4724400"/>
            <a:ext cx="9001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1" name="Line 27"/>
          <p:cNvSpPr>
            <a:spLocks noChangeShapeType="1"/>
          </p:cNvSpPr>
          <p:nvPr/>
        </p:nvSpPr>
        <p:spPr bwMode="auto">
          <a:xfrm>
            <a:off x="3962400" y="4724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2" name="Text Box 28"/>
          <p:cNvSpPr txBox="1">
            <a:spLocks noChangeArrowheads="1"/>
          </p:cNvSpPr>
          <p:nvPr/>
        </p:nvSpPr>
        <p:spPr bwMode="auto">
          <a:xfrm>
            <a:off x="5805488" y="3886200"/>
            <a:ext cx="299085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Il carry N+1 indica </a:t>
            </a:r>
          </a:p>
          <a:p>
            <a:r>
              <a:rPr lang="it-IT">
                <a:latin typeface="Arial Rounded MT Bold" pitchFamily="34" charset="0"/>
              </a:rPr>
              <a:t>l’overflow</a:t>
            </a:r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 flipH="1" flipV="1">
            <a:off x="4114800" y="3657600"/>
            <a:ext cx="1676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4" name="Line 30"/>
          <p:cNvSpPr>
            <a:spLocks noChangeShapeType="1"/>
          </p:cNvSpPr>
          <p:nvPr/>
        </p:nvSpPr>
        <p:spPr bwMode="auto">
          <a:xfrm>
            <a:off x="3962400" y="38862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5" name="Line 31"/>
          <p:cNvSpPr>
            <a:spLocks noChangeShapeType="1"/>
          </p:cNvSpPr>
          <p:nvPr/>
        </p:nvSpPr>
        <p:spPr bwMode="auto">
          <a:xfrm>
            <a:off x="4038600" y="21336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685800" y="5334000"/>
            <a:ext cx="771525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La somma di due numeri di N bit è rappresentabile </a:t>
            </a:r>
          </a:p>
          <a:p>
            <a:r>
              <a:rPr lang="it-IT">
                <a:latin typeface="Arial Rounded MT Bold" pitchFamily="34" charset="0"/>
              </a:rPr>
              <a:t>sempre su N + 1 bit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5867400" y="4800600"/>
            <a:ext cx="466725" cy="37623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latin typeface="Arial Rounded MT Bold" pitchFamily="34" charset="0"/>
              </a:rPr>
              <a:t>24</a:t>
            </a:r>
          </a:p>
        </p:txBody>
      </p:sp>
      <p:sp>
        <p:nvSpPr>
          <p:cNvPr id="33818" name="Rectangle 34"/>
          <p:cNvSpPr>
            <a:spLocks noChangeArrowheads="1"/>
          </p:cNvSpPr>
          <p:nvPr/>
        </p:nvSpPr>
        <p:spPr bwMode="auto">
          <a:xfrm>
            <a:off x="4114800" y="4800600"/>
            <a:ext cx="1447800" cy="381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3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E9C19787-5C20-4FBC-8F83-120A98D6EC71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Sottrazione di Interi Assoluti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N = 8</a:t>
            </a:r>
          </a:p>
        </p:txBody>
      </p:sp>
      <p:graphicFrame>
        <p:nvGraphicFramePr>
          <p:cNvPr id="157736" name="Group 40"/>
          <p:cNvGraphicFramePr>
            <a:graphicFrameLocks noGrp="1"/>
          </p:cNvGraphicFramePr>
          <p:nvPr/>
        </p:nvGraphicFramePr>
        <p:xfrm>
          <a:off x="381000" y="1676400"/>
          <a:ext cx="3773488" cy="4005072"/>
        </p:xfrm>
        <a:graphic>
          <a:graphicData uri="http://schemas.openxmlformats.org/drawingml/2006/table">
            <a:tbl>
              <a:tblPr/>
              <a:tblGrid>
                <a:gridCol w="1887538"/>
                <a:gridCol w="18859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143-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86=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57 .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10001111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01010110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00111001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95-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141=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- 45.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01011111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10001101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11010010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2" name="Line 24"/>
          <p:cNvSpPr>
            <a:spLocks noChangeShapeType="1"/>
          </p:cNvSpPr>
          <p:nvPr/>
        </p:nvSpPr>
        <p:spPr bwMode="auto">
          <a:xfrm>
            <a:off x="1295400" y="3429000"/>
            <a:ext cx="900113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3" name="Line 25"/>
          <p:cNvSpPr>
            <a:spLocks noChangeShapeType="1"/>
          </p:cNvSpPr>
          <p:nvPr/>
        </p:nvSpPr>
        <p:spPr bwMode="auto">
          <a:xfrm>
            <a:off x="2514600" y="3429000"/>
            <a:ext cx="1514475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4" name="Line 26"/>
          <p:cNvSpPr>
            <a:spLocks noChangeShapeType="1"/>
          </p:cNvSpPr>
          <p:nvPr/>
        </p:nvSpPr>
        <p:spPr bwMode="auto">
          <a:xfrm>
            <a:off x="1295400" y="5181600"/>
            <a:ext cx="90011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5" name="Line 27"/>
          <p:cNvSpPr>
            <a:spLocks noChangeShapeType="1"/>
          </p:cNvSpPr>
          <p:nvPr/>
        </p:nvSpPr>
        <p:spPr bwMode="auto">
          <a:xfrm>
            <a:off x="2438400" y="5181600"/>
            <a:ext cx="1600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6" name="Text Box 28"/>
          <p:cNvSpPr txBox="1">
            <a:spLocks noChangeArrowheads="1"/>
          </p:cNvSpPr>
          <p:nvPr/>
        </p:nvSpPr>
        <p:spPr bwMode="auto">
          <a:xfrm>
            <a:off x="4191000" y="4267200"/>
            <a:ext cx="327025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Il borrow N+1 indica </a:t>
            </a:r>
          </a:p>
          <a:p>
            <a:r>
              <a:rPr lang="it-IT">
                <a:latin typeface="Arial Rounded MT Bold" pitchFamily="34" charset="0"/>
              </a:rPr>
              <a:t>l’errore</a:t>
            </a:r>
          </a:p>
        </p:txBody>
      </p:sp>
      <p:sp>
        <p:nvSpPr>
          <p:cNvPr id="34837" name="Line 29"/>
          <p:cNvSpPr>
            <a:spLocks noChangeShapeType="1"/>
          </p:cNvSpPr>
          <p:nvPr/>
        </p:nvSpPr>
        <p:spPr bwMode="auto">
          <a:xfrm flipH="1" flipV="1">
            <a:off x="2514600" y="4191000"/>
            <a:ext cx="1676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8" name="Line 30"/>
          <p:cNvSpPr>
            <a:spLocks noChangeShapeType="1"/>
          </p:cNvSpPr>
          <p:nvPr/>
        </p:nvSpPr>
        <p:spPr bwMode="auto">
          <a:xfrm>
            <a:off x="2438400" y="4343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39" name="Line 31"/>
          <p:cNvSpPr>
            <a:spLocks noChangeShapeType="1"/>
          </p:cNvSpPr>
          <p:nvPr/>
        </p:nvSpPr>
        <p:spPr bwMode="auto">
          <a:xfrm>
            <a:off x="2514600" y="25908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4840" name="Text Box 32"/>
          <p:cNvSpPr txBox="1">
            <a:spLocks noChangeArrowheads="1"/>
          </p:cNvSpPr>
          <p:nvPr/>
        </p:nvSpPr>
        <p:spPr bwMode="auto">
          <a:xfrm>
            <a:off x="4419600" y="5257800"/>
            <a:ext cx="6032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latin typeface="Arial Rounded MT Bold" pitchFamily="34" charset="0"/>
              </a:rPr>
              <a:t>210</a:t>
            </a:r>
          </a:p>
        </p:txBody>
      </p:sp>
      <p:sp>
        <p:nvSpPr>
          <p:cNvPr id="34841" name="Rectangle 33"/>
          <p:cNvSpPr>
            <a:spLocks noChangeArrowheads="1"/>
          </p:cNvSpPr>
          <p:nvPr/>
        </p:nvSpPr>
        <p:spPr bwMode="auto">
          <a:xfrm>
            <a:off x="2667000" y="5257800"/>
            <a:ext cx="1447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F844EFA1-CF4B-44CC-A71F-8B64D3593974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Prodotto di Interi Assoluti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N = 5</a:t>
            </a:r>
          </a:p>
        </p:txBody>
      </p:sp>
      <p:graphicFrame>
        <p:nvGraphicFramePr>
          <p:cNvPr id="158748" name="Group 28"/>
          <p:cNvGraphicFramePr>
            <a:graphicFrameLocks noGrp="1"/>
          </p:cNvGraphicFramePr>
          <p:nvPr/>
        </p:nvGraphicFramePr>
        <p:xfrm>
          <a:off x="4648200" y="1524000"/>
          <a:ext cx="4248150" cy="3474720"/>
        </p:xfrm>
        <a:graphic>
          <a:graphicData uri="http://schemas.openxmlformats.org/drawingml/2006/table">
            <a:tbl>
              <a:tblPr/>
              <a:tblGrid>
                <a:gridCol w="2125663"/>
                <a:gridCol w="2122487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263"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19 x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23 =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57 . 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380 .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437 .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0110110101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4" name="Line 19"/>
          <p:cNvSpPr>
            <a:spLocks noChangeShapeType="1"/>
          </p:cNvSpPr>
          <p:nvPr/>
        </p:nvSpPr>
        <p:spPr bwMode="auto">
          <a:xfrm flipV="1">
            <a:off x="5848350" y="2759075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135" name="Line 20"/>
          <p:cNvSpPr>
            <a:spLocks noChangeShapeType="1"/>
          </p:cNvSpPr>
          <p:nvPr/>
        </p:nvSpPr>
        <p:spPr bwMode="auto">
          <a:xfrm flipV="1">
            <a:off x="5543550" y="3521075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136" name="Line 21"/>
          <p:cNvSpPr>
            <a:spLocks noChangeShapeType="1"/>
          </p:cNvSpPr>
          <p:nvPr/>
        </p:nvSpPr>
        <p:spPr bwMode="auto">
          <a:xfrm flipV="1">
            <a:off x="7829550" y="2759075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137" name="Line 22"/>
          <p:cNvSpPr>
            <a:spLocks noChangeShapeType="1"/>
          </p:cNvSpPr>
          <p:nvPr/>
        </p:nvSpPr>
        <p:spPr bwMode="auto">
          <a:xfrm flipV="1">
            <a:off x="6915150" y="4587875"/>
            <a:ext cx="1905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138" name="Text Box 23"/>
          <p:cNvSpPr txBox="1">
            <a:spLocks noChangeArrowheads="1"/>
          </p:cNvSpPr>
          <p:nvPr/>
        </p:nvSpPr>
        <p:spPr bwMode="auto">
          <a:xfrm>
            <a:off x="304800" y="2514600"/>
            <a:ext cx="4111625" cy="1225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Il prodotto di due numeri </a:t>
            </a:r>
          </a:p>
          <a:p>
            <a:r>
              <a:rPr lang="it-IT">
                <a:latin typeface="Arial Rounded MT Bold" pitchFamily="34" charset="0"/>
              </a:rPr>
              <a:t>su N bit è rappresentabile </a:t>
            </a:r>
          </a:p>
          <a:p>
            <a:r>
              <a:rPr lang="it-IT">
                <a:latin typeface="Arial Rounded MT Bold" pitchFamily="34" charset="0"/>
              </a:rPr>
              <a:t>su 2N bit </a:t>
            </a:r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457200" y="5257800"/>
          <a:ext cx="7988300" cy="711200"/>
        </p:xfrm>
        <a:graphic>
          <a:graphicData uri="http://schemas.openxmlformats.org/presentationml/2006/ole">
            <p:oleObj spid="_x0000_s5122" name="Equation" r:id="rId3" imgW="2565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3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626735EC-65D4-4441-95DA-5FEEF1C4273F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Interi Relativi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Complemento a 2</a:t>
            </a:r>
          </a:p>
          <a:p>
            <a:pPr eaLnBrk="1" hangingPunct="1">
              <a:defRPr/>
            </a:pPr>
            <a:r>
              <a:rPr lang="it-IT" smtClean="0"/>
              <a:t>Dinamica </a:t>
            </a:r>
          </a:p>
          <a:p>
            <a:pPr eaLnBrk="1" hangingPunct="1">
              <a:defRPr/>
            </a:pPr>
            <a:r>
              <a:rPr lang="it-IT" smtClean="0"/>
              <a:t>dati “N” bit</a:t>
            </a:r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r>
              <a:rPr lang="it-IT" smtClean="0"/>
              <a:t>Esempio N = 8 (-128 &lt; W &lt; 127)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651125" y="2420938"/>
          <a:ext cx="3379788" cy="530225"/>
        </p:xfrm>
        <a:graphic>
          <a:graphicData uri="http://schemas.openxmlformats.org/presentationml/2006/ole">
            <p:oleObj spid="_x0000_s6146" name="Equation" r:id="rId3" imgW="1295280" imgH="203040" progId="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755650" y="3068638"/>
          <a:ext cx="2039938" cy="698500"/>
        </p:xfrm>
        <a:graphic>
          <a:graphicData uri="http://schemas.openxmlformats.org/presentationml/2006/ole">
            <p:oleObj spid="_x0000_s6147" name="Equation" r:id="rId4" imgW="965160" imgH="330120" progId="Equation.3">
              <p:embed/>
            </p:oleObj>
          </a:graphicData>
        </a:graphic>
      </p:graphicFrame>
      <p:graphicFrame>
        <p:nvGraphicFramePr>
          <p:cNvPr id="159788" name="Group 44"/>
          <p:cNvGraphicFramePr>
            <a:graphicFrameLocks noGrp="1"/>
          </p:cNvGraphicFramePr>
          <p:nvPr/>
        </p:nvGraphicFramePr>
        <p:xfrm>
          <a:off x="1447800" y="4648200"/>
          <a:ext cx="6324600" cy="1371600"/>
        </p:xfrm>
        <a:graphic>
          <a:graphicData uri="http://schemas.openxmlformats.org/drawingml/2006/table">
            <a:tbl>
              <a:tblPr/>
              <a:tblGrid>
                <a:gridCol w="2109788"/>
                <a:gridCol w="2386012"/>
                <a:gridCol w="18288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 C-2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87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256+87=343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01010111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-123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256-123=133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10000101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CAE88173-D606-4010-99CC-877C0C187B32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Complemento a 2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Primo metodo</a:t>
            </a:r>
          </a:p>
          <a:p>
            <a:pPr lvl="2" eaLnBrk="1" hangingPunct="1">
              <a:defRPr/>
            </a:pPr>
            <a:r>
              <a:rPr lang="it-IT" smtClean="0"/>
              <a:t>Applicare la definizione</a:t>
            </a:r>
          </a:p>
          <a:p>
            <a:pPr lvl="2" eaLnBrk="1" hangingPunct="1">
              <a:defRPr/>
            </a:pPr>
            <a:endParaRPr lang="it-IT" smtClean="0"/>
          </a:p>
          <a:p>
            <a:pPr lvl="2"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  <a:p>
            <a:pPr eaLnBrk="1" hangingPunct="1">
              <a:defRPr/>
            </a:pPr>
            <a:r>
              <a:rPr lang="it-IT" smtClean="0"/>
              <a:t>Secondo metodo</a:t>
            </a:r>
          </a:p>
          <a:p>
            <a:pPr lvl="2" eaLnBrk="1" hangingPunct="1">
              <a:defRPr/>
            </a:pPr>
            <a:r>
              <a:rPr lang="it-IT" smtClean="0"/>
              <a:t>complemento bit a bit più 1</a:t>
            </a:r>
          </a:p>
          <a:p>
            <a:pPr lvl="2" eaLnBrk="1" hangingPunct="1">
              <a:defRPr/>
            </a:pPr>
            <a:endParaRPr lang="it-IT" smtClean="0"/>
          </a:p>
          <a:p>
            <a:pPr lvl="2" eaLnBrk="1" hangingPunct="1">
              <a:defRPr/>
            </a:pPr>
            <a:endParaRPr lang="it-IT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209800" y="2514600"/>
          <a:ext cx="1905000" cy="652463"/>
        </p:xfrm>
        <a:graphic>
          <a:graphicData uri="http://schemas.openxmlformats.org/presentationml/2006/ole">
            <p:oleObj spid="_x0000_s7170" name="Equation" r:id="rId3" imgW="965160" imgH="33012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2057400" y="4724400"/>
          <a:ext cx="3910013" cy="803275"/>
        </p:xfrm>
        <a:graphic>
          <a:graphicData uri="http://schemas.openxmlformats.org/presentationml/2006/ole">
            <p:oleObj spid="_x0000_s7171" name="Equation" r:id="rId4" imgW="19810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4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30DC4349-378B-438E-8B7D-277C0155D240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Somma di Interi Relativi (C-2)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Se non c’è overflow la somma è sempre corretta</a:t>
            </a:r>
          </a:p>
          <a:p>
            <a:pPr lvl="1" eaLnBrk="1" hangingPunct="1">
              <a:defRPr/>
            </a:pPr>
            <a:r>
              <a:rPr lang="it-IT" smtClean="0"/>
              <a:t>W’ rappresentazione di W in C-2</a:t>
            </a:r>
          </a:p>
          <a:p>
            <a:pPr lvl="1" eaLnBrk="1" hangingPunct="1">
              <a:defRPr/>
            </a:pPr>
            <a:r>
              <a:rPr lang="it-IT" smtClean="0"/>
              <a:t>Z’ rappresentazione di Z in C-2</a:t>
            </a:r>
          </a:p>
          <a:p>
            <a:pPr lvl="1" eaLnBrk="1" hangingPunct="1">
              <a:defRPr/>
            </a:pPr>
            <a:endParaRPr lang="it-IT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42988" y="2830513"/>
          <a:ext cx="7685087" cy="879475"/>
        </p:xfrm>
        <a:graphic>
          <a:graphicData uri="http://schemas.openxmlformats.org/presentationml/2006/ole">
            <p:oleObj spid="_x0000_s8194" name="Equation" r:id="rId3" imgW="3111480" imgH="355320" progId="Equation.3">
              <p:embed/>
            </p:oleObj>
          </a:graphicData>
        </a:graphic>
      </p:graphicFrame>
      <p:graphicFrame>
        <p:nvGraphicFramePr>
          <p:cNvPr id="161837" name="Group 45"/>
          <p:cNvGraphicFramePr>
            <a:graphicFrameLocks noGrp="1"/>
          </p:cNvGraphicFramePr>
          <p:nvPr/>
        </p:nvGraphicFramePr>
        <p:xfrm>
          <a:off x="609600" y="3733800"/>
          <a:ext cx="3773488" cy="2231136"/>
        </p:xfrm>
        <a:graphic>
          <a:graphicData uri="http://schemas.openxmlformats.org/drawingml/2006/table">
            <a:tbl>
              <a:tblPr/>
              <a:tblGrid>
                <a:gridCol w="1887538"/>
                <a:gridCol w="18859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43+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25=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68 .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00101011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00011001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01000100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1846" name="Group 54"/>
          <p:cNvGraphicFramePr>
            <a:graphicFrameLocks noGrp="1"/>
          </p:cNvGraphicFramePr>
          <p:nvPr/>
        </p:nvGraphicFramePr>
        <p:xfrm>
          <a:off x="4724400" y="3733800"/>
          <a:ext cx="3962400" cy="2231136"/>
        </p:xfrm>
        <a:graphic>
          <a:graphicData uri="http://schemas.openxmlformats.org/drawingml/2006/table">
            <a:tbl>
              <a:tblPr/>
              <a:tblGrid>
                <a:gridCol w="1906588"/>
                <a:gridCol w="2055812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43+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-25=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18 .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11011110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00101011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11100111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00010010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3" name="Line 35"/>
          <p:cNvSpPr>
            <a:spLocks noChangeShapeType="1"/>
          </p:cNvSpPr>
          <p:nvPr/>
        </p:nvSpPr>
        <p:spPr bwMode="auto">
          <a:xfrm>
            <a:off x="1600200" y="5562600"/>
            <a:ext cx="685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8214" name="Line 36"/>
          <p:cNvSpPr>
            <a:spLocks noChangeShapeType="1"/>
          </p:cNvSpPr>
          <p:nvPr/>
        </p:nvSpPr>
        <p:spPr bwMode="auto">
          <a:xfrm>
            <a:off x="2743200" y="5486400"/>
            <a:ext cx="1447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8215" name="Line 37"/>
          <p:cNvSpPr>
            <a:spLocks noChangeShapeType="1"/>
          </p:cNvSpPr>
          <p:nvPr/>
        </p:nvSpPr>
        <p:spPr bwMode="auto">
          <a:xfrm>
            <a:off x="2819400" y="4648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8216" name="Rectangle 38"/>
          <p:cNvSpPr>
            <a:spLocks noChangeArrowheads="1"/>
          </p:cNvSpPr>
          <p:nvPr/>
        </p:nvSpPr>
        <p:spPr bwMode="auto">
          <a:xfrm>
            <a:off x="0" y="384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17" name="Line 39"/>
          <p:cNvSpPr>
            <a:spLocks noChangeShapeType="1"/>
          </p:cNvSpPr>
          <p:nvPr/>
        </p:nvSpPr>
        <p:spPr bwMode="auto">
          <a:xfrm>
            <a:off x="7086600" y="5486400"/>
            <a:ext cx="1447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8218" name="Line 40"/>
          <p:cNvSpPr>
            <a:spLocks noChangeShapeType="1"/>
          </p:cNvSpPr>
          <p:nvPr/>
        </p:nvSpPr>
        <p:spPr bwMode="auto">
          <a:xfrm>
            <a:off x="7086600" y="4648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8219" name="Line 41"/>
          <p:cNvSpPr>
            <a:spLocks noChangeShapeType="1"/>
          </p:cNvSpPr>
          <p:nvPr/>
        </p:nvSpPr>
        <p:spPr bwMode="auto">
          <a:xfrm>
            <a:off x="5867400" y="5486400"/>
            <a:ext cx="685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40FC10B1-589A-4321-B111-1F9DCBD0B5CE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Sottrazione di Interi Relativi (C-2)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pPr algn="ctr" eaLnBrk="1" hangingPunct="1">
              <a:defRPr/>
            </a:pPr>
            <a:endParaRPr lang="it-IT" smtClean="0"/>
          </a:p>
          <a:p>
            <a:pPr algn="ctr" eaLnBrk="1" hangingPunct="1">
              <a:defRPr/>
            </a:pPr>
            <a:endParaRPr lang="it-IT" smtClean="0"/>
          </a:p>
          <a:p>
            <a:pPr algn="ctr" eaLnBrk="1" hangingPunct="1">
              <a:defRPr/>
            </a:pPr>
            <a:endParaRPr lang="it-IT" smtClean="0"/>
          </a:p>
          <a:p>
            <a:pPr algn="ctr" eaLnBrk="1" hangingPunct="1">
              <a:defRPr/>
            </a:pPr>
            <a:r>
              <a:rPr lang="it-IT" smtClean="0"/>
              <a:t>Coincide con la somma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9C207527-31BF-41A3-9270-D887D7E4DE8F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Prodotto di Interi Relativi (C-2)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N = 5</a:t>
            </a:r>
          </a:p>
        </p:txBody>
      </p:sp>
      <p:graphicFrame>
        <p:nvGraphicFramePr>
          <p:cNvPr id="163869" name="Group 29"/>
          <p:cNvGraphicFramePr>
            <a:graphicFrameLocks noGrp="1"/>
          </p:cNvGraphicFramePr>
          <p:nvPr/>
        </p:nvGraphicFramePr>
        <p:xfrm>
          <a:off x="4648200" y="1524000"/>
          <a:ext cx="4248150" cy="3474720"/>
        </p:xfrm>
        <a:graphic>
          <a:graphicData uri="http://schemas.openxmlformats.org/drawingml/2006/table">
            <a:tbl>
              <a:tblPr/>
              <a:tblGrid>
                <a:gridCol w="2125663"/>
                <a:gridCol w="2122487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 (C-2)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263"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 x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-13 =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42 .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14   .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-182 .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0100001010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0" name="Line 19"/>
          <p:cNvSpPr>
            <a:spLocks noChangeShapeType="1"/>
          </p:cNvSpPr>
          <p:nvPr/>
        </p:nvSpPr>
        <p:spPr bwMode="auto">
          <a:xfrm flipV="1">
            <a:off x="5848350" y="2759075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 flipV="1">
            <a:off x="5543550" y="3521075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 flipV="1">
            <a:off x="7829550" y="2759075"/>
            <a:ext cx="990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 flipV="1">
            <a:off x="6915150" y="4587875"/>
            <a:ext cx="1905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304800" y="2514600"/>
            <a:ext cx="3927475" cy="1225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Il prodotto di due numeri </a:t>
            </a:r>
          </a:p>
          <a:p>
            <a:r>
              <a:rPr lang="it-IT">
                <a:latin typeface="Arial Rounded MT Bold" pitchFamily="34" charset="0"/>
              </a:rPr>
              <a:t>in C-2 non torna per i </a:t>
            </a:r>
          </a:p>
          <a:p>
            <a:r>
              <a:rPr lang="it-IT">
                <a:latin typeface="Arial Rounded MT Bold" pitchFamily="34" charset="0"/>
              </a:rPr>
              <a:t>numeri negativi</a:t>
            </a:r>
          </a:p>
        </p:txBody>
      </p:sp>
      <p:graphicFrame>
        <p:nvGraphicFramePr>
          <p:cNvPr id="9218" name="Object 24"/>
          <p:cNvGraphicFramePr>
            <a:graphicFrameLocks noChangeAspect="1"/>
          </p:cNvGraphicFramePr>
          <p:nvPr/>
        </p:nvGraphicFramePr>
        <p:xfrm>
          <a:off x="179388" y="5157788"/>
          <a:ext cx="8726487" cy="857250"/>
        </p:xfrm>
        <a:graphic>
          <a:graphicData uri="http://schemas.openxmlformats.org/presentationml/2006/ole">
            <p:oleObj spid="_x0000_s9218" name="Equation" r:id="rId3" imgW="2844720" imgH="279360" progId="">
              <p:embed/>
            </p:oleObj>
          </a:graphicData>
        </a:graphic>
      </p:graphicFrame>
      <p:sp>
        <p:nvSpPr>
          <p:cNvPr id="9235" name="Rectangle 25"/>
          <p:cNvSpPr>
            <a:spLocks noChangeArrowheads="1"/>
          </p:cNvSpPr>
          <p:nvPr/>
        </p:nvSpPr>
        <p:spPr bwMode="auto">
          <a:xfrm>
            <a:off x="5292725" y="5157788"/>
            <a:ext cx="2232025" cy="862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9EC2A128-B555-4785-A05E-214153B0299E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Prodotto di Interi Relativi (C-2)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N=5 Estensione a 10</a:t>
            </a:r>
          </a:p>
        </p:txBody>
      </p:sp>
      <p:graphicFrame>
        <p:nvGraphicFramePr>
          <p:cNvPr id="164892" name="Group 28"/>
          <p:cNvGraphicFramePr>
            <a:graphicFrameLocks noGrp="1"/>
          </p:cNvGraphicFramePr>
          <p:nvPr/>
        </p:nvGraphicFramePr>
        <p:xfrm>
          <a:off x="4648200" y="1524000"/>
          <a:ext cx="4248150" cy="3474720"/>
        </p:xfrm>
        <a:graphic>
          <a:graphicData uri="http://schemas.openxmlformats.org/drawingml/2006/table">
            <a:tbl>
              <a:tblPr/>
              <a:tblGrid>
                <a:gridCol w="2125663"/>
                <a:gridCol w="2122487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10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Base 2 (C-2)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263"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-13 x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 =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42 .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14   .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-182 .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1111110011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0000001110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1111100110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1111001100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1110011000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0000000000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1101001010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Line 19"/>
          <p:cNvSpPr>
            <a:spLocks noChangeShapeType="1"/>
          </p:cNvSpPr>
          <p:nvPr/>
        </p:nvSpPr>
        <p:spPr bwMode="auto">
          <a:xfrm flipV="1">
            <a:off x="5848350" y="2759075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 flipV="1">
            <a:off x="5543550" y="3521075"/>
            <a:ext cx="1143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256" name="Line 21"/>
          <p:cNvSpPr>
            <a:spLocks noChangeShapeType="1"/>
          </p:cNvSpPr>
          <p:nvPr/>
        </p:nvSpPr>
        <p:spPr bwMode="auto">
          <a:xfrm>
            <a:off x="6934200" y="2743200"/>
            <a:ext cx="1905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257" name="Line 22"/>
          <p:cNvSpPr>
            <a:spLocks noChangeShapeType="1"/>
          </p:cNvSpPr>
          <p:nvPr/>
        </p:nvSpPr>
        <p:spPr bwMode="auto">
          <a:xfrm flipV="1">
            <a:off x="6915150" y="4587875"/>
            <a:ext cx="1905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258" name="Text Box 23"/>
          <p:cNvSpPr txBox="1">
            <a:spLocks noChangeArrowheads="1"/>
          </p:cNvSpPr>
          <p:nvPr/>
        </p:nvSpPr>
        <p:spPr bwMode="auto">
          <a:xfrm>
            <a:off x="304800" y="2514600"/>
            <a:ext cx="4292600" cy="1225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Rounded MT Bold" pitchFamily="34" charset="0"/>
              </a:rPr>
              <a:t>Il prodotto di due numeri </a:t>
            </a:r>
          </a:p>
          <a:p>
            <a:r>
              <a:rPr lang="it-IT">
                <a:latin typeface="Arial Rounded MT Bold" pitchFamily="34" charset="0"/>
              </a:rPr>
              <a:t>in C-2 torna se si estende la</a:t>
            </a:r>
          </a:p>
          <a:p>
            <a:r>
              <a:rPr lang="it-IT">
                <a:latin typeface="Arial Rounded MT Bold" pitchFamily="34" charset="0"/>
              </a:rPr>
              <a:t>rappresentazione  a 2N bit</a:t>
            </a:r>
          </a:p>
        </p:txBody>
      </p:sp>
      <p:graphicFrame>
        <p:nvGraphicFramePr>
          <p:cNvPr id="10242" name="Object 24"/>
          <p:cNvGraphicFramePr>
            <a:graphicFrameLocks noChangeAspect="1"/>
          </p:cNvGraphicFramePr>
          <p:nvPr/>
        </p:nvGraphicFramePr>
        <p:xfrm>
          <a:off x="107950" y="5027613"/>
          <a:ext cx="8939213" cy="1233487"/>
        </p:xfrm>
        <a:graphic>
          <a:graphicData uri="http://schemas.openxmlformats.org/presentationml/2006/ole">
            <p:oleObj spid="_x0000_s10242" name="Equation" r:id="rId3" imgW="4241520" imgH="583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3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5</a:t>
            </a:r>
            <a:r>
              <a:rPr lang="it-IT" dirty="0" smtClean="0"/>
              <a:t>.</a:t>
            </a:r>
            <a:fld id="{9F84167D-EAE8-4E35-9176-77509BCE7472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>
              <a:defRPr/>
            </a:pPr>
            <a:r>
              <a:rPr lang="it-IT" dirty="0"/>
              <a:t>Esempi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Parola di 4 bit </a:t>
            </a:r>
          </a:p>
          <a:p>
            <a:pPr>
              <a:defRPr/>
            </a:pPr>
            <a:r>
              <a:rPr lang="it-IT" sz="2000" dirty="0"/>
              <a:t> 	3 + 4 = 7		5 + (-3) = 2		(-5) + 3 = (-2)	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1000" dirty="0"/>
          </a:p>
          <a:p>
            <a:pPr>
              <a:defRPr/>
            </a:pPr>
            <a:r>
              <a:rPr lang="it-IT" sz="2000" dirty="0"/>
              <a:t>(- 4) +(-3) = -7      		 6 + 5 =11		 (-6) + (-5) =(-11)</a:t>
            </a:r>
          </a:p>
        </p:txBody>
      </p:sp>
      <p:graphicFrame>
        <p:nvGraphicFramePr>
          <p:cNvPr id="170227" name="Group 243"/>
          <p:cNvGraphicFramePr>
            <a:graphicFrameLocks noGrp="1"/>
          </p:cNvGraphicFramePr>
          <p:nvPr/>
        </p:nvGraphicFramePr>
        <p:xfrm>
          <a:off x="609600" y="1981200"/>
          <a:ext cx="1752600" cy="118872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349250"/>
                <a:gridCol w="350838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249" name="Group 265"/>
          <p:cNvGraphicFramePr>
            <a:graphicFrameLocks noGrp="1"/>
          </p:cNvGraphicFramePr>
          <p:nvPr/>
        </p:nvGraphicFramePr>
        <p:xfrm>
          <a:off x="3695700" y="1828800"/>
          <a:ext cx="1752600" cy="1691958"/>
        </p:xfrm>
        <a:graphic>
          <a:graphicData uri="http://schemas.openxmlformats.org/drawingml/2006/table">
            <a:tbl>
              <a:tblPr/>
              <a:tblGrid>
                <a:gridCol w="342900"/>
                <a:gridCol w="358775"/>
                <a:gridCol w="349250"/>
                <a:gridCol w="350838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273" name="Group 289"/>
          <p:cNvGraphicFramePr>
            <a:graphicFrameLocks noGrp="1"/>
          </p:cNvGraphicFramePr>
          <p:nvPr/>
        </p:nvGraphicFramePr>
        <p:xfrm>
          <a:off x="3695700" y="4191000"/>
          <a:ext cx="1752600" cy="1005840"/>
        </p:xfrm>
        <a:graphic>
          <a:graphicData uri="http://schemas.openxmlformats.org/drawingml/2006/table">
            <a:tbl>
              <a:tblPr/>
              <a:tblGrid>
                <a:gridCol w="342900"/>
                <a:gridCol w="358775"/>
                <a:gridCol w="349250"/>
                <a:gridCol w="350838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257" name="Group 273"/>
          <p:cNvGraphicFramePr>
            <a:graphicFrameLocks noGrp="1"/>
          </p:cNvGraphicFramePr>
          <p:nvPr/>
        </p:nvGraphicFramePr>
        <p:xfrm>
          <a:off x="6477000" y="2133600"/>
          <a:ext cx="1752600" cy="1005840"/>
        </p:xfrm>
        <a:graphic>
          <a:graphicData uri="http://schemas.openxmlformats.org/drawingml/2006/table">
            <a:tbl>
              <a:tblPr/>
              <a:tblGrid>
                <a:gridCol w="342900"/>
                <a:gridCol w="358775"/>
                <a:gridCol w="349250"/>
                <a:gridCol w="350838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288" name="Group 304"/>
          <p:cNvGraphicFramePr>
            <a:graphicFrameLocks noGrp="1"/>
          </p:cNvGraphicFramePr>
          <p:nvPr/>
        </p:nvGraphicFramePr>
        <p:xfrm>
          <a:off x="609600" y="4191000"/>
          <a:ext cx="1752600" cy="1676400"/>
        </p:xfrm>
        <a:graphic>
          <a:graphicData uri="http://schemas.openxmlformats.org/drawingml/2006/table">
            <a:tbl>
              <a:tblPr/>
              <a:tblGrid>
                <a:gridCol w="342900"/>
                <a:gridCol w="358775"/>
                <a:gridCol w="403225"/>
                <a:gridCol w="296863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265" name="Group 281"/>
          <p:cNvGraphicFramePr>
            <a:graphicFrameLocks noGrp="1"/>
          </p:cNvGraphicFramePr>
          <p:nvPr/>
        </p:nvGraphicFramePr>
        <p:xfrm>
          <a:off x="6629400" y="4191000"/>
          <a:ext cx="1752600" cy="1005840"/>
        </p:xfrm>
        <a:graphic>
          <a:graphicData uri="http://schemas.openxmlformats.org/drawingml/2006/table">
            <a:tbl>
              <a:tblPr/>
              <a:tblGrid>
                <a:gridCol w="342900"/>
                <a:gridCol w="358775"/>
                <a:gridCol w="349250"/>
                <a:gridCol w="350838"/>
                <a:gridCol w="350837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052A07D5-1864-4908-9969-655BC00A05DA}" type="slidenum">
              <a:rPr lang="it-IT" smtClean="0"/>
              <a:pPr>
                <a:defRPr/>
              </a:pPr>
              <a:t>30</a:t>
            </a:fld>
            <a:endParaRPr lang="it-IT" dirty="0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Errori di rappresentazione 1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/>
              <a:t>In generale, la rappresentazione con un numero </a:t>
            </a:r>
            <a:r>
              <a:rPr lang="it-IT" sz="2400" i="1" dirty="0"/>
              <a:t>finito</a:t>
            </a:r>
            <a:r>
              <a:rPr lang="it-IT" sz="2400" dirty="0"/>
              <a:t> di cifre di un numero reale introduce errore</a:t>
            </a:r>
          </a:p>
          <a:p>
            <a:pPr>
              <a:defRPr/>
            </a:pPr>
            <a:r>
              <a:rPr lang="it-IT" sz="2400" dirty="0"/>
              <a:t>Se lavoriamo con interi, possiamo convertire un numero decimale attraverso l’arrotondamento o il troncamento</a:t>
            </a:r>
          </a:p>
          <a:p>
            <a:pPr lvl="1">
              <a:defRPr/>
            </a:pPr>
            <a:endParaRPr lang="it-IT" dirty="0"/>
          </a:p>
          <a:p>
            <a:pPr lvl="1">
              <a:defRPr/>
            </a:pPr>
            <a:endParaRPr lang="it-IT" dirty="0">
              <a:sym typeface="Wingdings" pitchFamily="2" charset="2"/>
            </a:endParaRPr>
          </a:p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sz="2400" dirty="0" smtClean="0"/>
              <a:t>Per </a:t>
            </a:r>
            <a:r>
              <a:rPr lang="it-IT" sz="2400" dirty="0"/>
              <a:t>numeri frazionari si procede in maniera analoga</a:t>
            </a:r>
          </a:p>
          <a:p>
            <a:pPr lvl="1">
              <a:defRPr/>
            </a:pPr>
            <a:r>
              <a:rPr lang="it-IT" dirty="0"/>
              <a:t>11.6531 su 2 cifre decimali </a:t>
            </a:r>
            <a:r>
              <a:rPr lang="it-IT" dirty="0">
                <a:sym typeface="Wingdings" pitchFamily="2" charset="2"/>
              </a:rPr>
              <a:t> 11.65 (sia </a:t>
            </a:r>
            <a:r>
              <a:rPr lang="it-IT" dirty="0" err="1">
                <a:sym typeface="Wingdings" pitchFamily="2" charset="2"/>
              </a:rPr>
              <a:t>arr</a:t>
            </a:r>
            <a:r>
              <a:rPr lang="it-IT" dirty="0">
                <a:sym typeface="Wingdings" pitchFamily="2" charset="2"/>
              </a:rPr>
              <a:t>. che </a:t>
            </a:r>
            <a:r>
              <a:rPr lang="it-IT" dirty="0" err="1">
                <a:sym typeface="Wingdings" pitchFamily="2" charset="2"/>
              </a:rPr>
              <a:t>tronc</a:t>
            </a:r>
            <a:r>
              <a:rPr lang="it-IT" dirty="0">
                <a:sym typeface="Wingdings" pitchFamily="2" charset="2"/>
              </a:rPr>
              <a:t>.)</a:t>
            </a:r>
            <a:r>
              <a:rPr lang="it-IT" dirty="0"/>
              <a:t>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928688" y="3500438"/>
            <a:ext cx="82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11.6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14563" y="3714750"/>
            <a:ext cx="456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11 (troncato) 	=&gt;	1011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2143125" y="3143250"/>
            <a:ext cx="456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12 (arrotondato)	=&gt;	1100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6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B0E5DB82-BA60-458C-90EE-C3F986C178DB}" type="slidenum">
              <a:rPr lang="it-IT" smtClean="0"/>
              <a:pPr>
                <a:defRPr/>
              </a:pPr>
              <a:t>31</a:t>
            </a:fld>
            <a:endParaRPr lang="it-IT" dirty="0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Errori di rappresentazione 2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/>
              <a:t>Per i numeri negativi si applica la stessa definizione (si tronca verso -</a:t>
            </a:r>
            <a:r>
              <a:rPr lang="it-IT" sz="2400" dirty="0">
                <a:sym typeface="Symbol" pitchFamily="18" charset="2"/>
              </a:rPr>
              <a:t>)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Va bene anche in complemento a 2</a:t>
            </a:r>
            <a:endParaRPr lang="it-IT" sz="2400" dirty="0">
              <a:sym typeface="Wingdings" pitchFamily="2" charset="2"/>
            </a:endParaRP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316413" y="2952750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1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4803775" y="29527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2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5291138" y="2952750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3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5776913" y="2952750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4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6264275" y="295275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5</a:t>
            </a:r>
          </a:p>
        </p:txBody>
      </p:sp>
      <p:sp>
        <p:nvSpPr>
          <p:cNvPr id="37899" name="Line 9"/>
          <p:cNvSpPr>
            <a:spLocks noChangeShapeType="1"/>
          </p:cNvSpPr>
          <p:nvPr/>
        </p:nvSpPr>
        <p:spPr bwMode="auto">
          <a:xfrm>
            <a:off x="1116013" y="4014788"/>
            <a:ext cx="5630862" cy="3175"/>
          </a:xfrm>
          <a:prstGeom prst="line">
            <a:avLst/>
          </a:prstGeom>
          <a:noFill/>
          <a:ln w="38100">
            <a:solidFill>
              <a:srgbClr val="00CC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0" name="Line 10"/>
          <p:cNvSpPr>
            <a:spLocks noChangeShapeType="1"/>
          </p:cNvSpPr>
          <p:nvPr/>
        </p:nvSpPr>
        <p:spPr bwMode="auto">
          <a:xfrm flipV="1">
            <a:off x="3763963" y="2895600"/>
            <a:ext cx="0" cy="1355725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1" name="Line 11"/>
          <p:cNvSpPr>
            <a:spLocks noChangeShapeType="1"/>
          </p:cNvSpPr>
          <p:nvPr/>
        </p:nvSpPr>
        <p:spPr bwMode="auto">
          <a:xfrm>
            <a:off x="4249738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>
            <a:off x="4737100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>
            <a:off x="5224463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4" name="Line 14"/>
          <p:cNvSpPr>
            <a:spLocks noChangeShapeType="1"/>
          </p:cNvSpPr>
          <p:nvPr/>
        </p:nvSpPr>
        <p:spPr bwMode="auto">
          <a:xfrm flipH="1">
            <a:off x="5711825" y="3089275"/>
            <a:ext cx="0" cy="12001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5" name="Line 15"/>
          <p:cNvSpPr>
            <a:spLocks noChangeShapeType="1"/>
          </p:cNvSpPr>
          <p:nvPr/>
        </p:nvSpPr>
        <p:spPr bwMode="auto">
          <a:xfrm>
            <a:off x="6199188" y="3127375"/>
            <a:ext cx="0" cy="11239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6" name="Line 16"/>
          <p:cNvSpPr>
            <a:spLocks noChangeShapeType="1"/>
          </p:cNvSpPr>
          <p:nvPr/>
        </p:nvSpPr>
        <p:spPr bwMode="auto">
          <a:xfrm>
            <a:off x="1403350" y="3246438"/>
            <a:ext cx="5221288" cy="36512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3821113" y="4051300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-1</a:t>
            </a: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3821113" y="3027363"/>
            <a:ext cx="33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0</a:t>
            </a:r>
          </a:p>
        </p:txBody>
      </p:sp>
      <p:sp>
        <p:nvSpPr>
          <p:cNvPr id="37909" name="Text Box 19"/>
          <p:cNvSpPr txBox="1">
            <a:spLocks noChangeArrowheads="1"/>
          </p:cNvSpPr>
          <p:nvPr/>
        </p:nvSpPr>
        <p:spPr bwMode="auto">
          <a:xfrm>
            <a:off x="3419475" y="2636838"/>
            <a:ext cx="300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Errore di Troncamento</a:t>
            </a: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6697663" y="3173413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X</a:t>
            </a:r>
            <a:endParaRPr lang="it-IT" sz="2000" baseline="-25000">
              <a:latin typeface="Arial Rounded MT Bold" pitchFamily="34" charset="0"/>
            </a:endParaRPr>
          </a:p>
        </p:txBody>
      </p:sp>
      <p:sp>
        <p:nvSpPr>
          <p:cNvPr id="37911" name="Line 21"/>
          <p:cNvSpPr>
            <a:spLocks noChangeShapeType="1"/>
          </p:cNvSpPr>
          <p:nvPr/>
        </p:nvSpPr>
        <p:spPr bwMode="auto">
          <a:xfrm>
            <a:off x="1833563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2" name="Line 22"/>
          <p:cNvSpPr>
            <a:spLocks noChangeShapeType="1"/>
          </p:cNvSpPr>
          <p:nvPr/>
        </p:nvSpPr>
        <p:spPr bwMode="auto">
          <a:xfrm>
            <a:off x="2320925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>
            <a:off x="2808288" y="3127375"/>
            <a:ext cx="0" cy="1162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4" name="Line 24"/>
          <p:cNvSpPr>
            <a:spLocks noChangeShapeType="1"/>
          </p:cNvSpPr>
          <p:nvPr/>
        </p:nvSpPr>
        <p:spPr bwMode="auto">
          <a:xfrm flipH="1">
            <a:off x="3295650" y="3089275"/>
            <a:ext cx="0" cy="12001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15" name="Line 25"/>
          <p:cNvSpPr>
            <a:spLocks noChangeShapeType="1"/>
          </p:cNvSpPr>
          <p:nvPr/>
        </p:nvSpPr>
        <p:spPr bwMode="auto">
          <a:xfrm>
            <a:off x="3732213" y="3121025"/>
            <a:ext cx="0" cy="11223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7916" name="Group 26"/>
          <p:cNvGrpSpPr>
            <a:grpSpLocks/>
          </p:cNvGrpSpPr>
          <p:nvPr/>
        </p:nvGrpSpPr>
        <p:grpSpPr bwMode="auto">
          <a:xfrm flipH="1">
            <a:off x="1806575" y="3246438"/>
            <a:ext cx="4852988" cy="735012"/>
            <a:chOff x="839" y="2296"/>
            <a:chExt cx="3825" cy="912"/>
          </a:xfrm>
        </p:grpSpPr>
        <p:sp>
          <p:nvSpPr>
            <p:cNvPr id="37953" name="Freeform 27"/>
            <p:cNvSpPr>
              <a:spLocks/>
            </p:cNvSpPr>
            <p:nvPr/>
          </p:nvSpPr>
          <p:spPr bwMode="auto">
            <a:xfrm flipV="1">
              <a:off x="2744" y="2296"/>
              <a:ext cx="1920" cy="912"/>
            </a:xfrm>
            <a:custGeom>
              <a:avLst/>
              <a:gdLst>
                <a:gd name="T0" fmla="*/ 0 w 1920"/>
                <a:gd name="T1" fmla="*/ 0 h 912"/>
                <a:gd name="T2" fmla="*/ 384 w 1920"/>
                <a:gd name="T3" fmla="*/ 912 h 912"/>
                <a:gd name="T4" fmla="*/ 384 w 1920"/>
                <a:gd name="T5" fmla="*/ 0 h 912"/>
                <a:gd name="T6" fmla="*/ 768 w 1920"/>
                <a:gd name="T7" fmla="*/ 912 h 912"/>
                <a:gd name="T8" fmla="*/ 768 w 1920"/>
                <a:gd name="T9" fmla="*/ 0 h 912"/>
                <a:gd name="T10" fmla="*/ 1152 w 1920"/>
                <a:gd name="T11" fmla="*/ 912 h 912"/>
                <a:gd name="T12" fmla="*/ 1152 w 1920"/>
                <a:gd name="T13" fmla="*/ 0 h 912"/>
                <a:gd name="T14" fmla="*/ 1536 w 1920"/>
                <a:gd name="T15" fmla="*/ 912 h 912"/>
                <a:gd name="T16" fmla="*/ 1536 w 1920"/>
                <a:gd name="T17" fmla="*/ 0 h 912"/>
                <a:gd name="T18" fmla="*/ 1920 w 1920"/>
                <a:gd name="T19" fmla="*/ 912 h 912"/>
                <a:gd name="T20" fmla="*/ 1920 w 1920"/>
                <a:gd name="T21" fmla="*/ 0 h 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0"/>
                <a:gd name="T34" fmla="*/ 0 h 912"/>
                <a:gd name="T35" fmla="*/ 1920 w 1920"/>
                <a:gd name="T36" fmla="*/ 912 h 9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0" h="912">
                  <a:moveTo>
                    <a:pt x="0" y="0"/>
                  </a:moveTo>
                  <a:lnTo>
                    <a:pt x="384" y="912"/>
                  </a:lnTo>
                  <a:lnTo>
                    <a:pt x="384" y="0"/>
                  </a:lnTo>
                  <a:lnTo>
                    <a:pt x="768" y="912"/>
                  </a:lnTo>
                  <a:lnTo>
                    <a:pt x="768" y="0"/>
                  </a:lnTo>
                  <a:lnTo>
                    <a:pt x="1152" y="912"/>
                  </a:lnTo>
                  <a:lnTo>
                    <a:pt x="1152" y="0"/>
                  </a:lnTo>
                  <a:lnTo>
                    <a:pt x="1536" y="912"/>
                  </a:lnTo>
                  <a:lnTo>
                    <a:pt x="1536" y="0"/>
                  </a:lnTo>
                  <a:lnTo>
                    <a:pt x="1920" y="912"/>
                  </a:lnTo>
                  <a:lnTo>
                    <a:pt x="19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54" name="Freeform 28"/>
            <p:cNvSpPr>
              <a:spLocks/>
            </p:cNvSpPr>
            <p:nvPr/>
          </p:nvSpPr>
          <p:spPr bwMode="auto">
            <a:xfrm flipV="1">
              <a:off x="839" y="2296"/>
              <a:ext cx="1920" cy="912"/>
            </a:xfrm>
            <a:custGeom>
              <a:avLst/>
              <a:gdLst>
                <a:gd name="T0" fmla="*/ 0 w 1920"/>
                <a:gd name="T1" fmla="*/ 0 h 912"/>
                <a:gd name="T2" fmla="*/ 384 w 1920"/>
                <a:gd name="T3" fmla="*/ 912 h 912"/>
                <a:gd name="T4" fmla="*/ 384 w 1920"/>
                <a:gd name="T5" fmla="*/ 0 h 912"/>
                <a:gd name="T6" fmla="*/ 768 w 1920"/>
                <a:gd name="T7" fmla="*/ 912 h 912"/>
                <a:gd name="T8" fmla="*/ 768 w 1920"/>
                <a:gd name="T9" fmla="*/ 0 h 912"/>
                <a:gd name="T10" fmla="*/ 1152 w 1920"/>
                <a:gd name="T11" fmla="*/ 912 h 912"/>
                <a:gd name="T12" fmla="*/ 1152 w 1920"/>
                <a:gd name="T13" fmla="*/ 0 h 912"/>
                <a:gd name="T14" fmla="*/ 1536 w 1920"/>
                <a:gd name="T15" fmla="*/ 912 h 912"/>
                <a:gd name="T16" fmla="*/ 1536 w 1920"/>
                <a:gd name="T17" fmla="*/ 0 h 912"/>
                <a:gd name="T18" fmla="*/ 1920 w 1920"/>
                <a:gd name="T19" fmla="*/ 912 h 912"/>
                <a:gd name="T20" fmla="*/ 1920 w 1920"/>
                <a:gd name="T21" fmla="*/ 0 h 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0"/>
                <a:gd name="T34" fmla="*/ 0 h 912"/>
                <a:gd name="T35" fmla="*/ 1920 w 1920"/>
                <a:gd name="T36" fmla="*/ 912 h 9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0" h="912">
                  <a:moveTo>
                    <a:pt x="0" y="0"/>
                  </a:moveTo>
                  <a:lnTo>
                    <a:pt x="384" y="912"/>
                  </a:lnTo>
                  <a:lnTo>
                    <a:pt x="384" y="0"/>
                  </a:lnTo>
                  <a:lnTo>
                    <a:pt x="768" y="912"/>
                  </a:lnTo>
                  <a:lnTo>
                    <a:pt x="768" y="0"/>
                  </a:lnTo>
                  <a:lnTo>
                    <a:pt x="1152" y="912"/>
                  </a:lnTo>
                  <a:lnTo>
                    <a:pt x="1152" y="0"/>
                  </a:lnTo>
                  <a:lnTo>
                    <a:pt x="1536" y="912"/>
                  </a:lnTo>
                  <a:lnTo>
                    <a:pt x="1536" y="0"/>
                  </a:lnTo>
                  <a:lnTo>
                    <a:pt x="1920" y="912"/>
                  </a:lnTo>
                  <a:lnTo>
                    <a:pt x="19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381125" y="29527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-5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868488" y="29527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-4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2355850" y="29527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-3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2841625" y="29527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-2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3328988" y="29527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-1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586288" y="453072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1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114925" y="4530725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2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643563" y="453072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3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6170613" y="453072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4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699250" y="4530725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5</a:t>
            </a:r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1116013" y="5868988"/>
            <a:ext cx="6105525" cy="4762"/>
          </a:xfrm>
          <a:prstGeom prst="line">
            <a:avLst/>
          </a:prstGeom>
          <a:noFill/>
          <a:ln w="38100">
            <a:solidFill>
              <a:srgbClr val="00CC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flipV="1">
            <a:off x="3986213" y="4457700"/>
            <a:ext cx="0" cy="170815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514850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043488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5572125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6099175" y="4700588"/>
            <a:ext cx="0" cy="15144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6627813" y="4749800"/>
            <a:ext cx="0" cy="1416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34" name="Line 46"/>
          <p:cNvSpPr>
            <a:spLocks noChangeShapeType="1"/>
          </p:cNvSpPr>
          <p:nvPr/>
        </p:nvSpPr>
        <p:spPr bwMode="auto">
          <a:xfrm>
            <a:off x="1620838" y="5445125"/>
            <a:ext cx="5661025" cy="460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924300" y="5948363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 Rounded MT Bold" pitchFamily="34" charset="0"/>
              </a:rPr>
              <a:t>-0.5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4048125" y="4672013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 Rounded MT Bold" pitchFamily="34" charset="0"/>
              </a:rPr>
              <a:t>0.5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3182938" y="4221163"/>
            <a:ext cx="335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Errore di arrotondamento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7381875" y="5229225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Arial Rounded MT Bold" pitchFamily="34" charset="0"/>
              </a:rPr>
              <a:t>X</a:t>
            </a:r>
            <a:endParaRPr lang="it-IT" sz="2000" baseline="-25000">
              <a:latin typeface="Arial Rounded MT Bold" pitchFamily="34" charset="0"/>
            </a:endParaRPr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>
            <a:off x="1893888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>
            <a:off x="2422525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41" name="Line 53"/>
          <p:cNvSpPr>
            <a:spLocks noChangeShapeType="1"/>
          </p:cNvSpPr>
          <p:nvPr/>
        </p:nvSpPr>
        <p:spPr bwMode="auto">
          <a:xfrm>
            <a:off x="2951163" y="4749800"/>
            <a:ext cx="0" cy="1465263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 flipH="1">
            <a:off x="3479800" y="4700588"/>
            <a:ext cx="0" cy="15144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>
            <a:off x="3952875" y="4741863"/>
            <a:ext cx="0" cy="14160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7944" name="Group 56"/>
          <p:cNvGrpSpPr>
            <a:grpSpLocks/>
          </p:cNvGrpSpPr>
          <p:nvPr/>
        </p:nvGrpSpPr>
        <p:grpSpPr bwMode="auto">
          <a:xfrm flipH="1">
            <a:off x="1549400" y="4940300"/>
            <a:ext cx="5262563" cy="928688"/>
            <a:chOff x="839" y="2296"/>
            <a:chExt cx="3825" cy="912"/>
          </a:xfrm>
        </p:grpSpPr>
        <p:sp>
          <p:nvSpPr>
            <p:cNvPr id="37951" name="Freeform 57"/>
            <p:cNvSpPr>
              <a:spLocks/>
            </p:cNvSpPr>
            <p:nvPr/>
          </p:nvSpPr>
          <p:spPr bwMode="auto">
            <a:xfrm flipV="1">
              <a:off x="2744" y="2296"/>
              <a:ext cx="1920" cy="912"/>
            </a:xfrm>
            <a:custGeom>
              <a:avLst/>
              <a:gdLst>
                <a:gd name="T0" fmla="*/ 0 w 1920"/>
                <a:gd name="T1" fmla="*/ 0 h 912"/>
                <a:gd name="T2" fmla="*/ 384 w 1920"/>
                <a:gd name="T3" fmla="*/ 912 h 912"/>
                <a:gd name="T4" fmla="*/ 384 w 1920"/>
                <a:gd name="T5" fmla="*/ 0 h 912"/>
                <a:gd name="T6" fmla="*/ 768 w 1920"/>
                <a:gd name="T7" fmla="*/ 912 h 912"/>
                <a:gd name="T8" fmla="*/ 768 w 1920"/>
                <a:gd name="T9" fmla="*/ 0 h 912"/>
                <a:gd name="T10" fmla="*/ 1152 w 1920"/>
                <a:gd name="T11" fmla="*/ 912 h 912"/>
                <a:gd name="T12" fmla="*/ 1152 w 1920"/>
                <a:gd name="T13" fmla="*/ 0 h 912"/>
                <a:gd name="T14" fmla="*/ 1536 w 1920"/>
                <a:gd name="T15" fmla="*/ 912 h 912"/>
                <a:gd name="T16" fmla="*/ 1536 w 1920"/>
                <a:gd name="T17" fmla="*/ 0 h 912"/>
                <a:gd name="T18" fmla="*/ 1920 w 1920"/>
                <a:gd name="T19" fmla="*/ 912 h 912"/>
                <a:gd name="T20" fmla="*/ 1920 w 1920"/>
                <a:gd name="T21" fmla="*/ 0 h 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0"/>
                <a:gd name="T34" fmla="*/ 0 h 912"/>
                <a:gd name="T35" fmla="*/ 1920 w 1920"/>
                <a:gd name="T36" fmla="*/ 912 h 9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0" h="912">
                  <a:moveTo>
                    <a:pt x="0" y="0"/>
                  </a:moveTo>
                  <a:lnTo>
                    <a:pt x="384" y="912"/>
                  </a:lnTo>
                  <a:lnTo>
                    <a:pt x="384" y="0"/>
                  </a:lnTo>
                  <a:lnTo>
                    <a:pt x="768" y="912"/>
                  </a:lnTo>
                  <a:lnTo>
                    <a:pt x="768" y="0"/>
                  </a:lnTo>
                  <a:lnTo>
                    <a:pt x="1152" y="912"/>
                  </a:lnTo>
                  <a:lnTo>
                    <a:pt x="1152" y="0"/>
                  </a:lnTo>
                  <a:lnTo>
                    <a:pt x="1536" y="912"/>
                  </a:lnTo>
                  <a:lnTo>
                    <a:pt x="1536" y="0"/>
                  </a:lnTo>
                  <a:lnTo>
                    <a:pt x="1920" y="912"/>
                  </a:lnTo>
                  <a:lnTo>
                    <a:pt x="19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52" name="Freeform 58"/>
            <p:cNvSpPr>
              <a:spLocks/>
            </p:cNvSpPr>
            <p:nvPr/>
          </p:nvSpPr>
          <p:spPr bwMode="auto">
            <a:xfrm flipV="1">
              <a:off x="839" y="2296"/>
              <a:ext cx="1920" cy="912"/>
            </a:xfrm>
            <a:custGeom>
              <a:avLst/>
              <a:gdLst>
                <a:gd name="T0" fmla="*/ 0 w 1920"/>
                <a:gd name="T1" fmla="*/ 0 h 912"/>
                <a:gd name="T2" fmla="*/ 384 w 1920"/>
                <a:gd name="T3" fmla="*/ 912 h 912"/>
                <a:gd name="T4" fmla="*/ 384 w 1920"/>
                <a:gd name="T5" fmla="*/ 0 h 912"/>
                <a:gd name="T6" fmla="*/ 768 w 1920"/>
                <a:gd name="T7" fmla="*/ 912 h 912"/>
                <a:gd name="T8" fmla="*/ 768 w 1920"/>
                <a:gd name="T9" fmla="*/ 0 h 912"/>
                <a:gd name="T10" fmla="*/ 1152 w 1920"/>
                <a:gd name="T11" fmla="*/ 912 h 912"/>
                <a:gd name="T12" fmla="*/ 1152 w 1920"/>
                <a:gd name="T13" fmla="*/ 0 h 912"/>
                <a:gd name="T14" fmla="*/ 1536 w 1920"/>
                <a:gd name="T15" fmla="*/ 912 h 912"/>
                <a:gd name="T16" fmla="*/ 1536 w 1920"/>
                <a:gd name="T17" fmla="*/ 0 h 912"/>
                <a:gd name="T18" fmla="*/ 1920 w 1920"/>
                <a:gd name="T19" fmla="*/ 912 h 912"/>
                <a:gd name="T20" fmla="*/ 1920 w 1920"/>
                <a:gd name="T21" fmla="*/ 0 h 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0"/>
                <a:gd name="T34" fmla="*/ 0 h 912"/>
                <a:gd name="T35" fmla="*/ 1920 w 1920"/>
                <a:gd name="T36" fmla="*/ 912 h 9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0" h="912">
                  <a:moveTo>
                    <a:pt x="0" y="0"/>
                  </a:moveTo>
                  <a:lnTo>
                    <a:pt x="384" y="912"/>
                  </a:lnTo>
                  <a:lnTo>
                    <a:pt x="384" y="0"/>
                  </a:lnTo>
                  <a:lnTo>
                    <a:pt x="768" y="912"/>
                  </a:lnTo>
                  <a:lnTo>
                    <a:pt x="768" y="0"/>
                  </a:lnTo>
                  <a:lnTo>
                    <a:pt x="1152" y="912"/>
                  </a:lnTo>
                  <a:lnTo>
                    <a:pt x="1152" y="0"/>
                  </a:lnTo>
                  <a:lnTo>
                    <a:pt x="1536" y="912"/>
                  </a:lnTo>
                  <a:lnTo>
                    <a:pt x="1536" y="0"/>
                  </a:lnTo>
                  <a:lnTo>
                    <a:pt x="1920" y="912"/>
                  </a:lnTo>
                  <a:lnTo>
                    <a:pt x="19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945" name="Text Box 59"/>
          <p:cNvSpPr txBox="1">
            <a:spLocks noChangeArrowheads="1"/>
          </p:cNvSpPr>
          <p:nvPr/>
        </p:nvSpPr>
        <p:spPr bwMode="auto">
          <a:xfrm>
            <a:off x="1403350" y="4530725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-5</a:t>
            </a:r>
          </a:p>
        </p:txBody>
      </p:sp>
      <p:sp>
        <p:nvSpPr>
          <p:cNvPr id="37946" name="Text Box 60"/>
          <p:cNvSpPr txBox="1">
            <a:spLocks noChangeArrowheads="1"/>
          </p:cNvSpPr>
          <p:nvPr/>
        </p:nvSpPr>
        <p:spPr bwMode="auto">
          <a:xfrm>
            <a:off x="1931988" y="4530725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-4</a:t>
            </a:r>
          </a:p>
        </p:txBody>
      </p:sp>
      <p:sp>
        <p:nvSpPr>
          <p:cNvPr id="37947" name="Text Box 61"/>
          <p:cNvSpPr txBox="1">
            <a:spLocks noChangeArrowheads="1"/>
          </p:cNvSpPr>
          <p:nvPr/>
        </p:nvSpPr>
        <p:spPr bwMode="auto">
          <a:xfrm>
            <a:off x="2460625" y="4530725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-3</a:t>
            </a:r>
          </a:p>
        </p:txBody>
      </p:sp>
      <p:sp>
        <p:nvSpPr>
          <p:cNvPr id="37948" name="Text Box 62"/>
          <p:cNvSpPr txBox="1">
            <a:spLocks noChangeArrowheads="1"/>
          </p:cNvSpPr>
          <p:nvPr/>
        </p:nvSpPr>
        <p:spPr bwMode="auto">
          <a:xfrm>
            <a:off x="2987675" y="4530725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-2</a:t>
            </a:r>
          </a:p>
        </p:txBody>
      </p:sp>
      <p:sp>
        <p:nvSpPr>
          <p:cNvPr id="37949" name="Text Box 63"/>
          <p:cNvSpPr txBox="1">
            <a:spLocks noChangeArrowheads="1"/>
          </p:cNvSpPr>
          <p:nvPr/>
        </p:nvSpPr>
        <p:spPr bwMode="auto">
          <a:xfrm>
            <a:off x="3516313" y="4530725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>
                <a:latin typeface="Arial Rounded MT Bold" pitchFamily="34" charset="0"/>
              </a:rPr>
              <a:t>-1</a:t>
            </a:r>
          </a:p>
        </p:txBody>
      </p:sp>
      <p:sp>
        <p:nvSpPr>
          <p:cNvPr id="37950" name="Line 64"/>
          <p:cNvSpPr>
            <a:spLocks noChangeShapeType="1"/>
          </p:cNvSpPr>
          <p:nvPr/>
        </p:nvSpPr>
        <p:spPr bwMode="auto">
          <a:xfrm>
            <a:off x="1116013" y="4940300"/>
            <a:ext cx="6105525" cy="4763"/>
          </a:xfrm>
          <a:prstGeom prst="line">
            <a:avLst/>
          </a:prstGeom>
          <a:noFill/>
          <a:ln w="38100">
            <a:solidFill>
              <a:srgbClr val="00CC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0E74FD64-484E-4863-9B04-BE7018710702}" type="slidenum">
              <a:rPr lang="it-IT" smtClean="0"/>
              <a:pPr>
                <a:defRPr/>
              </a:pPr>
              <a:t>32</a:t>
            </a:fld>
            <a:endParaRPr lang="it-IT" dirty="0" smtClean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Errori di rappresentazione 3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73163"/>
            <a:ext cx="8839200" cy="5160962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Detta </a:t>
            </a:r>
            <a:r>
              <a:rPr lang="it-IT" sz="2400" dirty="0" err="1"/>
              <a:t>x</a:t>
            </a:r>
            <a:r>
              <a:rPr lang="it-IT" sz="2400" baseline="30000" dirty="0" err="1"/>
              <a:t>*</a:t>
            </a:r>
            <a:r>
              <a:rPr lang="it-IT" sz="2400" dirty="0"/>
              <a:t> la rappresentazione di x, si definiscono due errori:</a:t>
            </a:r>
          </a:p>
          <a:p>
            <a:pPr lvl="1">
              <a:defRPr/>
            </a:pPr>
            <a:r>
              <a:rPr lang="it-IT" sz="2000" dirty="0"/>
              <a:t>Errore </a:t>
            </a:r>
            <a:r>
              <a:rPr lang="it-IT" sz="2000" i="1" dirty="0"/>
              <a:t>assoluto</a:t>
            </a:r>
            <a:r>
              <a:rPr lang="it-IT" sz="2000" dirty="0"/>
              <a:t>: </a:t>
            </a:r>
            <a:r>
              <a:rPr lang="it-IT" sz="2000" dirty="0">
                <a:sym typeface="Symbol" pitchFamily="18" charset="2"/>
              </a:rPr>
              <a:t></a:t>
            </a:r>
            <a:r>
              <a:rPr lang="it-IT" sz="2000" baseline="-25000" dirty="0">
                <a:sym typeface="Symbol" pitchFamily="18" charset="2"/>
              </a:rPr>
              <a:t>A</a:t>
            </a:r>
            <a:r>
              <a:rPr lang="it-IT" sz="2000" dirty="0">
                <a:sym typeface="Symbol" pitchFamily="18" charset="2"/>
              </a:rPr>
              <a:t>=</a:t>
            </a:r>
            <a:r>
              <a:rPr lang="it-IT" sz="2000" dirty="0"/>
              <a:t>|x-x</a:t>
            </a:r>
            <a:r>
              <a:rPr lang="it-IT" sz="2000" baseline="30000" dirty="0"/>
              <a:t>*</a:t>
            </a:r>
            <a:r>
              <a:rPr lang="it-IT" sz="2000" dirty="0"/>
              <a:t>|</a:t>
            </a:r>
          </a:p>
          <a:p>
            <a:pPr lvl="1">
              <a:defRPr/>
            </a:pPr>
            <a:r>
              <a:rPr lang="it-IT" sz="2000" dirty="0"/>
              <a:t>Errore </a:t>
            </a:r>
            <a:r>
              <a:rPr lang="it-IT" sz="2000" i="1" dirty="0"/>
              <a:t>relativo</a:t>
            </a:r>
            <a:r>
              <a:rPr lang="it-IT" sz="2000" dirty="0"/>
              <a:t>: </a:t>
            </a:r>
            <a:r>
              <a:rPr lang="it-IT" sz="2000" dirty="0">
                <a:sym typeface="Symbol" pitchFamily="18" charset="2"/>
              </a:rPr>
              <a:t></a:t>
            </a:r>
            <a:r>
              <a:rPr lang="it-IT" sz="2000" baseline="-25000" dirty="0">
                <a:sym typeface="Symbol" pitchFamily="18" charset="2"/>
              </a:rPr>
              <a:t>R</a:t>
            </a:r>
            <a:r>
              <a:rPr lang="it-IT" sz="2000" dirty="0">
                <a:sym typeface="Symbol" pitchFamily="18" charset="2"/>
              </a:rPr>
              <a:t>=</a:t>
            </a:r>
            <a:r>
              <a:rPr lang="it-IT" sz="2000" dirty="0"/>
              <a:t>|x-x</a:t>
            </a:r>
            <a:r>
              <a:rPr lang="it-IT" sz="2000" baseline="30000" dirty="0"/>
              <a:t>*</a:t>
            </a:r>
            <a:r>
              <a:rPr lang="it-IT" sz="2000" dirty="0"/>
              <a:t>|/|x|</a:t>
            </a:r>
          </a:p>
          <a:p>
            <a:pPr>
              <a:defRPr/>
            </a:pPr>
            <a:r>
              <a:rPr lang="it-IT" sz="2400" dirty="0"/>
              <a:t>Supponiamo di operare con 4 cifre decimale</a:t>
            </a:r>
            <a:br>
              <a:rPr lang="it-IT" sz="2400" dirty="0"/>
            </a:br>
            <a:r>
              <a:rPr lang="it-IT" sz="2400" dirty="0"/>
              <a:t> (</a:t>
            </a:r>
            <a:r>
              <a:rPr lang="it-IT" sz="2400" dirty="0" err="1"/>
              <a:t>x*</a:t>
            </a:r>
            <a:r>
              <a:rPr lang="it-IT" sz="2400" dirty="0"/>
              <a:t> = </a:t>
            </a:r>
            <a:r>
              <a:rPr lang="it-IT" sz="2400" dirty="0">
                <a:latin typeface="Symbol" pitchFamily="18" charset="2"/>
              </a:rPr>
              <a:t>p*100)</a:t>
            </a:r>
            <a:endParaRPr lang="it-IT" sz="2400" dirty="0"/>
          </a:p>
          <a:p>
            <a:pPr lvl="1">
              <a:defRPr/>
            </a:pPr>
            <a:r>
              <a:rPr lang="it-IT" sz="2000" dirty="0"/>
              <a:t>314.1592 </a:t>
            </a:r>
            <a:r>
              <a:rPr lang="it-IT" sz="2000" dirty="0">
                <a:sym typeface="Wingdings" pitchFamily="2" charset="2"/>
              </a:rPr>
              <a:t></a:t>
            </a:r>
            <a:r>
              <a:rPr lang="it-IT" sz="2000" dirty="0"/>
              <a:t> </a:t>
            </a:r>
            <a:r>
              <a:rPr lang="it-IT" sz="2000" dirty="0">
                <a:sym typeface="Symbol" pitchFamily="18" charset="2"/>
              </a:rPr>
              <a:t></a:t>
            </a:r>
            <a:r>
              <a:rPr lang="it-IT" sz="2000" baseline="-25000" dirty="0">
                <a:sym typeface="Symbol" pitchFamily="18" charset="2"/>
              </a:rPr>
              <a:t>A</a:t>
            </a:r>
            <a:r>
              <a:rPr lang="it-IT" sz="2000" dirty="0">
                <a:sym typeface="Symbol" pitchFamily="18" charset="2"/>
              </a:rPr>
              <a:t>=6.54 10</a:t>
            </a:r>
            <a:r>
              <a:rPr lang="it-IT" sz="2000" baseline="30000" dirty="0">
                <a:sym typeface="Symbol" pitchFamily="18" charset="2"/>
              </a:rPr>
              <a:t>-5</a:t>
            </a:r>
            <a:r>
              <a:rPr lang="it-IT" sz="2000" dirty="0">
                <a:sym typeface="Symbol" pitchFamily="18" charset="2"/>
              </a:rPr>
              <a:t>, </a:t>
            </a:r>
            <a:r>
              <a:rPr lang="it-IT" sz="2000" baseline="-25000" dirty="0">
                <a:sym typeface="Symbol" pitchFamily="18" charset="2"/>
              </a:rPr>
              <a:t>R</a:t>
            </a:r>
            <a:r>
              <a:rPr lang="it-IT" sz="2000" dirty="0">
                <a:sym typeface="Symbol" pitchFamily="18" charset="2"/>
              </a:rPr>
              <a:t>=2.08 10</a:t>
            </a:r>
            <a:r>
              <a:rPr lang="it-IT" sz="2000" baseline="30000" dirty="0">
                <a:sym typeface="Symbol" pitchFamily="18" charset="2"/>
              </a:rPr>
              <a:t>-7</a:t>
            </a:r>
          </a:p>
          <a:p>
            <a:pPr>
              <a:buFontTx/>
              <a:buNone/>
              <a:defRPr/>
            </a:pPr>
            <a:r>
              <a:rPr lang="it-IT" sz="2400" dirty="0"/>
              <a:t>	(</a:t>
            </a:r>
            <a:r>
              <a:rPr lang="it-IT" sz="2400" dirty="0" err="1"/>
              <a:t>x*</a:t>
            </a:r>
            <a:r>
              <a:rPr lang="it-IT" sz="2400" dirty="0"/>
              <a:t> = </a:t>
            </a:r>
            <a:r>
              <a:rPr lang="it-IT" sz="2400" dirty="0">
                <a:latin typeface="Symbol" pitchFamily="18" charset="2"/>
              </a:rPr>
              <a:t>p)</a:t>
            </a:r>
            <a:endParaRPr lang="it-IT" sz="2400" baseline="30000" dirty="0">
              <a:sym typeface="Symbol" pitchFamily="18" charset="2"/>
            </a:endParaRPr>
          </a:p>
          <a:p>
            <a:pPr lvl="1">
              <a:defRPr/>
            </a:pPr>
            <a:r>
              <a:rPr lang="it-IT" sz="2000" dirty="0">
                <a:sym typeface="Symbol" pitchFamily="18" charset="2"/>
              </a:rPr>
              <a:t>3.1416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>
                <a:sym typeface="Symbol" pitchFamily="18" charset="2"/>
              </a:rPr>
              <a:t></a:t>
            </a:r>
            <a:r>
              <a:rPr lang="it-IT" sz="2000" baseline="-25000" dirty="0">
                <a:sym typeface="Symbol" pitchFamily="18" charset="2"/>
              </a:rPr>
              <a:t>A</a:t>
            </a:r>
            <a:r>
              <a:rPr lang="it-IT" sz="2000" dirty="0">
                <a:sym typeface="Symbol" pitchFamily="18" charset="2"/>
              </a:rPr>
              <a:t>=9.265 10</a:t>
            </a:r>
            <a:r>
              <a:rPr lang="it-IT" sz="2000" baseline="30000" dirty="0">
                <a:sym typeface="Symbol" pitchFamily="18" charset="2"/>
              </a:rPr>
              <a:t>-5</a:t>
            </a:r>
            <a:r>
              <a:rPr lang="it-IT" sz="2000" dirty="0">
                <a:sym typeface="Symbol" pitchFamily="18" charset="2"/>
              </a:rPr>
              <a:t>, </a:t>
            </a:r>
            <a:r>
              <a:rPr lang="it-IT" sz="2000" baseline="-25000" dirty="0">
                <a:sym typeface="Symbol" pitchFamily="18" charset="2"/>
              </a:rPr>
              <a:t>R</a:t>
            </a:r>
            <a:r>
              <a:rPr lang="it-IT" sz="2000" dirty="0">
                <a:sym typeface="Symbol" pitchFamily="18" charset="2"/>
              </a:rPr>
              <a:t>=2.949 10</a:t>
            </a:r>
            <a:r>
              <a:rPr lang="it-IT" sz="2000" baseline="30000" dirty="0">
                <a:sym typeface="Symbol" pitchFamily="18" charset="2"/>
              </a:rPr>
              <a:t>-5</a:t>
            </a:r>
          </a:p>
          <a:p>
            <a:pPr>
              <a:defRPr/>
            </a:pPr>
            <a:r>
              <a:rPr lang="it-IT" sz="2400" dirty="0">
                <a:sym typeface="Symbol" pitchFamily="18" charset="2"/>
              </a:rPr>
              <a:t>Inoltre, supponiamo di voler rappresentare distanze per uso scientifico:</a:t>
            </a:r>
          </a:p>
          <a:p>
            <a:pPr lvl="1">
              <a:defRPr/>
            </a:pPr>
            <a:r>
              <a:rPr lang="it-IT" sz="2000" dirty="0">
                <a:sym typeface="Symbol" pitchFamily="18" charset="2"/>
              </a:rPr>
              <a:t>Atomi: 10</a:t>
            </a:r>
            <a:r>
              <a:rPr lang="it-IT" sz="2000" baseline="30000" dirty="0">
                <a:sym typeface="Symbol" pitchFamily="18" charset="2"/>
              </a:rPr>
              <a:t>-10</a:t>
            </a:r>
            <a:r>
              <a:rPr lang="it-IT" sz="2000" dirty="0">
                <a:sym typeface="Symbol" pitchFamily="18" charset="2"/>
              </a:rPr>
              <a:t>m</a:t>
            </a:r>
          </a:p>
          <a:p>
            <a:pPr lvl="1">
              <a:defRPr/>
            </a:pPr>
            <a:r>
              <a:rPr lang="it-IT" sz="2000" dirty="0">
                <a:sym typeface="Symbol" pitchFamily="18" charset="2"/>
              </a:rPr>
              <a:t>Galassie: 10</a:t>
            </a:r>
            <a:r>
              <a:rPr lang="it-IT" sz="2000" baseline="30000" dirty="0">
                <a:sym typeface="Symbol" pitchFamily="18" charset="2"/>
              </a:rPr>
              <a:t>21</a:t>
            </a:r>
            <a:r>
              <a:rPr lang="it-IT" sz="2000" dirty="0">
                <a:sym typeface="Symbol" pitchFamily="18" charset="2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D7AE00FF-7931-4136-ADD0-11357CC70EF9}" type="slidenum">
              <a:rPr lang="it-IT" smtClean="0"/>
              <a:pPr>
                <a:defRPr/>
              </a:pPr>
              <a:t>33</a:t>
            </a:fld>
            <a:endParaRPr lang="it-IT" dirty="0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Virgola mobile 1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Dato un generico numero reale W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Si può rappresentare in complemento a due con N bit utilizzando </a:t>
            </a:r>
            <a:r>
              <a:rPr lang="it-IT" dirty="0" err="1"/>
              <a:t>W*</a:t>
            </a:r>
            <a:r>
              <a:rPr lang="it-IT" dirty="0"/>
              <a:t> tale che: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Esempio  N = 10 </a:t>
            </a:r>
            <a:r>
              <a:rPr lang="it-IT" dirty="0" smtClean="0"/>
              <a:t>(+ esponente </a:t>
            </a:r>
            <a:r>
              <a:rPr lang="it-IT" dirty="0"/>
              <a:t>6 bit)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46275" y="3260725"/>
          <a:ext cx="3768725" cy="693738"/>
        </p:xfrm>
        <a:graphic>
          <a:graphicData uri="http://schemas.openxmlformats.org/presentationml/2006/ole">
            <p:oleObj spid="_x0000_s11266" name="Equation" r:id="rId3" imgW="1726920" imgH="31716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63713" y="1916113"/>
          <a:ext cx="5624512" cy="361950"/>
        </p:xfrm>
        <a:graphic>
          <a:graphicData uri="http://schemas.openxmlformats.org/presentationml/2006/ole">
            <p:oleObj spid="_x0000_s11267" name="Equation" r:id="rId4" imgW="2577960" imgH="16488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233488" y="4545013"/>
          <a:ext cx="5876925" cy="1304925"/>
        </p:xfrm>
        <a:graphic>
          <a:graphicData uri="http://schemas.openxmlformats.org/presentationml/2006/ole">
            <p:oleObj spid="_x0000_s11268" name="Equation" r:id="rId5" imgW="2692080" imgH="596880" progId="Equation.3">
              <p:embed/>
            </p:oleObj>
          </a:graphicData>
        </a:graphic>
      </p:graphicFrame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556125" y="5849938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latin typeface="Arial Rounded MT Bold" pitchFamily="34" charset="0"/>
              </a:rPr>
              <a:t>mantissa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6477000" y="58674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latin typeface="Arial Rounded MT Bold" pitchFamily="34" charset="0"/>
              </a:rPr>
              <a:t>esponente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109C45B4-DC1E-422F-925D-7362613C466E}" type="slidenum">
              <a:rPr lang="it-IT" smtClean="0"/>
              <a:pPr>
                <a:defRPr/>
              </a:pPr>
              <a:t>34</a:t>
            </a:fld>
            <a:endParaRPr lang="it-IT" dirty="0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Virgola mobile 2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Fra tutte le rappresentazioni possibili ne esiste una che utilizza al meglio la dinamica a disposizione ( minimo errore)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Per numeri positivi è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Per numeri negativi è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033463" y="3702050"/>
          <a:ext cx="6234112" cy="527050"/>
        </p:xfrm>
        <a:graphic>
          <a:graphicData uri="http://schemas.openxmlformats.org/presentationml/2006/ole">
            <p:oleObj spid="_x0000_s12290" name="Equation" r:id="rId3" imgW="2857320" imgH="241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247775" y="2806700"/>
          <a:ext cx="5846763" cy="527050"/>
        </p:xfrm>
        <a:graphic>
          <a:graphicData uri="http://schemas.openxmlformats.org/presentationml/2006/ole">
            <p:oleObj spid="_x0000_s12291" name="Equation" r:id="rId4" imgW="2679480" imgH="2412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49238" y="4924425"/>
          <a:ext cx="7924800" cy="500063"/>
        </p:xfrm>
        <a:graphic>
          <a:graphicData uri="http://schemas.openxmlformats.org/presentationml/2006/ole">
            <p:oleObj spid="_x0000_s12292" name="Equation" r:id="rId5" imgW="36320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AE1ECECA-37AC-4C76-AA23-490FB3105D15}" type="slidenum">
              <a:rPr lang="it-IT" smtClean="0"/>
              <a:pPr>
                <a:defRPr/>
              </a:pPr>
              <a:t>35</a:t>
            </a:fld>
            <a:endParaRPr lang="it-IT" dirty="0" smtClean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Virgola mobile 3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La rappresentazione normalizzata è caratterizzata dal fatto che le due cifre più significative sono diverse</a:t>
            </a:r>
          </a:p>
          <a:p>
            <a:pPr>
              <a:defRPr/>
            </a:pPr>
            <a:r>
              <a:rPr lang="it-IT" dirty="0"/>
              <a:t>Esempio rappresentare </a:t>
            </a:r>
            <a:r>
              <a:rPr lang="it-IT" dirty="0">
                <a:latin typeface="Symbol" pitchFamily="18" charset="2"/>
              </a:rPr>
              <a:t>p</a:t>
            </a:r>
            <a:r>
              <a:rPr lang="it-IT" dirty="0"/>
              <a:t> su 10 bit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87450" y="3284538"/>
          <a:ext cx="5513388" cy="2989262"/>
        </p:xfrm>
        <a:graphic>
          <a:graphicData uri="http://schemas.openxmlformats.org/presentationml/2006/ole">
            <p:oleObj spid="_x0000_s13314" name="Equation" r:id="rId3" imgW="2527200" imgH="137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36F7E28E-6D78-4756-9739-F75055B06DF9}" type="slidenum">
              <a:rPr lang="it-IT" smtClean="0"/>
              <a:pPr>
                <a:defRPr/>
              </a:pPr>
              <a:t>36</a:t>
            </a:fld>
            <a:endParaRPr lang="it-IT" dirty="0" smtClean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Virgola mobile 4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Esempio rappresentare -</a:t>
            </a:r>
            <a:r>
              <a:rPr lang="it-IT" dirty="0">
                <a:latin typeface="Symbol" pitchFamily="18" charset="2"/>
              </a:rPr>
              <a:t>p</a:t>
            </a:r>
            <a:r>
              <a:rPr lang="it-IT" dirty="0"/>
              <a:t> su 10 bit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773238" y="2057400"/>
          <a:ext cx="6399212" cy="3856038"/>
        </p:xfrm>
        <a:graphic>
          <a:graphicData uri="http://schemas.openxmlformats.org/presentationml/2006/ole">
            <p:oleObj spid="_x0000_s14338" name="Equation" r:id="rId3" imgW="2527200" imgH="1523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D11289B6-F5C8-4BA1-9D26-4EE24460DA23}" type="slidenum">
              <a:rPr lang="it-IT" smtClean="0"/>
              <a:pPr>
                <a:defRPr/>
              </a:pPr>
              <a:t>37</a:t>
            </a:fld>
            <a:endParaRPr lang="it-IT" dirty="0" smtClean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Aritmetica in Virgola Mobile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Consideriamo </a:t>
            </a:r>
            <a:r>
              <a:rPr lang="it-IT" dirty="0" err="1"/>
              <a:t>X=X</a:t>
            </a:r>
            <a:r>
              <a:rPr lang="it-IT" baseline="-25000" dirty="0" err="1"/>
              <a:t>M</a:t>
            </a:r>
            <a:r>
              <a:rPr lang="it-IT" dirty="0" err="1"/>
              <a:t>xB</a:t>
            </a:r>
            <a:r>
              <a:rPr lang="it-IT" baseline="30000" dirty="0" err="1"/>
              <a:t>XE</a:t>
            </a:r>
            <a:r>
              <a:rPr lang="it-IT" baseline="30000" dirty="0"/>
              <a:t>		</a:t>
            </a:r>
            <a:r>
              <a:rPr lang="it-IT" dirty="0"/>
              <a:t>(YE &gt; XE)</a:t>
            </a:r>
          </a:p>
          <a:p>
            <a:pPr>
              <a:defRPr/>
            </a:pPr>
            <a:r>
              <a:rPr lang="it-IT" dirty="0"/>
              <a:t>Somma Z = X+Y=(X</a:t>
            </a:r>
            <a:r>
              <a:rPr lang="it-IT" baseline="-25000" dirty="0"/>
              <a:t>M</a:t>
            </a:r>
            <a:r>
              <a:rPr lang="it-IT" dirty="0"/>
              <a:t>2 </a:t>
            </a:r>
            <a:r>
              <a:rPr lang="it-IT" baseline="30000" dirty="0"/>
              <a:t>XE-YE</a:t>
            </a:r>
            <a:r>
              <a:rPr lang="it-IT" dirty="0"/>
              <a:t> </a:t>
            </a:r>
            <a:r>
              <a:rPr lang="it-IT" dirty="0" err="1"/>
              <a:t>+Y</a:t>
            </a:r>
            <a:r>
              <a:rPr lang="it-IT" baseline="-25000" dirty="0" err="1"/>
              <a:t>M</a:t>
            </a:r>
            <a:r>
              <a:rPr lang="it-IT" dirty="0"/>
              <a:t>)x2</a:t>
            </a:r>
            <a:r>
              <a:rPr lang="it-IT" baseline="30000" dirty="0"/>
              <a:t>YE</a:t>
            </a:r>
          </a:p>
          <a:p>
            <a:pPr>
              <a:defRPr/>
            </a:pPr>
            <a:r>
              <a:rPr lang="it-IT" dirty="0"/>
              <a:t>Sottrazione Z = X-Y=(X</a:t>
            </a:r>
            <a:r>
              <a:rPr lang="it-IT" baseline="-25000" dirty="0"/>
              <a:t>M</a:t>
            </a:r>
            <a:r>
              <a:rPr lang="it-IT" dirty="0"/>
              <a:t>2</a:t>
            </a:r>
            <a:r>
              <a:rPr lang="it-IT" baseline="30000" dirty="0"/>
              <a:t>XE-YE</a:t>
            </a:r>
            <a:r>
              <a:rPr lang="it-IT" dirty="0"/>
              <a:t>-Y</a:t>
            </a:r>
            <a:r>
              <a:rPr lang="it-IT" baseline="-25000" dirty="0"/>
              <a:t>M</a:t>
            </a:r>
            <a:r>
              <a:rPr lang="it-IT" dirty="0"/>
              <a:t>)x2</a:t>
            </a:r>
            <a:r>
              <a:rPr lang="it-IT" baseline="30000" dirty="0"/>
              <a:t>YE</a:t>
            </a:r>
          </a:p>
          <a:p>
            <a:pPr>
              <a:defRPr/>
            </a:pPr>
            <a:r>
              <a:rPr lang="it-IT" dirty="0"/>
              <a:t>Moltiplicazione Z = </a:t>
            </a:r>
            <a:r>
              <a:rPr lang="it-IT" dirty="0" err="1"/>
              <a:t>XxY=</a:t>
            </a:r>
            <a:r>
              <a:rPr lang="it-IT" dirty="0"/>
              <a:t>(</a:t>
            </a:r>
            <a:r>
              <a:rPr lang="it-IT" dirty="0" err="1"/>
              <a:t>X</a:t>
            </a:r>
            <a:r>
              <a:rPr lang="it-IT" baseline="-25000" dirty="0" err="1"/>
              <a:t>M</a:t>
            </a:r>
            <a:r>
              <a:rPr lang="it-IT" dirty="0" err="1"/>
              <a:t>xY</a:t>
            </a:r>
            <a:r>
              <a:rPr lang="it-IT" baseline="-25000" dirty="0" err="1"/>
              <a:t>M</a:t>
            </a:r>
            <a:r>
              <a:rPr lang="it-IT" dirty="0"/>
              <a:t>)x2</a:t>
            </a:r>
            <a:r>
              <a:rPr lang="it-IT" baseline="30000" dirty="0"/>
              <a:t>XE+YE</a:t>
            </a:r>
          </a:p>
          <a:p>
            <a:pPr>
              <a:defRPr/>
            </a:pPr>
            <a:r>
              <a:rPr lang="it-IT" dirty="0"/>
              <a:t>Divisione Z = </a:t>
            </a:r>
            <a:r>
              <a:rPr lang="it-IT" dirty="0" err="1"/>
              <a:t>X÷Y=</a:t>
            </a:r>
            <a:r>
              <a:rPr lang="it-IT" dirty="0"/>
              <a:t>(</a:t>
            </a:r>
            <a:r>
              <a:rPr lang="it-IT" dirty="0" err="1"/>
              <a:t>X</a:t>
            </a:r>
            <a:r>
              <a:rPr lang="it-IT" baseline="-25000" dirty="0" err="1"/>
              <a:t>M</a:t>
            </a:r>
            <a:r>
              <a:rPr lang="it-IT" dirty="0" err="1"/>
              <a:t>÷Y</a:t>
            </a:r>
            <a:r>
              <a:rPr lang="it-IT" baseline="-25000" dirty="0" err="1"/>
              <a:t>M</a:t>
            </a:r>
            <a:r>
              <a:rPr lang="it-IT" dirty="0"/>
              <a:t>)x2</a:t>
            </a:r>
            <a:r>
              <a:rPr lang="it-IT" baseline="30000" dirty="0"/>
              <a:t>XE-YE</a:t>
            </a:r>
          </a:p>
          <a:p>
            <a:pPr>
              <a:defRPr/>
            </a:pPr>
            <a:r>
              <a:rPr lang="it-IT" dirty="0"/>
              <a:t>Somma e sottrazione sono più complesse di moltiplicazione e divisione!</a:t>
            </a:r>
          </a:p>
          <a:p>
            <a:pPr lvl="1">
              <a:defRPr/>
            </a:pPr>
            <a:r>
              <a:rPr lang="it-IT" dirty="0"/>
              <a:t>Occorre allineare gli esponenti prima di effettuare l’operazione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7B82AFA4-1A5A-4D15-A487-04F1C00964EB}" type="slidenum">
              <a:rPr lang="it-IT" smtClean="0"/>
              <a:pPr>
                <a:defRPr/>
              </a:pPr>
              <a:t>38</a:t>
            </a:fld>
            <a:endParaRPr lang="it-IT" dirty="0" smtClean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Somma in virgola mobile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calcolare </a:t>
            </a:r>
            <a:r>
              <a:rPr lang="it-IT" dirty="0">
                <a:latin typeface="Symbol" pitchFamily="18" charset="2"/>
              </a:rPr>
              <a:t>p </a:t>
            </a:r>
            <a:r>
              <a:rPr lang="it-IT" dirty="0"/>
              <a:t>+ ln59 =3.1415 + </a:t>
            </a:r>
            <a:r>
              <a:rPr lang="it-IT" dirty="0" smtClean="0"/>
              <a:t>4.0775=7.219</a:t>
            </a:r>
            <a:endParaRPr lang="it-IT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82675" y="2481263"/>
          <a:ext cx="6232525" cy="2627312"/>
        </p:xfrm>
        <a:graphic>
          <a:graphicData uri="http://schemas.openxmlformats.org/presentationml/2006/ole">
            <p:oleObj spid="_x0000_s15362" name="Equation" r:id="rId3" imgW="2857320" imgH="1206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7A179F57-863E-40CA-8F82-1F95F33C37E8}" type="slidenum">
              <a:rPr lang="it-IT" smtClean="0"/>
              <a:pPr>
                <a:defRPr/>
              </a:pPr>
              <a:t>39</a:t>
            </a:fld>
            <a:endParaRPr lang="it-IT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Prodotto in virgola mobile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calcolare </a:t>
            </a:r>
            <a:r>
              <a:rPr lang="it-IT" dirty="0">
                <a:latin typeface="Symbol" pitchFamily="18" charset="2"/>
              </a:rPr>
              <a:t>p </a:t>
            </a:r>
            <a:r>
              <a:rPr lang="it-IT" dirty="0"/>
              <a:t>∙ ln59 =3.1415 ∙ 4.0775=12.8099</a:t>
            </a:r>
          </a:p>
          <a:p>
            <a:pPr>
              <a:defRPr/>
            </a:pPr>
            <a:endParaRPr lang="it-IT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85838" y="2286000"/>
          <a:ext cx="6315075" cy="1936750"/>
        </p:xfrm>
        <a:graphic>
          <a:graphicData uri="http://schemas.openxmlformats.org/presentationml/2006/ole">
            <p:oleObj spid="_x0000_s16386" name="Equation" r:id="rId3" imgW="289548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C805233E-7070-494C-8584-D7CDEF562CE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CODICI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Numeri binari OK per sistemi elettronici digitali</a:t>
            </a:r>
          </a:p>
          <a:p>
            <a:pPr eaLnBrk="1" hangingPunct="1">
              <a:defRPr/>
            </a:pPr>
            <a:r>
              <a:rPr lang="it-IT" dirty="0" smtClean="0"/>
              <a:t>Numeri decimali OK per sistema “uomo”</a:t>
            </a:r>
          </a:p>
          <a:p>
            <a:pPr eaLnBrk="1" hangingPunct="1">
              <a:defRPr/>
            </a:pPr>
            <a:r>
              <a:rPr lang="it-IT" dirty="0" smtClean="0"/>
              <a:t>Necessità di rappresentare anche non numeri</a:t>
            </a:r>
          </a:p>
          <a:p>
            <a:pPr eaLnBrk="1" hangingPunct="1">
              <a:defRPr/>
            </a:pPr>
            <a:r>
              <a:rPr lang="it-IT" dirty="0" smtClean="0"/>
              <a:t>Codifica binaria di informazioni varie</a:t>
            </a:r>
          </a:p>
          <a:p>
            <a:pPr eaLnBrk="1" hangingPunct="1">
              <a:defRPr/>
            </a:pPr>
            <a:r>
              <a:rPr lang="it-IT" dirty="0" smtClean="0"/>
              <a:t>Esempio</a:t>
            </a:r>
          </a:p>
          <a:p>
            <a:pPr lvl="1" eaLnBrk="1" hangingPunct="1">
              <a:defRPr/>
            </a:pPr>
            <a:r>
              <a:rPr lang="it-IT" dirty="0" smtClean="0"/>
              <a:t>Codifica binaria di numeri decimali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31A640CA-973C-41E0-A736-AC7A87FADFB3}" type="slidenum">
              <a:rPr lang="it-IT" smtClean="0"/>
              <a:pPr>
                <a:defRPr/>
              </a:pPr>
              <a:t>40</a:t>
            </a:fld>
            <a:endParaRPr lang="it-IT" dirty="0" smtClean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Errore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Nella rappresentazione in virgola fissa l’errore è assoluto (± 0.5)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Nella rappresentazione in virgola mobile l’errore è relativo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4443EF2E-E686-4E4D-BD0E-B85B4207CB2E}" type="slidenum">
              <a:rPr lang="it-IT" smtClean="0"/>
              <a:pPr>
                <a:defRPr/>
              </a:pPr>
              <a:t>41</a:t>
            </a:fld>
            <a:endParaRPr lang="it-IT" dirty="0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Osservazione 1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La mantissa di numeri positivi normalizzati è del tipo	01XXXXXXXX</a:t>
            </a:r>
          </a:p>
          <a:p>
            <a:pPr lvl="1">
              <a:defRPr/>
            </a:pPr>
            <a:r>
              <a:rPr lang="it-IT" dirty="0"/>
              <a:t>Esempio	su 8 bit si ha </a:t>
            </a:r>
          </a:p>
          <a:p>
            <a:pPr lvl="1">
              <a:defRPr/>
            </a:pPr>
            <a:r>
              <a:rPr lang="it-IT" dirty="0"/>
              <a:t>   		01111111 &gt; W &gt; 01000000</a:t>
            </a:r>
          </a:p>
          <a:p>
            <a:pPr lvl="1">
              <a:defRPr/>
            </a:pPr>
            <a:r>
              <a:rPr lang="it-IT" dirty="0"/>
              <a:t>  				127 &gt; W &gt; 64</a:t>
            </a:r>
          </a:p>
          <a:p>
            <a:pPr>
              <a:defRPr/>
            </a:pPr>
            <a:r>
              <a:rPr lang="it-IT" dirty="0"/>
              <a:t>La mantissa di numeri negativi normalizzati è del tipo	10XXXXXXXX</a:t>
            </a:r>
          </a:p>
          <a:p>
            <a:pPr lvl="1">
              <a:defRPr/>
            </a:pPr>
            <a:r>
              <a:rPr lang="it-IT" dirty="0"/>
              <a:t>Esempio	su 8 bit si ha </a:t>
            </a:r>
          </a:p>
          <a:p>
            <a:pPr lvl="1">
              <a:defRPr/>
            </a:pPr>
            <a:r>
              <a:rPr lang="it-IT" dirty="0"/>
              <a:t>   		10000000 &gt; W &gt; 10111111</a:t>
            </a:r>
          </a:p>
          <a:p>
            <a:pPr lvl="1">
              <a:defRPr/>
            </a:pPr>
            <a:r>
              <a:rPr lang="it-IT" dirty="0"/>
              <a:t>  				-128&gt; W &gt; -65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211725BE-B17C-45FC-862C-678C31573E79}" type="slidenum">
              <a:rPr lang="it-IT" smtClean="0"/>
              <a:pPr>
                <a:defRPr/>
              </a:pPr>
              <a:t>42</a:t>
            </a:fld>
            <a:endParaRPr lang="it-IT" dirty="0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Osservazione 2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/>
              <a:t>I numeri normalizzati possono essere interpretati come sola parte frazionaria, cioè</a:t>
            </a:r>
          </a:p>
          <a:p>
            <a:pPr>
              <a:defRPr/>
            </a:pPr>
            <a:r>
              <a:rPr lang="it-IT" sz="2400" dirty="0"/>
              <a:t>Si cambia l’esponente e si divide la mantissa per il massimo  modulo rappresentabile</a:t>
            </a:r>
          </a:p>
          <a:p>
            <a:pPr lvl="1">
              <a:defRPr/>
            </a:pPr>
            <a:r>
              <a:rPr lang="it-IT" sz="2000" dirty="0"/>
              <a:t>Esempio 	su 8 bit</a:t>
            </a:r>
          </a:p>
          <a:p>
            <a:pPr lvl="1">
              <a:defRPr/>
            </a:pPr>
            <a:r>
              <a:rPr lang="it-IT" sz="2000" dirty="0"/>
              <a:t> il </a:t>
            </a:r>
            <a:r>
              <a:rPr lang="it-IT" sz="2000" dirty="0" err="1"/>
              <a:t>max</a:t>
            </a:r>
            <a:r>
              <a:rPr lang="it-IT" sz="2000" dirty="0"/>
              <a:t> modulo rappresentabile è 128</a:t>
            </a:r>
          </a:p>
          <a:p>
            <a:pPr lvl="1">
              <a:defRPr/>
            </a:pPr>
            <a:r>
              <a:rPr lang="it-IT" sz="2000" dirty="0"/>
              <a:t>Per numeri positivi  si ha</a:t>
            </a:r>
          </a:p>
          <a:p>
            <a:pPr lvl="1">
              <a:defRPr/>
            </a:pPr>
            <a:r>
              <a:rPr lang="it-IT" sz="2000" dirty="0"/>
              <a:t>  			01111111 &gt; W &gt; 01000000</a:t>
            </a:r>
          </a:p>
          <a:p>
            <a:pPr lvl="1">
              <a:defRPr/>
            </a:pPr>
            <a:r>
              <a:rPr lang="it-IT" sz="2000" dirty="0"/>
              <a:t> 				0.9922 &gt; W &gt; 0.5</a:t>
            </a:r>
          </a:p>
          <a:p>
            <a:pPr lvl="1">
              <a:defRPr/>
            </a:pPr>
            <a:r>
              <a:rPr lang="it-IT" sz="2000" dirty="0"/>
              <a:t>Per numeri </a:t>
            </a:r>
            <a:r>
              <a:rPr lang="it-IT" sz="2000" dirty="0" smtClean="0"/>
              <a:t>negativi si </a:t>
            </a:r>
            <a:r>
              <a:rPr lang="it-IT" sz="2000" dirty="0"/>
              <a:t>ha</a:t>
            </a:r>
          </a:p>
          <a:p>
            <a:pPr lvl="1">
              <a:defRPr/>
            </a:pPr>
            <a:r>
              <a:rPr lang="it-IT" sz="2000" dirty="0"/>
              <a:t> 			10000000 &gt; W &gt; 11111111</a:t>
            </a:r>
          </a:p>
          <a:p>
            <a:pPr lvl="1">
              <a:defRPr/>
            </a:pPr>
            <a:r>
              <a:rPr lang="it-IT" sz="2000" dirty="0"/>
              <a:t> 				-1.00 &gt; W &gt; 0,508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A418330D-4D00-4590-8D5E-605812E0D920}" type="slidenum">
              <a:rPr lang="it-IT" smtClean="0"/>
              <a:pPr>
                <a:defRPr/>
              </a:pPr>
              <a:t>43</a:t>
            </a:fld>
            <a:endParaRPr lang="it-IT" dirty="0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Osservazione 3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La precedente rappresentazione può essere utilizzata moltiplicando la mantissa per 2</a:t>
            </a:r>
          </a:p>
          <a:p>
            <a:pPr>
              <a:defRPr/>
            </a:pPr>
            <a:r>
              <a:rPr lang="it-IT" dirty="0"/>
              <a:t>Quindi si ha</a:t>
            </a:r>
          </a:p>
          <a:p>
            <a:pPr>
              <a:defRPr/>
            </a:pPr>
            <a:r>
              <a:rPr lang="it-IT" dirty="0"/>
              <a:t>Per i numeri positivi la rappresentazione è</a:t>
            </a:r>
          </a:p>
          <a:p>
            <a:pPr lvl="1">
              <a:defRPr/>
            </a:pPr>
            <a:r>
              <a:rPr lang="it-IT" dirty="0"/>
              <a:t> 			1.984 &gt; w &gt; 1</a:t>
            </a:r>
          </a:p>
          <a:p>
            <a:pPr>
              <a:defRPr/>
            </a:pPr>
            <a:r>
              <a:rPr lang="it-IT" dirty="0"/>
              <a:t>Per i numeri negativi la rappresentazione è</a:t>
            </a:r>
          </a:p>
          <a:p>
            <a:pPr lvl="1">
              <a:defRPr/>
            </a:pPr>
            <a:r>
              <a:rPr lang="it-IT" dirty="0"/>
              <a:t>  			-2.00 &gt; W &gt; -1.016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7316B34A-BEC7-4226-A5CF-A80097953975}" type="slidenum">
              <a:rPr lang="it-IT" smtClean="0"/>
              <a:pPr>
                <a:defRPr/>
              </a:pPr>
              <a:t>44</a:t>
            </a:fld>
            <a:endParaRPr lang="it-IT" dirty="0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Osservazione 4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/>
              <a:t>I numeri positivi sono ancora rappresentati nella forma </a:t>
            </a:r>
          </a:p>
          <a:p>
            <a:pPr lvl="1">
              <a:defRPr/>
            </a:pPr>
            <a:r>
              <a:rPr lang="it-IT" sz="2000" dirty="0"/>
              <a:t>01XXXXXX</a:t>
            </a:r>
          </a:p>
          <a:p>
            <a:pPr>
              <a:defRPr/>
            </a:pPr>
            <a:r>
              <a:rPr lang="it-IT" sz="2400" dirty="0"/>
              <a:t>I </a:t>
            </a:r>
            <a:r>
              <a:rPr lang="it-IT" sz="2400" dirty="0" smtClean="0"/>
              <a:t>numeri </a:t>
            </a:r>
            <a:r>
              <a:rPr lang="it-IT" sz="2400" dirty="0"/>
              <a:t>negativi sono ancora rappresentati  nella forma</a:t>
            </a:r>
          </a:p>
          <a:p>
            <a:pPr lvl="1">
              <a:defRPr/>
            </a:pPr>
            <a:r>
              <a:rPr lang="it-IT" sz="2000" dirty="0"/>
              <a:t>10XXXXXX</a:t>
            </a:r>
          </a:p>
          <a:p>
            <a:pPr>
              <a:defRPr/>
            </a:pPr>
            <a:r>
              <a:rPr lang="it-IT" sz="2400" dirty="0"/>
              <a:t>La prima cifra dopo il bit di segno è sempre nota, quindi non c’è informazione e </a:t>
            </a:r>
            <a:r>
              <a:rPr lang="it-IT" sz="2400" dirty="0" smtClean="0"/>
              <a:t>può </a:t>
            </a:r>
            <a:r>
              <a:rPr lang="it-IT" sz="2400" dirty="0"/>
              <a:t>essere omessa</a:t>
            </a:r>
          </a:p>
          <a:p>
            <a:pPr>
              <a:defRPr/>
            </a:pPr>
            <a:r>
              <a:rPr lang="it-IT" sz="2400" dirty="0"/>
              <a:t>Ovvero non si trasmette l’uno prima del punto</a:t>
            </a:r>
          </a:p>
          <a:p>
            <a:pPr>
              <a:defRPr/>
            </a:pPr>
            <a:r>
              <a:rPr lang="it-IT" sz="2400" dirty="0"/>
              <a:t>Si ha così un bit in più per la rappresentazione della mantissa</a:t>
            </a:r>
          </a:p>
          <a:p>
            <a:pPr>
              <a:defRPr/>
            </a:pPr>
            <a:r>
              <a:rPr lang="it-IT" sz="2400" dirty="0"/>
              <a:t>Ovvero si dimezza l’errore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5.</a:t>
            </a:r>
            <a:fld id="{296C1003-519B-46AE-A712-137CB207E00E}" type="slidenum">
              <a:rPr lang="it-IT"/>
              <a:pPr>
                <a:defRPr/>
              </a:pPr>
              <a:t>45</a:t>
            </a:fld>
            <a:endParaRPr lang="it-IT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Conclusioni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None/>
              <a:defRPr/>
            </a:pPr>
            <a:endParaRPr lang="it-IT" smtClean="0"/>
          </a:p>
          <a:p>
            <a:pPr eaLnBrk="1" hangingPunct="1">
              <a:buClr>
                <a:schemeClr val="tx1"/>
              </a:buClr>
              <a:buNone/>
              <a:defRPr/>
            </a:pPr>
            <a:endParaRPr lang="it-IT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Addizione in Complemento a 1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Codici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it-IT" dirty="0" smtClean="0"/>
              <a:t>Codici alfanumerici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it-IT" dirty="0" smtClean="0">
                <a:solidFill>
                  <a:srgbClr val="FF0000"/>
                </a:solidFill>
              </a:rPr>
              <a:t>Riepilogo operazioni</a:t>
            </a:r>
            <a:endParaRPr lang="it-IT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it-IT" dirty="0" smtClean="0"/>
              <a:t>Virgola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9B3A9F5A-3402-42B1-A0F4-728B0A482B50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BCD (</a:t>
            </a:r>
            <a:r>
              <a:rPr lang="en-US" dirty="0" smtClean="0"/>
              <a:t>Binary-Coded Decimal numbers</a:t>
            </a:r>
            <a:r>
              <a:rPr lang="it-IT" dirty="0" smtClean="0"/>
              <a:t>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Necessità di rappresentare i numeri decimali in codice binario</a:t>
            </a:r>
          </a:p>
          <a:p>
            <a:pPr eaLnBrk="1" hangingPunct="1">
              <a:defRPr/>
            </a:pPr>
            <a:r>
              <a:rPr lang="it-IT" smtClean="0"/>
              <a:t>8421 BCD</a:t>
            </a:r>
          </a:p>
          <a:p>
            <a:pPr eaLnBrk="1" hangingPunct="1">
              <a:defRPr/>
            </a:pPr>
            <a:r>
              <a:rPr lang="it-IT" smtClean="0"/>
              <a:t>si codifica in binario ciascuna cifra decimale utilizzando i primi 10 numeri binari su 4 bit</a:t>
            </a:r>
          </a:p>
          <a:p>
            <a:pPr eaLnBrk="1" hangingPunct="1">
              <a:defRPr/>
            </a:pPr>
            <a:r>
              <a:rPr lang="it-IT" smtClean="0"/>
              <a:t>Esempio</a:t>
            </a:r>
          </a:p>
          <a:p>
            <a:pPr eaLnBrk="1" hangingPunct="1">
              <a:defRPr/>
            </a:pPr>
            <a:r>
              <a:rPr lang="it-IT" smtClean="0"/>
              <a:t>453</a:t>
            </a:r>
            <a:r>
              <a:rPr lang="it-IT" baseline="-25000" smtClean="0"/>
              <a:t>10</a:t>
            </a:r>
            <a:r>
              <a:rPr lang="it-IT" smtClean="0"/>
              <a:t> </a:t>
            </a:r>
          </a:p>
          <a:p>
            <a:pPr eaLnBrk="1" hangingPunct="1">
              <a:defRPr/>
            </a:pPr>
            <a:r>
              <a:rPr lang="it-IT" smtClean="0"/>
              <a:t>010001010011</a:t>
            </a:r>
          </a:p>
          <a:p>
            <a:pPr eaLnBrk="1" hangingPunct="1">
              <a:defRPr/>
            </a:pPr>
            <a:r>
              <a:rPr lang="it-IT" smtClean="0"/>
              <a:t>è possibile eseguire somme e sottrazioni in BCD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62400" y="4419600"/>
          <a:ext cx="2209800" cy="841375"/>
        </p:xfrm>
        <a:graphic>
          <a:graphicData uri="http://schemas.openxmlformats.org/presentationml/2006/ole">
            <p:oleObj spid="_x0000_s71682" name="Equation" r:id="rId3" imgW="10666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9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1B030967-4A28-4953-B63A-D1475A70374F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Altri codici (1)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47138" cy="4724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Codici decimali pesati</a:t>
            </a:r>
          </a:p>
        </p:txBody>
      </p:sp>
      <p:graphicFrame>
        <p:nvGraphicFramePr>
          <p:cNvPr id="169988" name="Group 4"/>
          <p:cNvGraphicFramePr>
            <a:graphicFrameLocks noGrp="1"/>
          </p:cNvGraphicFramePr>
          <p:nvPr>
            <p:ph sz="half" idx="2"/>
          </p:nvPr>
        </p:nvGraphicFramePr>
        <p:xfrm>
          <a:off x="1231900" y="1887538"/>
          <a:ext cx="6353175" cy="4170367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3462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C9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8421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2421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5421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5043210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5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43786CBF-54DE-420D-83D9-FA118A217B6F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Altri codici (2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47138" cy="4724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Codici decimali  non pesati</a:t>
            </a:r>
          </a:p>
        </p:txBody>
      </p:sp>
      <p:graphicFrame>
        <p:nvGraphicFramePr>
          <p:cNvPr id="171012" name="Group 4"/>
          <p:cNvGraphicFramePr>
            <a:graphicFrameLocks noGrp="1"/>
          </p:cNvGraphicFramePr>
          <p:nvPr>
            <p:ph sz="half" idx="2"/>
          </p:nvPr>
        </p:nvGraphicFramePr>
        <p:xfrm>
          <a:off x="1338263" y="1887538"/>
          <a:ext cx="5187950" cy="4170367"/>
        </p:xfrm>
        <a:graphic>
          <a:graphicData uri="http://schemas.openxmlformats.org/drawingml/2006/table">
            <a:tbl>
              <a:tblPr/>
              <a:tblGrid>
                <a:gridCol w="1482725"/>
                <a:gridCol w="2030412"/>
                <a:gridCol w="167481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Eccesso a 3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 su 5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00110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01100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10001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1011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10010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10100</a:t>
                      </a:r>
                    </a:p>
                  </a:txBody>
                  <a:tcPr marL="90000" marR="90000" marT="3600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F6414695-8C2E-4C43-AB69-53A6BF32F8F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BCD – Sette Segmenti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Per visualizzare le cifre decimali si usa frequentemente un Display a sette segmenti</a:t>
            </a:r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È possibile realizzare un codificatore </a:t>
            </a:r>
          </a:p>
          <a:p>
            <a:pPr algn="ctr" eaLnBrk="1" hangingPunct="1">
              <a:defRPr/>
            </a:pPr>
            <a:r>
              <a:rPr lang="it-IT" dirty="0" smtClean="0"/>
              <a:t>BCD SETTE SEGMENTI</a:t>
            </a:r>
            <a:endParaRPr lang="it-IT" dirty="0" smtClean="0">
              <a:latin typeface="MS Shell Dlg" charset="0"/>
            </a:endParaRPr>
          </a:p>
          <a:p>
            <a:pPr eaLnBrk="1" hangingPunct="1">
              <a:defRPr/>
            </a:pPr>
            <a:endParaRPr lang="it-IT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438400"/>
            <a:ext cx="1638300" cy="1997075"/>
            <a:chOff x="1824" y="1536"/>
            <a:chExt cx="1032" cy="1258"/>
          </a:xfrm>
        </p:grpSpPr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2256" y="1824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 flipH="1">
              <a:off x="2592" y="1824"/>
              <a:ext cx="144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2448" y="2304"/>
              <a:ext cx="144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 flipH="1">
              <a:off x="2112" y="1824"/>
              <a:ext cx="144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 flipH="1">
              <a:off x="1968" y="2304"/>
              <a:ext cx="144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1968" y="2784"/>
              <a:ext cx="4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2400" y="153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a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2640" y="1968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b</a:t>
              </a: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2544" y="2400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c</a:t>
              </a:r>
            </a:p>
          </p:txBody>
        </p:sp>
        <p:sp>
          <p:nvSpPr>
            <p:cNvPr id="23569" name="Text Box 15"/>
            <p:cNvSpPr txBox="1">
              <a:spLocks noChangeArrowheads="1"/>
            </p:cNvSpPr>
            <p:nvPr/>
          </p:nvSpPr>
          <p:spPr bwMode="auto">
            <a:xfrm>
              <a:off x="1824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e</a:t>
              </a:r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1968" y="187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f</a:t>
              </a:r>
            </a:p>
          </p:txBody>
        </p:sp>
        <p:sp>
          <p:nvSpPr>
            <p:cNvPr id="23571" name="Text Box 17"/>
            <p:cNvSpPr txBox="1">
              <a:spLocks noChangeArrowheads="1"/>
            </p:cNvSpPr>
            <p:nvPr/>
          </p:nvSpPr>
          <p:spPr bwMode="auto">
            <a:xfrm>
              <a:off x="2112" y="2544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d</a:t>
              </a:r>
            </a:p>
          </p:txBody>
        </p:sp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2256" y="2064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 Rounded MT Bold" pitchFamily="34" charset="0"/>
                </a:rPr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A.S.E.</a:t>
            </a:r>
          </a:p>
        </p:txBody>
      </p:sp>
      <p:sp>
        <p:nvSpPr>
          <p:cNvPr id="19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5.</a:t>
            </a:r>
            <a:fld id="{6C0C92C0-CB2B-444E-A6C6-490772917ADC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Tabella di “Corrispondenze”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La tabella risulta</a:t>
            </a:r>
          </a:p>
        </p:txBody>
      </p:sp>
      <p:graphicFrame>
        <p:nvGraphicFramePr>
          <p:cNvPr id="173060" name="Group 4"/>
          <p:cNvGraphicFramePr>
            <a:graphicFrameLocks noGrp="1"/>
          </p:cNvGraphicFramePr>
          <p:nvPr/>
        </p:nvGraphicFramePr>
        <p:xfrm>
          <a:off x="1295400" y="1905000"/>
          <a:ext cx="6096000" cy="435864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Designs\Agrumi.pot</Template>
  <TotalTime>4607</TotalTime>
  <Words>1911</Words>
  <Application>Microsoft Office PowerPoint</Application>
  <PresentationFormat>Presentazione su schermo (4:3)</PresentationFormat>
  <Paragraphs>1054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Struttura predefinita</vt:lpstr>
      <vt:lpstr>Equation</vt:lpstr>
      <vt:lpstr>Fotografia di Photo Editor</vt:lpstr>
      <vt:lpstr>ARCHITETTURA DEI SISTEMI ELETTRONICI</vt:lpstr>
      <vt:lpstr>Addizione in Complemento a 1</vt:lpstr>
      <vt:lpstr>Esempi</vt:lpstr>
      <vt:lpstr>CODICI</vt:lpstr>
      <vt:lpstr>BCD (Binary-Coded Decimal numbers)</vt:lpstr>
      <vt:lpstr>Altri codici (1)</vt:lpstr>
      <vt:lpstr>Altri codici (2</vt:lpstr>
      <vt:lpstr>BCD – Sette Segmenti</vt:lpstr>
      <vt:lpstr>Tabella di “Corrispondenze”</vt:lpstr>
      <vt:lpstr>Codice Gray</vt:lpstr>
      <vt:lpstr>Codice Gray a 4 bit </vt:lpstr>
      <vt:lpstr>ENCODER 1</vt:lpstr>
      <vt:lpstr>ENCODER 2</vt:lpstr>
      <vt:lpstr>Codici alfanumerici</vt:lpstr>
      <vt:lpstr>Codice ASCII</vt:lpstr>
      <vt:lpstr>Codice ASCII  caratteri di controllo</vt:lpstr>
      <vt:lpstr>Riconoscimento d’errore</vt:lpstr>
      <vt:lpstr>Bit di parità</vt:lpstr>
      <vt:lpstr>Riepilogo</vt:lpstr>
      <vt:lpstr>Interi Assoluti</vt:lpstr>
      <vt:lpstr>Somma di Interi Assoluti</vt:lpstr>
      <vt:lpstr>Sottrazione di Interi Assoluti</vt:lpstr>
      <vt:lpstr>Prodotto di Interi Assoluti</vt:lpstr>
      <vt:lpstr>Interi Relativi</vt:lpstr>
      <vt:lpstr>Complemento a 2</vt:lpstr>
      <vt:lpstr>Somma di Interi Relativi (C-2)</vt:lpstr>
      <vt:lpstr>Sottrazione di Interi Relativi (C-2)</vt:lpstr>
      <vt:lpstr>Prodotto di Interi Relativi (C-2)</vt:lpstr>
      <vt:lpstr>Prodotto di Interi Relativi (C-2)</vt:lpstr>
      <vt:lpstr>Errori di rappresentazione 1</vt:lpstr>
      <vt:lpstr>Errori di rappresentazione 2</vt:lpstr>
      <vt:lpstr>Errori di rappresentazione 3</vt:lpstr>
      <vt:lpstr>Virgola mobile 1</vt:lpstr>
      <vt:lpstr>Virgola mobile 2</vt:lpstr>
      <vt:lpstr>Virgola mobile 3</vt:lpstr>
      <vt:lpstr>Virgola mobile 4</vt:lpstr>
      <vt:lpstr>Aritmetica in Virgola Mobile</vt:lpstr>
      <vt:lpstr>Somma in virgola mobile</vt:lpstr>
      <vt:lpstr>Prodotto in virgola mobile</vt:lpstr>
      <vt:lpstr>Errore</vt:lpstr>
      <vt:lpstr>Osservazione 1</vt:lpstr>
      <vt:lpstr>Osservazione 2</vt:lpstr>
      <vt:lpstr>Osservazione 3</vt:lpstr>
      <vt:lpstr>Osservazione 4</vt:lpstr>
      <vt:lpstr>Conclusioni</vt:lpstr>
    </vt:vector>
  </TitlesOfParts>
  <Company>DEIT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ARCHITETTURA DEI SISTEMI ELETTRONICI</dc:title>
  <dc:creator>Pierangelo Terreni</dc:creator>
  <cp:lastModifiedBy>Utente</cp:lastModifiedBy>
  <cp:revision>119</cp:revision>
  <dcterms:created xsi:type="dcterms:W3CDTF">2001-02-17T14:21:04Z</dcterms:created>
  <dcterms:modified xsi:type="dcterms:W3CDTF">2012-04-02T18:18:31Z</dcterms:modified>
</cp:coreProperties>
</file>