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82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  <p:sldId id="412" r:id="rId44"/>
    <p:sldId id="413" r:id="rId45"/>
    <p:sldId id="414" r:id="rId46"/>
    <p:sldId id="415" r:id="rId47"/>
    <p:sldId id="416" r:id="rId48"/>
    <p:sldId id="417" r:id="rId49"/>
    <p:sldId id="420" r:id="rId50"/>
    <p:sldId id="421" r:id="rId51"/>
    <p:sldId id="422" r:id="rId52"/>
    <p:sldId id="423" r:id="rId5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FF"/>
    <a:srgbClr val="FF9900"/>
    <a:srgbClr val="00FF00"/>
    <a:srgbClr val="00CCFF"/>
    <a:srgbClr val="FF0000"/>
    <a:srgbClr val="CC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32" autoAdjust="0"/>
    <p:restoredTop sz="90929" autoAdjust="0"/>
  </p:normalViewPr>
  <p:slideViewPr>
    <p:cSldViewPr snapToGrid="0">
      <p:cViewPr varScale="1">
        <p:scale>
          <a:sx n="66" d="100"/>
          <a:sy n="66" d="100"/>
        </p:scale>
        <p:origin x="-1260" y="-102"/>
      </p:cViewPr>
      <p:guideLst>
        <p:guide orient="horz" pos="108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-1806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7.xml"/><Relationship Id="rId39" Type="http://schemas.openxmlformats.org/officeDocument/2006/relationships/slide" Target="slides/slide40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34" Type="http://schemas.openxmlformats.org/officeDocument/2006/relationships/slide" Target="slides/slide35.xml"/><Relationship Id="rId42" Type="http://schemas.openxmlformats.org/officeDocument/2006/relationships/slide" Target="slides/slide43.xml"/><Relationship Id="rId47" Type="http://schemas.openxmlformats.org/officeDocument/2006/relationships/slide" Target="slides/slide5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4.xml"/><Relationship Id="rId38" Type="http://schemas.openxmlformats.org/officeDocument/2006/relationships/slide" Target="slides/slide39.xml"/><Relationship Id="rId46" Type="http://schemas.openxmlformats.org/officeDocument/2006/relationships/slide" Target="slides/slide50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30.xml"/><Relationship Id="rId41" Type="http://schemas.openxmlformats.org/officeDocument/2006/relationships/slide" Target="slides/slide4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3.xml"/><Relationship Id="rId37" Type="http://schemas.openxmlformats.org/officeDocument/2006/relationships/slide" Target="slides/slide38.xml"/><Relationship Id="rId40" Type="http://schemas.openxmlformats.org/officeDocument/2006/relationships/slide" Target="slides/slide41.xml"/><Relationship Id="rId45" Type="http://schemas.openxmlformats.org/officeDocument/2006/relationships/slide" Target="slides/slide49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9.xml"/><Relationship Id="rId36" Type="http://schemas.openxmlformats.org/officeDocument/2006/relationships/slide" Target="slides/slide37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2.xml"/><Relationship Id="rId44" Type="http://schemas.openxmlformats.org/officeDocument/2006/relationships/slide" Target="slides/slide45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6.xml"/><Relationship Id="rId43" Type="http://schemas.openxmlformats.org/officeDocument/2006/relationships/slide" Target="slides/slide44.xml"/><Relationship Id="rId48" Type="http://schemas.openxmlformats.org/officeDocument/2006/relationships/slide" Target="slides/slide5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A0A85F-E57E-4153-AE0F-43DEB31B5E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EDE15B-E765-40DD-9153-325460BB4D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B45023-1A16-442C-AFA9-837AA5E78537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EC586-27E1-4B42-9DED-F24F04794051}" type="slidenum">
              <a:rPr lang="it-IT" smtClean="0"/>
              <a:pPr/>
              <a:t>37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2F5C2682-AAC9-455E-BE23-08D23F479C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28E7113C-CA2D-4A66-9200-C5F72E8145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C825FD53-5225-49C9-90FF-7E6442124D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CCFDE6F6-A4BE-402A-9175-CB9A64553E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3434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0D52B49A-F44C-4262-A71F-9992E60667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77000" y="62103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7.</a:t>
            </a:r>
            <a:fld id="{DEB34C88-C1E4-4510-B627-E73039ED04AF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0C0F1B3F-5D67-4FC3-8BBF-1ECEC983D8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365CA2E0-181A-46B2-8513-E731356AD9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86ADB16E-6FB0-4D27-A16B-A7DCDAF761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7.</a:t>
            </a:r>
            <a:fld id="{282D5F6A-C1E6-4DCE-A8CF-C657A2491AB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E8C15FD8-A591-477B-9633-FC054A6E20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E3998E5C-02C6-4F1F-9005-D28016D612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10.</a:t>
            </a:r>
            <a:fld id="{01AF6439-E0B6-48EE-BE80-CC28366C48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 dirty="0" smtClean="0"/>
              <a:t>7.</a:t>
            </a:r>
            <a:fld id="{0466DB32-FCDA-4C6A-AC1E-35EA6668E49D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9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32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3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4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44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47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70025"/>
            <a:ext cx="8839200" cy="4572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it-IT" dirty="0" smtClean="0"/>
              <a:t>LEZIONE </a:t>
            </a:r>
            <a:r>
              <a:rPr lang="it-IT" dirty="0" err="1" smtClean="0"/>
              <a:t>N°</a:t>
            </a:r>
            <a:r>
              <a:rPr lang="it-IT" dirty="0" smtClean="0"/>
              <a:t> 7</a:t>
            </a:r>
          </a:p>
          <a:p>
            <a:pPr>
              <a:defRPr/>
            </a:pPr>
            <a:r>
              <a:rPr lang="it-IT" dirty="0" smtClean="0"/>
              <a:t>Algebra delle commutazioni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AND, OR, NOT</a:t>
            </a:r>
          </a:p>
          <a:p>
            <a:pPr>
              <a:defRPr/>
            </a:pPr>
            <a:r>
              <a:rPr lang="it-IT" dirty="0" smtClean="0"/>
              <a:t>Tabella di Verità</a:t>
            </a:r>
          </a:p>
          <a:p>
            <a:pPr>
              <a:defRPr/>
            </a:pPr>
            <a:r>
              <a:rPr lang="it-IT" dirty="0" smtClean="0"/>
              <a:t>Forme </a:t>
            </a:r>
            <a:r>
              <a:rPr lang="it-IT" dirty="0" err="1" smtClean="0"/>
              <a:t>canoche</a:t>
            </a:r>
            <a:r>
              <a:rPr lang="it-IT" dirty="0" smtClean="0"/>
              <a:t> “SP” e “PS”</a:t>
            </a:r>
          </a:p>
          <a:p>
            <a:pPr>
              <a:defRPr/>
            </a:pPr>
            <a:r>
              <a:rPr lang="it-IT" dirty="0" smtClean="0"/>
              <a:t>Passaggi da forma SP a PS e viceversa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insieme </a:t>
            </a:r>
            <a:r>
              <a:rPr lang="it-IT" i="1" dirty="0" smtClean="0">
                <a:solidFill>
                  <a:srgbClr val="FF0000"/>
                </a:solidFill>
                <a:cs typeface="Times New Roman" pitchFamily="18" charset="0"/>
              </a:rPr>
              <a:t>funzionalmente completo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NAND, NOR, XOR</a:t>
            </a:r>
            <a:r>
              <a:rPr lang="it-IT" dirty="0" smtClean="0">
                <a:cs typeface="Times New Roman" pitchFamily="18" charset="0"/>
              </a:rPr>
              <a:t> 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XNOR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DEB34C88-C1E4-4510-B627-E73039ED04AF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 P1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Le funzioni AND e OR sono chiuse	OK</a:t>
            </a:r>
          </a:p>
          <a:p>
            <a:pPr lvl="1">
              <a:defRPr/>
            </a:pPr>
            <a:r>
              <a:rPr lang="it-IT" dirty="0"/>
              <a:t>Per qualunque valore degli ingressi le funzioni sono definite</a:t>
            </a:r>
          </a:p>
          <a:p>
            <a:pPr lvl="1">
              <a:defRPr/>
            </a:pPr>
            <a:r>
              <a:rPr lang="it-IT" dirty="0"/>
              <a:t>I valori delle uscite appartengono a “</a:t>
            </a:r>
            <a:r>
              <a:rPr lang="it-IT" i="1" dirty="0"/>
              <a:t>B</a:t>
            </a:r>
            <a:r>
              <a:rPr lang="it-IT" dirty="0"/>
              <a:t>”</a:t>
            </a:r>
          </a:p>
          <a:p>
            <a:pPr>
              <a:defRPr/>
            </a:pPr>
            <a:endParaRPr lang="it-IT" dirty="0"/>
          </a:p>
        </p:txBody>
      </p:sp>
      <p:graphicFrame>
        <p:nvGraphicFramePr>
          <p:cNvPr id="95268" name="Group 36"/>
          <p:cNvGraphicFramePr>
            <a:graphicFrameLocks noGrp="1"/>
          </p:cNvGraphicFramePr>
          <p:nvPr/>
        </p:nvGraphicFramePr>
        <p:xfrm>
          <a:off x="5453063" y="3563938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7" name="Line 67"/>
          <p:cNvSpPr>
            <a:spLocks noChangeShapeType="1"/>
          </p:cNvSpPr>
          <p:nvPr/>
        </p:nvSpPr>
        <p:spPr bwMode="auto">
          <a:xfrm flipH="1" flipV="1">
            <a:off x="6134100" y="4052888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95300" name="Group 68"/>
          <p:cNvGraphicFramePr>
            <a:graphicFrameLocks noGrp="1"/>
          </p:cNvGraphicFramePr>
          <p:nvPr/>
        </p:nvGraphicFramePr>
        <p:xfrm>
          <a:off x="984251" y="3770313"/>
          <a:ext cx="2723654" cy="2034952"/>
        </p:xfrm>
        <a:graphic>
          <a:graphicData uri="http://schemas.openxmlformats.org/drawingml/2006/table">
            <a:tbl>
              <a:tblPr/>
              <a:tblGrid>
                <a:gridCol w="734468"/>
                <a:gridCol w="710666"/>
                <a:gridCol w="669863"/>
                <a:gridCol w="608657"/>
              </a:tblGrid>
              <a:tr h="44162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+y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sym typeface="Symbol" pitchFamily="18" charset="2"/>
                      </a:endParaRP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9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8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9" name="Line 99"/>
          <p:cNvSpPr>
            <a:spLocks noChangeShapeType="1"/>
          </p:cNvSpPr>
          <p:nvPr/>
        </p:nvSpPr>
        <p:spPr bwMode="auto">
          <a:xfrm flipH="1" flipV="1">
            <a:off x="1763688" y="4293096"/>
            <a:ext cx="654050" cy="466725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 P2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29625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“0” elemento identità della funzione OR e “1” elemento identità della funzione AND</a:t>
            </a:r>
          </a:p>
          <a:p>
            <a:pPr>
              <a:defRPr/>
            </a:pPr>
            <a:r>
              <a:rPr lang="it-IT" sz="2400" dirty="0"/>
              <a:t>							OK </a:t>
            </a:r>
          </a:p>
          <a:p>
            <a:pPr lvl="1">
              <a:defRPr/>
            </a:pPr>
            <a:r>
              <a:rPr lang="it-IT" sz="1800" dirty="0"/>
              <a:t>Nella OR per x = 0 (y = 0) le uscite coincidono con y (x)</a:t>
            </a:r>
            <a:r>
              <a:rPr lang="it-IT" sz="2000" dirty="0"/>
              <a:t> </a:t>
            </a:r>
          </a:p>
          <a:p>
            <a:pPr lvl="1">
              <a:defRPr/>
            </a:pPr>
            <a:r>
              <a:rPr lang="it-IT" sz="1800" dirty="0"/>
              <a:t>Nella AND per x = 1 (y = 1) le uscite coincidono con y (x)</a:t>
            </a:r>
            <a:r>
              <a:rPr lang="it-IT" sz="2000" dirty="0"/>
              <a:t> </a:t>
            </a:r>
          </a:p>
          <a:p>
            <a:pPr>
              <a:defRPr/>
            </a:pPr>
            <a:endParaRPr lang="it-IT" sz="2400" dirty="0"/>
          </a:p>
        </p:txBody>
      </p:sp>
      <p:graphicFrame>
        <p:nvGraphicFramePr>
          <p:cNvPr id="101380" name="Group 4"/>
          <p:cNvGraphicFramePr>
            <a:graphicFrameLocks noGrp="1"/>
          </p:cNvGraphicFramePr>
          <p:nvPr/>
        </p:nvGraphicFramePr>
        <p:xfrm>
          <a:off x="5453063" y="3563938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4" name="Line 35"/>
          <p:cNvSpPr>
            <a:spLocks noChangeShapeType="1"/>
          </p:cNvSpPr>
          <p:nvPr/>
        </p:nvSpPr>
        <p:spPr bwMode="auto">
          <a:xfrm flipH="1" flipV="1">
            <a:off x="6134100" y="4052888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01412" name="Group 36"/>
          <p:cNvGraphicFramePr>
            <a:graphicFrameLocks noGrp="1"/>
          </p:cNvGraphicFramePr>
          <p:nvPr/>
        </p:nvGraphicFramePr>
        <p:xfrm>
          <a:off x="984250" y="3770313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+y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6" name="Line 67"/>
          <p:cNvSpPr>
            <a:spLocks noChangeShapeType="1"/>
          </p:cNvSpPr>
          <p:nvPr/>
        </p:nvSpPr>
        <p:spPr bwMode="auto">
          <a:xfrm flipH="1" flipV="1">
            <a:off x="1665288" y="4259263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723900" y="2227263"/>
          <a:ext cx="5149850" cy="392112"/>
        </p:xfrm>
        <a:graphic>
          <a:graphicData uri="http://schemas.openxmlformats.org/presentationml/2006/ole">
            <p:oleObj spid="_x0000_s105474" name="Equation" r:id="rId3" imgW="2679480" imgH="203040" progId="Equation.3">
              <p:embed/>
            </p:oleObj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636967B2-4E7F-484F-A3F8-478347F1BD16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 P3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29625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Le funzioni OR e AND sono commutative</a:t>
            </a:r>
          </a:p>
          <a:p>
            <a:pPr>
              <a:defRPr/>
            </a:pPr>
            <a:r>
              <a:rPr lang="it-IT" sz="2400" dirty="0"/>
              <a:t> 	OK </a:t>
            </a:r>
          </a:p>
          <a:p>
            <a:pPr lvl="1">
              <a:defRPr/>
            </a:pPr>
            <a:r>
              <a:rPr lang="it-IT" sz="2000" dirty="0"/>
              <a:t>Le tabelle sono simmetriche rispetto alla diagonale principale</a:t>
            </a:r>
          </a:p>
        </p:txBody>
      </p:sp>
      <p:graphicFrame>
        <p:nvGraphicFramePr>
          <p:cNvPr id="103498" name="Group 74"/>
          <p:cNvGraphicFramePr>
            <a:graphicFrameLocks noGrp="1"/>
          </p:cNvGraphicFramePr>
          <p:nvPr/>
        </p:nvGraphicFramePr>
        <p:xfrm>
          <a:off x="5453063" y="3563938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587375"/>
                <a:gridCol w="6064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1" name="Line 35"/>
          <p:cNvSpPr>
            <a:spLocks noChangeShapeType="1"/>
          </p:cNvSpPr>
          <p:nvPr/>
        </p:nvSpPr>
        <p:spPr bwMode="auto">
          <a:xfrm flipH="1" flipV="1">
            <a:off x="6134100" y="4052888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103496" name="Group 72"/>
          <p:cNvGraphicFramePr>
            <a:graphicFrameLocks noGrp="1"/>
          </p:cNvGraphicFramePr>
          <p:nvPr/>
        </p:nvGraphicFramePr>
        <p:xfrm>
          <a:off x="984250" y="3770313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577850"/>
                <a:gridCol w="61595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+y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73" name="Line 67"/>
          <p:cNvSpPr>
            <a:spLocks noChangeShapeType="1"/>
          </p:cNvSpPr>
          <p:nvPr/>
        </p:nvSpPr>
        <p:spPr bwMode="auto">
          <a:xfrm flipH="1" flipV="1">
            <a:off x="1665288" y="4259263"/>
            <a:ext cx="654050" cy="466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274" name="Line 71"/>
          <p:cNvSpPr>
            <a:spLocks noChangeShapeType="1"/>
          </p:cNvSpPr>
          <p:nvPr/>
        </p:nvSpPr>
        <p:spPr bwMode="auto">
          <a:xfrm>
            <a:off x="2324100" y="4741863"/>
            <a:ext cx="1203325" cy="10620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2275" name="Line 73"/>
          <p:cNvSpPr>
            <a:spLocks noChangeShapeType="1"/>
          </p:cNvSpPr>
          <p:nvPr/>
        </p:nvSpPr>
        <p:spPr bwMode="auto">
          <a:xfrm>
            <a:off x="6775450" y="4524375"/>
            <a:ext cx="1212850" cy="1058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636967B2-4E7F-484F-A3F8-478347F1BD16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844550"/>
          </a:xfrm>
        </p:spPr>
        <p:txBody>
          <a:bodyPr/>
          <a:lstStyle/>
          <a:p>
            <a:pPr>
              <a:defRPr/>
            </a:pPr>
            <a:r>
              <a:rPr lang="it-IT" dirty="0"/>
              <a:t>Verifica P4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586788" cy="51816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Le funzioni OR e AND sono distributive</a:t>
            </a:r>
          </a:p>
          <a:p>
            <a:pPr>
              <a:defRPr/>
            </a:pPr>
            <a:r>
              <a:rPr lang="it-IT" sz="2400" dirty="0"/>
              <a:t>							OK </a:t>
            </a:r>
          </a:p>
          <a:p>
            <a:pPr>
              <a:defRPr/>
            </a:pPr>
            <a:r>
              <a:rPr lang="it-IT" sz="2400" dirty="0">
                <a:solidFill>
                  <a:srgbClr val="FF0000"/>
                </a:solidFill>
              </a:rPr>
              <a:t>Metodo dell’induzione perfetta</a:t>
            </a:r>
            <a:endParaRPr lang="it-IT" sz="24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788988" y="1471613"/>
          <a:ext cx="5573712" cy="325437"/>
        </p:xfrm>
        <a:graphic>
          <a:graphicData uri="http://schemas.openxmlformats.org/presentationml/2006/ole">
            <p:oleObj spid="_x0000_s106498" name="Equation" r:id="rId4" imgW="3479760" imgH="203040" progId="Equation.3">
              <p:embed/>
            </p:oleObj>
          </a:graphicData>
        </a:graphic>
      </p:graphicFrame>
      <p:graphicFrame>
        <p:nvGraphicFramePr>
          <p:cNvPr id="106764" name="Group 268"/>
          <p:cNvGraphicFramePr>
            <a:graphicFrameLocks noGrp="1"/>
          </p:cNvGraphicFramePr>
          <p:nvPr>
            <p:ph sz="quarter" idx="3"/>
          </p:nvPr>
        </p:nvGraphicFramePr>
        <p:xfrm>
          <a:off x="209550" y="2286000"/>
          <a:ext cx="8664575" cy="3566160"/>
        </p:xfrm>
        <a:graphic>
          <a:graphicData uri="http://schemas.openxmlformats.org/drawingml/2006/table">
            <a:tbl>
              <a:tblPr/>
              <a:tblGrid>
                <a:gridCol w="368300"/>
                <a:gridCol w="365125"/>
                <a:gridCol w="366713"/>
                <a:gridCol w="481012"/>
                <a:gridCol w="808038"/>
                <a:gridCol w="654050"/>
                <a:gridCol w="646112"/>
                <a:gridCol w="1414463"/>
                <a:gridCol w="615950"/>
                <a:gridCol w="962025"/>
                <a:gridCol w="471487"/>
                <a:gridCol w="461963"/>
                <a:gridCol w="1049337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x+yz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(x+y)(x+z)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y+z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x(y+z)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xy+xz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 P5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48688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Il complemento di x deve soddisfare le condizioni</a:t>
            </a:r>
          </a:p>
          <a:p>
            <a:pPr>
              <a:defRPr/>
            </a:pPr>
            <a:r>
              <a:rPr lang="it-IT" sz="2400" dirty="0"/>
              <a:t> </a:t>
            </a:r>
          </a:p>
          <a:p>
            <a:pPr>
              <a:defRPr/>
            </a:pPr>
            <a:r>
              <a:rPr lang="it-IT" sz="2400" dirty="0"/>
              <a:t>				OK</a:t>
            </a:r>
          </a:p>
          <a:p>
            <a:pPr>
              <a:defRPr/>
            </a:pPr>
            <a:r>
              <a:rPr lang="it-IT" sz="2400" dirty="0"/>
              <a:t>Metodo dell’induzione perfetta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2133600"/>
          <a:ext cx="2408237" cy="492125"/>
        </p:xfrm>
        <a:graphic>
          <a:graphicData uri="http://schemas.openxmlformats.org/presentationml/2006/ole">
            <p:oleObj spid="_x0000_s107522" name="Equation" r:id="rId3" imgW="1180800" imgH="241200" progId="Equation.3">
              <p:embed/>
            </p:oleObj>
          </a:graphicData>
        </a:graphic>
      </p:graphicFrame>
      <p:graphicFrame>
        <p:nvGraphicFramePr>
          <p:cNvPr id="105615" name="Group 143"/>
          <p:cNvGraphicFramePr>
            <a:graphicFrameLocks noGrp="1"/>
          </p:cNvGraphicFramePr>
          <p:nvPr>
            <p:ph sz="quarter" idx="3"/>
          </p:nvPr>
        </p:nvGraphicFramePr>
        <p:xfrm>
          <a:off x="1471613" y="3425825"/>
          <a:ext cx="3697287" cy="2284413"/>
        </p:xfrm>
        <a:graphic>
          <a:graphicData uri="http://schemas.openxmlformats.org/drawingml/2006/table">
            <a:tbl>
              <a:tblPr/>
              <a:tblGrid>
                <a:gridCol w="762000"/>
                <a:gridCol w="711200"/>
                <a:gridCol w="1136650"/>
                <a:gridCol w="1087437"/>
              </a:tblGrid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x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 +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x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x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Funzione logica (o </a:t>
            </a:r>
            <a:r>
              <a:rPr lang="it-IT" dirty="0" err="1"/>
              <a:t>Boleana</a:t>
            </a:r>
            <a:r>
              <a:rPr lang="it-IT" dirty="0"/>
              <a:t>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Una funzione </a:t>
            </a:r>
            <a:r>
              <a:rPr lang="it-IT" dirty="0" err="1"/>
              <a:t>Boleana</a:t>
            </a:r>
            <a:r>
              <a:rPr lang="it-IT" dirty="0"/>
              <a:t> (completa)</a:t>
            </a:r>
          </a:p>
          <a:p>
            <a:pPr>
              <a:defRPr/>
            </a:pPr>
            <a:endParaRPr lang="it-IT" dirty="0"/>
          </a:p>
          <a:p>
            <a:pPr>
              <a:buFontTx/>
              <a:buNone/>
              <a:defRPr/>
            </a:pPr>
            <a:r>
              <a:rPr lang="it-IT" dirty="0"/>
              <a:t>	è una legge che fa corrispondere un valore logico (0 o 1) di u ad ogni combinazione di valori 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dirty="0"/>
              <a:t>,…..,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dirty="0"/>
              <a:t>.</a:t>
            </a:r>
          </a:p>
          <a:p>
            <a:pPr>
              <a:defRPr/>
            </a:pPr>
            <a:r>
              <a:rPr lang="it-IT" dirty="0"/>
              <a:t>La funzione </a:t>
            </a:r>
            <a:r>
              <a:rPr lang="it-IT" i="1" dirty="0"/>
              <a:t>f</a:t>
            </a:r>
            <a:r>
              <a:rPr lang="it-IT" dirty="0"/>
              <a:t>  è costituita da variabili logiche, </a:t>
            </a:r>
            <a:r>
              <a:rPr lang="it-IT" dirty="0">
                <a:solidFill>
                  <a:srgbClr val="00CCFF"/>
                </a:solidFill>
              </a:rPr>
              <a:t>costanti</a:t>
            </a:r>
            <a:r>
              <a:rPr lang="it-IT" dirty="0"/>
              <a:t> e le tre operazioni logiche fondamentali</a:t>
            </a:r>
          </a:p>
          <a:p>
            <a:pPr>
              <a:defRPr/>
            </a:pPr>
            <a:endParaRPr lang="it-IT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48000" y="1828800"/>
          <a:ext cx="3048000" cy="661988"/>
        </p:xfrm>
        <a:graphic>
          <a:graphicData uri="http://schemas.openxmlformats.org/presentationml/2006/ole">
            <p:oleObj spid="_x0000_s108546" name="Equation" r:id="rId3" imgW="1054080" imgH="2286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600200" y="5257800"/>
          <a:ext cx="5362575" cy="735013"/>
        </p:xfrm>
        <a:graphic>
          <a:graphicData uri="http://schemas.openxmlformats.org/presentationml/2006/ole">
            <p:oleObj spid="_x0000_s108547" name="Equation" r:id="rId4" imgW="1854000" imgH="25380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Nelle funzioni logiche le parentesi indicano una gerarchia di esecuzione uguale a quella comunemente usata nelle espressioni aritmetiche note</a:t>
            </a:r>
          </a:p>
          <a:p>
            <a:pPr>
              <a:defRPr/>
            </a:pPr>
            <a:r>
              <a:rPr lang="it-IT" dirty="0"/>
              <a:t>Fra le operazioni logiche AND, OR e NOT esiste la gerarchia: 1) NOT, 2) AND, 3) OR</a:t>
            </a:r>
          </a:p>
          <a:p>
            <a:pPr>
              <a:defRPr/>
            </a:pPr>
            <a:r>
              <a:rPr lang="it-IT" dirty="0"/>
              <a:t>La gerarchia prima descritta consente di ridurre l’uso di parentesi nelle funzioni logiche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Tabella di Verità 1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3" y="1371600"/>
            <a:ext cx="8796337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it-IT" dirty="0"/>
              <a:t>Una funzione logica può sempre essere espressa da una tabella che prende il nome di: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it-IT" dirty="0"/>
              <a:t>	TABELLA </a:t>
            </a:r>
            <a:r>
              <a:rPr lang="it-IT" dirty="0" err="1"/>
              <a:t>DI</a:t>
            </a:r>
            <a:r>
              <a:rPr lang="it-IT" dirty="0"/>
              <a:t> VERITÀ (TRUTH TABLE)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Osservazione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Una funzione di “n” variabili ammette 2</a:t>
            </a:r>
            <a:r>
              <a:rPr lang="it-IT" baseline="54000" dirty="0"/>
              <a:t>n</a:t>
            </a:r>
            <a:r>
              <a:rPr lang="it-IT" dirty="0"/>
              <a:t> possibili configurazioni </a:t>
            </a:r>
          </a:p>
          <a:p>
            <a:pPr>
              <a:lnSpc>
                <a:spcPct val="90000"/>
              </a:lnSpc>
              <a:defRPr/>
            </a:pPr>
            <a:r>
              <a:rPr lang="it-IT" dirty="0"/>
              <a:t>Una funzione di “n” variabili è completamente descritta da una tabella che ha sulla sinistra le 2</a:t>
            </a:r>
            <a:r>
              <a:rPr lang="it-IT" baseline="52000" dirty="0"/>
              <a:t>n</a:t>
            </a:r>
            <a:r>
              <a:rPr lang="it-IT" dirty="0"/>
              <a:t> possibili configurazioni degli ingressi e a destra i valori (0 o1) a secondo del valore della funzione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Tabella di verità 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Funzione di tre variabili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349625" y="1922463"/>
          <a:ext cx="2444750" cy="639762"/>
        </p:xfrm>
        <a:graphic>
          <a:graphicData uri="http://schemas.openxmlformats.org/presentationml/2006/ole">
            <p:oleObj spid="_x0000_s109570" name="Equation" r:id="rId3" imgW="825480" imgH="215640" progId="Equation.3">
              <p:embed/>
            </p:oleObj>
          </a:graphicData>
        </a:graphic>
      </p:graphicFrame>
      <p:graphicFrame>
        <p:nvGraphicFramePr>
          <p:cNvPr id="66763" name="Group 203"/>
          <p:cNvGraphicFramePr>
            <a:graphicFrameLocks noGrp="1"/>
          </p:cNvGraphicFramePr>
          <p:nvPr/>
        </p:nvGraphicFramePr>
        <p:xfrm>
          <a:off x="1828800" y="2667000"/>
          <a:ext cx="5181600" cy="3566160"/>
        </p:xfrm>
        <a:graphic>
          <a:graphicData uri="http://schemas.openxmlformats.org/drawingml/2006/table">
            <a:tbl>
              <a:tblPr/>
              <a:tblGrid>
                <a:gridCol w="838200"/>
                <a:gridCol w="990600"/>
                <a:gridCol w="1023938"/>
                <a:gridCol w="232886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(0,0,0)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(0,0,1)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(0,1,0)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(0,1,1)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(1,0,0)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(1,0,1)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(1,1,0)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(1,1,1)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622300"/>
          </a:xfrm>
        </p:spPr>
        <p:txBody>
          <a:bodyPr/>
          <a:lstStyle/>
          <a:p>
            <a:pPr>
              <a:defRPr/>
            </a:pPr>
            <a:r>
              <a:rPr lang="it-IT" dirty="0"/>
              <a:t>Esempio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903413" y="749300"/>
          <a:ext cx="5038725" cy="587375"/>
        </p:xfrm>
        <a:graphic>
          <a:graphicData uri="http://schemas.openxmlformats.org/presentationml/2006/ole">
            <p:oleObj spid="_x0000_s110594" name="Equation" r:id="rId3" imgW="2070000" imgH="241200" progId="Equation.3">
              <p:embed/>
            </p:oleObj>
          </a:graphicData>
        </a:graphic>
      </p:graphicFrame>
      <p:graphicFrame>
        <p:nvGraphicFramePr>
          <p:cNvPr id="68048" name="Group 464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3" name="Line 166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4" name="Line 167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5" name="Line 168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6" name="Line 169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7" name="Line 171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688" name="Line 172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17513" y="1438275"/>
          <a:ext cx="7537450" cy="463550"/>
        </p:xfrm>
        <a:graphic>
          <a:graphicData uri="http://schemas.openxmlformats.org/presentationml/2006/ole">
            <p:oleObj spid="_x0000_s110595" name="Equation" r:id="rId4" imgW="3924000" imgH="241200" progId="Equation.3">
              <p:embed/>
            </p:oleObj>
          </a:graphicData>
        </a:graphic>
      </p:graphicFrame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Richiami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0"/>
              </a:spcBef>
              <a:defRPr/>
            </a:pPr>
            <a:endParaRPr lang="it-IT" dirty="0" smtClean="0"/>
          </a:p>
          <a:p>
            <a:pPr marL="533400" indent="-533400" eaLnBrk="1" hangingPunct="1">
              <a:defRPr/>
            </a:pPr>
            <a:endParaRPr lang="it-IT" dirty="0" smtClean="0"/>
          </a:p>
          <a:p>
            <a:pPr marL="533400" indent="-533400" eaLnBrk="1" hangingPunct="1">
              <a:defRPr/>
            </a:pPr>
            <a:r>
              <a:rPr lang="it-IT" dirty="0" smtClean="0"/>
              <a:t>Algebra Booleana</a:t>
            </a:r>
          </a:p>
          <a:p>
            <a:pPr marL="533400" indent="-533400" eaLnBrk="1" hangingPunct="1">
              <a:defRPr/>
            </a:pPr>
            <a:r>
              <a:rPr lang="it-IT" dirty="0" smtClean="0"/>
              <a:t>Insieme di Elementi</a:t>
            </a:r>
          </a:p>
          <a:p>
            <a:pPr marL="533400" indent="-533400" eaLnBrk="1" hangingPunct="1">
              <a:defRPr/>
            </a:pPr>
            <a:r>
              <a:rPr lang="it-IT" dirty="0" smtClean="0"/>
              <a:t>Insieme di  Operatori</a:t>
            </a:r>
          </a:p>
          <a:p>
            <a:pPr marL="533400" indent="-533400" eaLnBrk="1" hangingPunct="1">
              <a:defRPr/>
            </a:pPr>
            <a:r>
              <a:rPr lang="it-IT" dirty="0" smtClean="0"/>
              <a:t>Insieme di Postulati</a:t>
            </a:r>
          </a:p>
          <a:p>
            <a:pPr marL="533400" indent="-533400" eaLnBrk="1" hangingPunct="1">
              <a:defRPr/>
            </a:pPr>
            <a:r>
              <a:rPr lang="it-IT" dirty="0" smtClean="0"/>
              <a:t>Teoremi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DEB34C88-C1E4-4510-B627-E73039ED04AF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1618" name="Equation" r:id="rId3" imgW="2006280" imgH="241200" progId="Equation.3">
              <p:embed/>
            </p:oleObj>
          </a:graphicData>
        </a:graphic>
      </p:graphicFrame>
      <p:graphicFrame>
        <p:nvGraphicFramePr>
          <p:cNvPr id="68762" name="Group 154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06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07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08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09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10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711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2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2642" name="Equation" r:id="rId3" imgW="2006280" imgH="241200" progId="Equation.3">
              <p:embed/>
            </p:oleObj>
          </a:graphicData>
        </a:graphic>
      </p:graphicFrame>
      <p:graphicFrame>
        <p:nvGraphicFramePr>
          <p:cNvPr id="69781" name="Group 149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30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1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2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3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4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735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3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3666" name="Equation" r:id="rId3" imgW="2006280" imgH="241200" progId="Equation.3">
              <p:embed/>
            </p:oleObj>
          </a:graphicData>
        </a:graphic>
      </p:graphicFrame>
      <p:graphicFrame>
        <p:nvGraphicFramePr>
          <p:cNvPr id="70806" name="Group 150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54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5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6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7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8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759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4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4690" name="Equation" r:id="rId3" imgW="2006280" imgH="241200" progId="Equation.3">
              <p:embed/>
            </p:oleObj>
          </a:graphicData>
        </a:graphic>
      </p:graphicFrame>
      <p:graphicFrame>
        <p:nvGraphicFramePr>
          <p:cNvPr id="71829" name="Group 149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78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79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80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81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82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783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5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5714" name="Equation" r:id="rId3" imgW="2006280" imgH="241200" progId="Equation.3">
              <p:embed/>
            </p:oleObj>
          </a:graphicData>
        </a:graphic>
      </p:graphicFrame>
      <p:graphicFrame>
        <p:nvGraphicFramePr>
          <p:cNvPr id="72853" name="Group 149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02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3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4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5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6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807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Passo 6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6738" name="Equation" r:id="rId3" imgW="2006280" imgH="241200" progId="Equation.3">
              <p:embed/>
            </p:oleObj>
          </a:graphicData>
        </a:graphic>
      </p:graphicFrame>
      <p:graphicFrame>
        <p:nvGraphicFramePr>
          <p:cNvPr id="73877" name="Group 149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26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27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28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29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30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31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Fine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it-IT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81200" y="1295400"/>
          <a:ext cx="5334000" cy="641350"/>
        </p:xfrm>
        <a:graphic>
          <a:graphicData uri="http://schemas.openxmlformats.org/presentationml/2006/ole">
            <p:oleObj spid="_x0000_s117762" name="Equation" r:id="rId3" imgW="2006280" imgH="241200" progId="Equation.3">
              <p:embed/>
            </p:oleObj>
          </a:graphicData>
        </a:graphic>
      </p:graphicFrame>
      <p:graphicFrame>
        <p:nvGraphicFramePr>
          <p:cNvPr id="74900" name="Group 148"/>
          <p:cNvGraphicFramePr>
            <a:graphicFrameLocks noGrp="1"/>
          </p:cNvGraphicFramePr>
          <p:nvPr/>
        </p:nvGraphicFramePr>
        <p:xfrm>
          <a:off x="1219200" y="2057400"/>
          <a:ext cx="6934200" cy="4091942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444500"/>
                <a:gridCol w="546100"/>
                <a:gridCol w="762000"/>
                <a:gridCol w="762000"/>
                <a:gridCol w="1828800"/>
                <a:gridCol w="609600"/>
                <a:gridCol w="533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 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)(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+ </a:t>
                      </a: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yz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31850" name="Line 142"/>
          <p:cNvSpPr>
            <a:spLocks noChangeShapeType="1"/>
          </p:cNvSpPr>
          <p:nvPr/>
        </p:nvSpPr>
        <p:spPr bwMode="auto">
          <a:xfrm>
            <a:off x="2825750" y="21717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1" name="Line 143"/>
          <p:cNvSpPr>
            <a:spLocks noChangeShapeType="1"/>
          </p:cNvSpPr>
          <p:nvPr/>
        </p:nvSpPr>
        <p:spPr bwMode="auto">
          <a:xfrm>
            <a:off x="3308350" y="2146300"/>
            <a:ext cx="30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2" name="Line 144"/>
          <p:cNvSpPr>
            <a:spLocks noChangeShapeType="1"/>
          </p:cNvSpPr>
          <p:nvPr/>
        </p:nvSpPr>
        <p:spPr bwMode="auto">
          <a:xfrm>
            <a:off x="4165600" y="2152650"/>
            <a:ext cx="2159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3" name="Line 145"/>
          <p:cNvSpPr>
            <a:spLocks noChangeShapeType="1"/>
          </p:cNvSpPr>
          <p:nvPr/>
        </p:nvSpPr>
        <p:spPr bwMode="auto">
          <a:xfrm>
            <a:off x="4540250" y="21653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4" name="Line 146"/>
          <p:cNvSpPr>
            <a:spLocks noChangeShapeType="1"/>
          </p:cNvSpPr>
          <p:nvPr/>
        </p:nvSpPr>
        <p:spPr bwMode="auto">
          <a:xfrm>
            <a:off x="6203950" y="217805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1855" name="Line 147"/>
          <p:cNvSpPr>
            <a:spLocks noChangeShapeType="1"/>
          </p:cNvSpPr>
          <p:nvPr/>
        </p:nvSpPr>
        <p:spPr bwMode="auto">
          <a:xfrm>
            <a:off x="5835650" y="2159000"/>
            <a:ext cx="18415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La tabella di verità consente di provare la veridicità di una relazione logica, poiché verifica se la relazione è vera per TUTTE le possibili combinazioni dei valori delle variabili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Tale proprietà è stata utilizzata nel </a:t>
            </a:r>
          </a:p>
          <a:p>
            <a:pPr>
              <a:defRPr/>
            </a:pPr>
            <a:r>
              <a:rPr lang="it-IT" i="1" dirty="0">
                <a:solidFill>
                  <a:srgbClr val="FF0000"/>
                </a:solidFill>
              </a:rPr>
              <a:t>Metodo dell’INDUZIONE PERFETTE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Teorema 9</a:t>
            </a:r>
            <a:br>
              <a:rPr lang="it-IT" dirty="0"/>
            </a:br>
            <a:r>
              <a:rPr lang="it-IT" sz="2000" dirty="0"/>
              <a:t>(</a:t>
            </a:r>
            <a:r>
              <a:rPr lang="it-IT" sz="2000" dirty="0" smtClean="0"/>
              <a:t>dimostrazione</a:t>
            </a:r>
            <a:endParaRPr lang="it-IT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9a					9b	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082675" y="2019300"/>
          <a:ext cx="2363788" cy="723900"/>
        </p:xfrm>
        <a:graphic>
          <a:graphicData uri="http://schemas.openxmlformats.org/presentationml/2006/ole">
            <p:oleObj spid="_x0000_s118786" name="Equation" r:id="rId3" imgW="838080" imgH="2412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567363" y="2019300"/>
          <a:ext cx="2276475" cy="711200"/>
        </p:xfrm>
        <a:graphic>
          <a:graphicData uri="http://schemas.openxmlformats.org/presentationml/2006/ole">
            <p:oleObj spid="_x0000_s118787" name="Equation" r:id="rId4" imgW="838080" imgH="241200" progId="Equation.3">
              <p:embed/>
            </p:oleObj>
          </a:graphicData>
        </a:graphic>
      </p:graphicFrame>
      <p:sp>
        <p:nvSpPr>
          <p:cNvPr id="32776" name="Line 6"/>
          <p:cNvSpPr>
            <a:spLocks noChangeShapeType="1"/>
          </p:cNvSpPr>
          <p:nvPr/>
        </p:nvSpPr>
        <p:spPr bwMode="auto">
          <a:xfrm>
            <a:off x="4572000" y="1447800"/>
            <a:ext cx="0" cy="46482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92378" name="Group 218"/>
          <p:cNvGraphicFramePr>
            <a:graphicFrameLocks noGrp="1"/>
          </p:cNvGraphicFramePr>
          <p:nvPr/>
        </p:nvGraphicFramePr>
        <p:xfrm>
          <a:off x="304800" y="3276600"/>
          <a:ext cx="3962400" cy="2440306"/>
        </p:xfrm>
        <a:graphic>
          <a:graphicData uri="http://schemas.openxmlformats.org/drawingml/2006/table">
            <a:tbl>
              <a:tblPr/>
              <a:tblGrid>
                <a:gridCol w="376238"/>
                <a:gridCol w="379412"/>
                <a:gridCol w="660400"/>
                <a:gridCol w="906463"/>
                <a:gridCol w="414337"/>
                <a:gridCol w="469900"/>
                <a:gridCol w="75565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x+y</a:t>
                      </a: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 x+y)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8" name="Line 57"/>
          <p:cNvSpPr>
            <a:spLocks noChangeShapeType="1"/>
          </p:cNvSpPr>
          <p:nvPr/>
        </p:nvSpPr>
        <p:spPr bwMode="auto">
          <a:xfrm>
            <a:off x="1828800" y="3429000"/>
            <a:ext cx="6096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19" name="Line 58"/>
          <p:cNvSpPr>
            <a:spLocks noChangeShapeType="1"/>
          </p:cNvSpPr>
          <p:nvPr/>
        </p:nvSpPr>
        <p:spPr bwMode="auto">
          <a:xfrm>
            <a:off x="2717800" y="34798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20" name="Line 59"/>
          <p:cNvSpPr>
            <a:spLocks noChangeShapeType="1"/>
          </p:cNvSpPr>
          <p:nvPr/>
        </p:nvSpPr>
        <p:spPr bwMode="auto">
          <a:xfrm>
            <a:off x="3200400" y="346075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21" name="Line 60"/>
          <p:cNvSpPr>
            <a:spLocks noChangeShapeType="1"/>
          </p:cNvSpPr>
          <p:nvPr/>
        </p:nvSpPr>
        <p:spPr bwMode="auto">
          <a:xfrm>
            <a:off x="3638550" y="347345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22" name="Line 61"/>
          <p:cNvSpPr>
            <a:spLocks noChangeShapeType="1"/>
          </p:cNvSpPr>
          <p:nvPr/>
        </p:nvSpPr>
        <p:spPr bwMode="auto">
          <a:xfrm>
            <a:off x="4006850" y="34544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92479" name="Group 319"/>
          <p:cNvGraphicFramePr>
            <a:graphicFrameLocks noGrp="1"/>
          </p:cNvGraphicFramePr>
          <p:nvPr/>
        </p:nvGraphicFramePr>
        <p:xfrm>
          <a:off x="4838700" y="3236913"/>
          <a:ext cx="4125913" cy="2440306"/>
        </p:xfrm>
        <a:graphic>
          <a:graphicData uri="http://schemas.openxmlformats.org/drawingml/2006/table">
            <a:tbl>
              <a:tblPr/>
              <a:tblGrid>
                <a:gridCol w="376238"/>
                <a:gridCol w="379412"/>
                <a:gridCol w="738188"/>
                <a:gridCol w="914400"/>
                <a:gridCol w="423862"/>
                <a:gridCol w="430213"/>
                <a:gridCol w="863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( x •y)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5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64" name="Line 112"/>
          <p:cNvSpPr>
            <a:spLocks noChangeShapeType="1"/>
          </p:cNvSpPr>
          <p:nvPr/>
        </p:nvSpPr>
        <p:spPr bwMode="auto">
          <a:xfrm>
            <a:off x="6497638" y="338931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65" name="Line 113"/>
          <p:cNvSpPr>
            <a:spLocks noChangeShapeType="1"/>
          </p:cNvSpPr>
          <p:nvPr/>
        </p:nvSpPr>
        <p:spPr bwMode="auto">
          <a:xfrm flipV="1">
            <a:off x="8243888" y="3429000"/>
            <a:ext cx="17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66" name="Line 114"/>
          <p:cNvSpPr>
            <a:spLocks noChangeShapeType="1"/>
          </p:cNvSpPr>
          <p:nvPr/>
        </p:nvSpPr>
        <p:spPr bwMode="auto">
          <a:xfrm>
            <a:off x="8675688" y="3429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67" name="Line 115"/>
          <p:cNvSpPr>
            <a:spLocks noChangeShapeType="1"/>
          </p:cNvSpPr>
          <p:nvPr/>
        </p:nvSpPr>
        <p:spPr bwMode="auto">
          <a:xfrm flipV="1">
            <a:off x="7799388" y="3443288"/>
            <a:ext cx="17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868" name="Line 116"/>
          <p:cNvSpPr>
            <a:spLocks noChangeShapeType="1"/>
          </p:cNvSpPr>
          <p:nvPr/>
        </p:nvSpPr>
        <p:spPr bwMode="auto">
          <a:xfrm flipV="1">
            <a:off x="7380288" y="3436938"/>
            <a:ext cx="17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24" name="Segnaposto numero diapositiv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Tabella dei Prodotti e delle Somme</a:t>
            </a:r>
            <a:br>
              <a:rPr lang="it-IT" dirty="0"/>
            </a:br>
            <a:r>
              <a:rPr lang="it-IT" dirty="0"/>
              <a:t>n = 3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it-IT" dirty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76941" name="Group 141"/>
          <p:cNvGraphicFramePr>
            <a:graphicFrameLocks noGrp="1"/>
          </p:cNvGraphicFramePr>
          <p:nvPr/>
        </p:nvGraphicFramePr>
        <p:xfrm>
          <a:off x="838200" y="1600200"/>
          <a:ext cx="7423467" cy="4117975"/>
        </p:xfrm>
        <a:graphic>
          <a:graphicData uri="http://schemas.openxmlformats.org/drawingml/2006/table">
            <a:tbl>
              <a:tblPr/>
              <a:tblGrid>
                <a:gridCol w="523875"/>
                <a:gridCol w="520700"/>
                <a:gridCol w="523875"/>
                <a:gridCol w="522288"/>
                <a:gridCol w="1612900"/>
                <a:gridCol w="563562"/>
                <a:gridCol w="440055"/>
                <a:gridCol w="1692275"/>
                <a:gridCol w="482600"/>
                <a:gridCol w="54133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 • y 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29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87312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Algebra delle commutazioni</a:t>
            </a:r>
            <a:endParaRPr lang="it-IT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08063"/>
            <a:ext cx="8686800" cy="5087937"/>
          </a:xfrm>
        </p:spPr>
        <p:txBody>
          <a:bodyPr/>
          <a:lstStyle/>
          <a:p>
            <a:pPr>
              <a:defRPr/>
            </a:pPr>
            <a:r>
              <a:rPr lang="it-IT" dirty="0"/>
              <a:t>Elementi 	(2) </a:t>
            </a:r>
          </a:p>
          <a:p>
            <a:pPr lvl="2">
              <a:defRPr/>
            </a:pPr>
            <a:r>
              <a:rPr lang="it-IT" dirty="0"/>
              <a:t>0  (logico)			1 (logico)</a:t>
            </a:r>
          </a:p>
          <a:p>
            <a:pPr lvl="2">
              <a:defRPr/>
            </a:pPr>
            <a:r>
              <a:rPr lang="it-IT" dirty="0"/>
              <a:t>Falso				Vero</a:t>
            </a:r>
          </a:p>
          <a:p>
            <a:pPr lvl="2">
              <a:defRPr/>
            </a:pPr>
            <a:r>
              <a:rPr lang="it-IT" dirty="0"/>
              <a:t>Livello logico Basso		Livello logico Alto</a:t>
            </a:r>
          </a:p>
          <a:p>
            <a:pPr lvl="2">
              <a:defRPr/>
            </a:pPr>
            <a:r>
              <a:rPr lang="it-IT" dirty="0"/>
              <a:t>0 V				5 V</a:t>
            </a:r>
          </a:p>
          <a:p>
            <a:pPr>
              <a:defRPr/>
            </a:pPr>
            <a:r>
              <a:rPr lang="it-IT" dirty="0"/>
              <a:t>Costanti	 	Possono assumere due valori</a:t>
            </a:r>
          </a:p>
          <a:p>
            <a:pPr>
              <a:defRPr/>
            </a:pPr>
            <a:r>
              <a:rPr lang="it-IT" dirty="0"/>
              <a:t>Variabili		Possono assumere due valori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578100" y="4137025"/>
          <a:ext cx="4103688" cy="2049463"/>
        </p:xfrm>
        <a:graphic>
          <a:graphicData uri="http://schemas.openxmlformats.org/presentationml/2006/ole">
            <p:oleObj spid="_x0000_s172034" name="Equazione" r:id="rId3" imgW="1396800" imgH="698400" progId="Equation.3">
              <p:embed/>
            </p:oleObj>
          </a:graphicData>
        </a:graphic>
      </p:graphicFrame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Definizioni 1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04238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LETTERALE	</a:t>
            </a:r>
          </a:p>
          <a:p>
            <a:pPr lvl="1">
              <a:defRPr/>
            </a:pPr>
            <a:r>
              <a:rPr lang="it-IT" sz="2000" dirty="0"/>
              <a:t>Variabile </a:t>
            </a:r>
            <a:r>
              <a:rPr lang="it-IT" sz="2000" dirty="0" err="1"/>
              <a:t>complementata</a:t>
            </a:r>
            <a:r>
              <a:rPr lang="it-IT" sz="2000" dirty="0"/>
              <a:t> o non </a:t>
            </a:r>
            <a:r>
              <a:rPr lang="it-IT" sz="2000" dirty="0" err="1"/>
              <a:t>complementata</a:t>
            </a:r>
            <a:r>
              <a:rPr lang="it-IT" sz="2000" dirty="0"/>
              <a:t> presente nella formula</a:t>
            </a:r>
          </a:p>
          <a:p>
            <a:pPr>
              <a:defRPr/>
            </a:pPr>
            <a:r>
              <a:rPr lang="it-IT" sz="2400" dirty="0"/>
              <a:t>FORMA NORMALE DISGIUNTIVA</a:t>
            </a:r>
          </a:p>
          <a:p>
            <a:pPr lvl="1">
              <a:defRPr/>
            </a:pPr>
            <a:r>
              <a:rPr lang="it-IT" sz="2000" dirty="0"/>
              <a:t>Somma di prodotti</a:t>
            </a:r>
          </a:p>
          <a:p>
            <a:pPr lvl="1">
              <a:defRPr/>
            </a:pPr>
            <a:endParaRPr lang="it-IT" sz="2000" dirty="0"/>
          </a:p>
          <a:p>
            <a:pPr lvl="1">
              <a:defRPr/>
            </a:pPr>
            <a:endParaRPr lang="it-IT" sz="2000" dirty="0"/>
          </a:p>
          <a:p>
            <a:pPr>
              <a:defRPr/>
            </a:pPr>
            <a:r>
              <a:rPr lang="it-IT" sz="2400" dirty="0"/>
              <a:t>FORMA NORMALE CONGIUNTIVA</a:t>
            </a:r>
          </a:p>
          <a:p>
            <a:pPr lvl="1">
              <a:defRPr/>
            </a:pPr>
            <a:r>
              <a:rPr lang="it-IT" sz="2000" dirty="0"/>
              <a:t>Prodotto di somme</a:t>
            </a:r>
          </a:p>
          <a:p>
            <a:pPr lvl="1">
              <a:defRPr/>
            </a:pPr>
            <a:endParaRPr lang="it-IT" sz="2000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709613" y="3338513"/>
          <a:ext cx="4838700" cy="687387"/>
        </p:xfrm>
        <a:graphic>
          <a:graphicData uri="http://schemas.openxmlformats.org/presentationml/2006/ole">
            <p:oleObj spid="_x0000_s119810" name="Equation" r:id="rId3" imgW="1701720" imgH="2412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720725" y="4922838"/>
          <a:ext cx="5534025" cy="660400"/>
        </p:xfrm>
        <a:graphic>
          <a:graphicData uri="http://schemas.openxmlformats.org/presentationml/2006/ole">
            <p:oleObj spid="_x0000_s119811" name="Equation" r:id="rId4" imgW="2031840" imgH="24120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 2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cs typeface="Times New Roman" pitchFamily="18" charset="0"/>
              </a:rPr>
              <a:t>MINTERMINE “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i="1" baseline="-25000" dirty="0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” è </a:t>
            </a:r>
            <a:r>
              <a:rPr lang="it-IT" dirty="0">
                <a:cs typeface="Times New Roman" pitchFamily="18" charset="0"/>
              </a:rPr>
              <a:t>una funzione (prodotto) che vale “1” in corrispondenza alla sola configurazione “</a:t>
            </a:r>
            <a:r>
              <a:rPr lang="it-IT" i="1" dirty="0">
                <a:cs typeface="Times New Roman" pitchFamily="18" charset="0"/>
              </a:rPr>
              <a:t>i </a:t>
            </a:r>
            <a:r>
              <a:rPr lang="it-IT" dirty="0">
                <a:cs typeface="Times New Roman" pitchFamily="18" charset="0"/>
              </a:rPr>
              <a:t>” di valori delle variabili</a:t>
            </a:r>
          </a:p>
          <a:p>
            <a:pPr>
              <a:defRPr/>
            </a:pPr>
            <a:endParaRPr lang="it-IT" dirty="0"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cs typeface="Times New Roman" pitchFamily="18" charset="0"/>
              </a:rPr>
              <a:t>MAXTERMINE “</a:t>
            </a:r>
            <a:r>
              <a:rPr lang="en-US" i="1" dirty="0" err="1">
                <a:cs typeface="Times New Roman" pitchFamily="18" charset="0"/>
              </a:rPr>
              <a:t>s</a:t>
            </a:r>
            <a:r>
              <a:rPr lang="en-US" i="1" baseline="-25000" dirty="0" err="1">
                <a:cs typeface="Times New Roman" pitchFamily="18" charset="0"/>
              </a:rPr>
              <a:t>i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” è </a:t>
            </a:r>
            <a:r>
              <a:rPr lang="it-IT" dirty="0">
                <a:cs typeface="Times New Roman" pitchFamily="18" charset="0"/>
              </a:rPr>
              <a:t>una funzione (somma) che vale “0” in corrispondenza alla sola configurazione “</a:t>
            </a:r>
            <a:r>
              <a:rPr lang="it-IT" i="1" dirty="0">
                <a:cs typeface="Times New Roman" pitchFamily="18" charset="0"/>
              </a:rPr>
              <a:t>i </a:t>
            </a:r>
            <a:r>
              <a:rPr lang="it-IT" dirty="0">
                <a:cs typeface="Times New Roman" pitchFamily="18" charset="0"/>
              </a:rPr>
              <a:t>” di valori delle variabili</a:t>
            </a:r>
          </a:p>
          <a:p>
            <a:pPr>
              <a:defRPr/>
            </a:pPr>
            <a:endParaRPr lang="it-IT" dirty="0">
              <a:cs typeface="Times New Roman" pitchFamily="18" charset="0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Forma Canonica “Somma di Prodotti”</a:t>
            </a:r>
            <a:br>
              <a:rPr lang="it-IT" dirty="0"/>
            </a:br>
            <a:r>
              <a:rPr lang="it-IT" dirty="0"/>
              <a:t>“SP”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78852" name="Group 4"/>
          <p:cNvGraphicFramePr>
            <a:graphicFrameLocks noGrp="1"/>
          </p:cNvGraphicFramePr>
          <p:nvPr/>
        </p:nvGraphicFramePr>
        <p:xfrm>
          <a:off x="3276600" y="1411288"/>
          <a:ext cx="2590800" cy="4035744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533400"/>
                <a:gridCol w="609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54038" y="5562600"/>
          <a:ext cx="8035925" cy="598488"/>
        </p:xfrm>
        <a:graphic>
          <a:graphicData uri="http://schemas.openxmlformats.org/presentationml/2006/ole">
            <p:oleObj spid="_x0000_s120834" name="Equation" r:id="rId3" imgW="3416040" imgH="25380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Forma Canonica “Prodotto di Somme”</a:t>
            </a:r>
            <a:br>
              <a:rPr lang="it-IT" dirty="0"/>
            </a:br>
            <a:r>
              <a:rPr lang="it-IT" dirty="0"/>
              <a:t>“PS”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  <a:defRPr/>
            </a:pPr>
            <a:r>
              <a:rPr lang="it-IT" dirty="0"/>
              <a:t> </a:t>
            </a:r>
          </a:p>
        </p:txBody>
      </p:sp>
      <p:graphicFrame>
        <p:nvGraphicFramePr>
          <p:cNvPr id="79876" name="Group 4"/>
          <p:cNvGraphicFramePr>
            <a:graphicFrameLocks noGrp="1"/>
          </p:cNvGraphicFramePr>
          <p:nvPr/>
        </p:nvGraphicFramePr>
        <p:xfrm>
          <a:off x="3276600" y="1411288"/>
          <a:ext cx="2590800" cy="4065907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  <a:gridCol w="457200"/>
                <a:gridCol w="533400"/>
                <a:gridCol w="609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11263" y="5562600"/>
          <a:ext cx="6721475" cy="598488"/>
        </p:xfrm>
        <a:graphic>
          <a:graphicData uri="http://schemas.openxmlformats.org/presentationml/2006/ole">
            <p:oleObj spid="_x0000_s121858" name="Equation" r:id="rId3" imgW="2857320" imgH="253800" progId="Equation.3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La legittimità di  rappresentare le funzioni nella forma canonica “SP” o “PS” deriva direttamente dalle proprietà delle operazioni OR, AND, NOT</a:t>
            </a:r>
          </a:p>
          <a:p>
            <a:pPr>
              <a:defRPr/>
            </a:pPr>
            <a:r>
              <a:rPr lang="it-IT" dirty="0"/>
              <a:t>Una stessa funzione logica può essere scritta in molta forme</a:t>
            </a:r>
          </a:p>
          <a:p>
            <a:pPr>
              <a:defRPr/>
            </a:pPr>
            <a:r>
              <a:rPr lang="it-IT" dirty="0"/>
              <a:t>La manipolazioni delle espressioni booleane si basa sui teoremi</a:t>
            </a:r>
          </a:p>
          <a:p>
            <a:pPr>
              <a:buFontTx/>
              <a:buNone/>
              <a:defRPr/>
            </a:pPr>
            <a:r>
              <a:rPr lang="it-IT" dirty="0"/>
              <a:t> 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Se l’espressione in esame e funzione  di tre variabili</a:t>
            </a:r>
          </a:p>
          <a:p>
            <a:pPr>
              <a:defRPr/>
            </a:pPr>
            <a:r>
              <a:rPr lang="it-IT" dirty="0"/>
              <a:t>L’espressione di partenza è nella forma canonica PS  </a:t>
            </a:r>
          </a:p>
          <a:p>
            <a:pPr>
              <a:defRPr/>
            </a:pPr>
            <a:r>
              <a:rPr lang="it-IT" dirty="0"/>
              <a:t>L’espressione di arrivo non è nella forma canonica SP, perché i termini di prodotto non sono costituiti da tre letterali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Trasformazione SP – PS e PS - SP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7275"/>
            <a:ext cx="8686800" cy="5038725"/>
          </a:xfrm>
        </p:spPr>
        <p:txBody>
          <a:bodyPr/>
          <a:lstStyle/>
          <a:p>
            <a:pPr>
              <a:defRPr/>
            </a:pPr>
            <a:r>
              <a:rPr lang="it-IT" dirty="0"/>
              <a:t>Dalla tabella dei prodotti e delle somme</a:t>
            </a:r>
          </a:p>
          <a:p>
            <a:pPr>
              <a:defRPr/>
            </a:pPr>
            <a:endParaRPr lang="it-IT" dirty="0"/>
          </a:p>
        </p:txBody>
      </p:sp>
      <p:graphicFrame>
        <p:nvGraphicFramePr>
          <p:cNvPr id="81102" name="Group 206"/>
          <p:cNvGraphicFramePr>
            <a:graphicFrameLocks noGrp="1"/>
          </p:cNvGraphicFramePr>
          <p:nvPr/>
        </p:nvGraphicFramePr>
        <p:xfrm>
          <a:off x="600075" y="1981200"/>
          <a:ext cx="7467600" cy="4117975"/>
        </p:xfrm>
        <a:graphic>
          <a:graphicData uri="http://schemas.openxmlformats.org/drawingml/2006/table">
            <a:tbl>
              <a:tblPr/>
              <a:tblGrid>
                <a:gridCol w="523875"/>
                <a:gridCol w="520700"/>
                <a:gridCol w="523875"/>
                <a:gridCol w="522288"/>
                <a:gridCol w="1612900"/>
                <a:gridCol w="563562"/>
                <a:gridCol w="484188"/>
                <a:gridCol w="1649412"/>
                <a:gridCol w="525463"/>
                <a:gridCol w="54133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2</a:t>
                      </a: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 • y 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 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• y • z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p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 +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s</a:t>
                      </a:r>
                      <a:r>
                        <a:rPr kumimoji="0" lang="it-IT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4813" y="1131888"/>
            <a:ext cx="8283575" cy="4724400"/>
          </a:xfrm>
        </p:spPr>
        <p:txBody>
          <a:bodyPr/>
          <a:lstStyle/>
          <a:p>
            <a:pPr>
              <a:defRPr/>
            </a:pPr>
            <a:r>
              <a:rPr lang="it-IT" dirty="0"/>
              <a:t>Data un’espressine nella forma SP 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Si può scrivere come SP </a:t>
            </a:r>
            <a:r>
              <a:rPr lang="it-IT" dirty="0" err="1"/>
              <a:t>complementata</a:t>
            </a:r>
            <a:r>
              <a:rPr lang="it-IT" dirty="0"/>
              <a:t> dei </a:t>
            </a:r>
          </a:p>
          <a:p>
            <a:pPr>
              <a:buFontTx/>
              <a:buNone/>
              <a:defRPr/>
            </a:pPr>
            <a:r>
              <a:rPr lang="it-IT" dirty="0"/>
              <a:t>	2</a:t>
            </a:r>
            <a:r>
              <a:rPr lang="it-IT" baseline="30000" dirty="0"/>
              <a:t>n</a:t>
            </a:r>
            <a:r>
              <a:rPr lang="it-IT" dirty="0"/>
              <a:t>-k prodotti non impiegati nell’espressione precedente</a:t>
            </a:r>
          </a:p>
          <a:p>
            <a:pPr>
              <a:buFontTx/>
              <a:buNone/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Applicando il teorema di De Morgan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Applicando De Morgan si ottiene la forma PS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79463" y="1698625"/>
          <a:ext cx="2349500" cy="541338"/>
        </p:xfrm>
        <a:graphic>
          <a:graphicData uri="http://schemas.openxmlformats.org/presentationml/2006/ole">
            <p:oleObj spid="_x0000_s122882" name="Equation" r:id="rId4" imgW="990360" imgH="22860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866775" y="3540125"/>
          <a:ext cx="2681288" cy="631825"/>
        </p:xfrm>
        <a:graphic>
          <a:graphicData uri="http://schemas.openxmlformats.org/presentationml/2006/ole">
            <p:oleObj spid="_x0000_s122883" name="Equation" r:id="rId5" imgW="1130040" imgH="26640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114425" y="4548188"/>
          <a:ext cx="5181600" cy="631825"/>
        </p:xfrm>
        <a:graphic>
          <a:graphicData uri="http://schemas.openxmlformats.org/presentationml/2006/ole">
            <p:oleObj spid="_x0000_s122884" name="Equation" r:id="rId6" imgW="2184120" imgH="26640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425950" y="3540125"/>
          <a:ext cx="4473575" cy="549275"/>
        </p:xfrm>
        <a:graphic>
          <a:graphicData uri="http://schemas.openxmlformats.org/presentationml/2006/ole">
            <p:oleObj spid="_x0000_s122885" name="Equation" r:id="rId7" imgW="2070000" imgH="253800" progId="">
              <p:embed/>
            </p:oleObj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636967B2-4E7F-484F-A3F8-478347F1BD16}" type="slidenum">
              <a:rPr lang="it-IT" smtClean="0"/>
              <a:pPr>
                <a:defRPr/>
              </a:pPr>
              <a:t>37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693738"/>
          </a:xfrm>
        </p:spPr>
        <p:txBody>
          <a:bodyPr/>
          <a:lstStyle/>
          <a:p>
            <a:pPr>
              <a:defRPr/>
            </a:pPr>
            <a:r>
              <a:rPr lang="it-IT" dirty="0"/>
              <a:t>Esempio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92175"/>
            <a:ext cx="4267200" cy="5203825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Data l’espressione</a:t>
            </a:r>
          </a:p>
          <a:p>
            <a:pPr>
              <a:defRPr/>
            </a:pPr>
            <a:endParaRPr lang="it-IT" sz="2400" dirty="0"/>
          </a:p>
          <a:p>
            <a:pPr>
              <a:defRPr/>
            </a:pPr>
            <a:r>
              <a:rPr lang="it-IT" sz="2400" dirty="0"/>
              <a:t>Si ha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703263" y="1244600"/>
          <a:ext cx="4670425" cy="571500"/>
        </p:xfrm>
        <a:graphic>
          <a:graphicData uri="http://schemas.openxmlformats.org/presentationml/2006/ole">
            <p:oleObj spid="_x0000_s123906" name="Equation" r:id="rId3" imgW="1968480" imgH="24120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46113" y="2295525"/>
          <a:ext cx="8132762" cy="3519488"/>
        </p:xfrm>
        <a:graphic>
          <a:graphicData uri="http://schemas.openxmlformats.org/presentationml/2006/ole">
            <p:oleObj spid="_x0000_s123907" name="Equation" r:id="rId4" imgW="3632040" imgH="1574640" progId="Equation.3">
              <p:embed/>
            </p:oleObj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01775" y="2138363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S(6)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551113" y="21193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400" b="1">
                <a:solidFill>
                  <a:srgbClr val="FF0000"/>
                </a:solidFill>
              </a:rPr>
              <a:t>S(1)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110038" y="1985963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S(0)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19138" y="2855913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S(2)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229475" y="2878138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S(7)</a:t>
            </a:r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4318000" y="2857500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S(4)</a:t>
            </a:r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5672138" y="2878138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S(5)</a:t>
            </a:r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2179638" y="2765425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FF0000"/>
                </a:solidFill>
              </a:rPr>
              <a:t>S(3)</a:t>
            </a:r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636967B2-4E7F-484F-A3F8-478347F1BD16}" type="slidenum">
              <a:rPr lang="it-IT" smtClean="0"/>
              <a:pPr>
                <a:defRPr/>
              </a:pPr>
              <a:t>38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Si ha quindi la seguente regola</a:t>
            </a:r>
          </a:p>
          <a:p>
            <a:pPr>
              <a:defRPr/>
            </a:pPr>
            <a:r>
              <a:rPr lang="it-IT" dirty="0"/>
              <a:t>Passaggio da SP a PS</a:t>
            </a:r>
          </a:p>
          <a:p>
            <a:pPr lvl="1">
              <a:defRPr/>
            </a:pPr>
            <a:r>
              <a:rPr lang="it-IT" dirty="0"/>
              <a:t>Applicare il </a:t>
            </a:r>
            <a:r>
              <a:rPr lang="it-IT" dirty="0" err="1"/>
              <a:t>Th</a:t>
            </a:r>
            <a:r>
              <a:rPr lang="it-IT" dirty="0"/>
              <a:t> di De Morgan al complemento di ciascun </a:t>
            </a:r>
            <a:r>
              <a:rPr lang="it-IT" dirty="0" err="1"/>
              <a:t>mintermine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assente</a:t>
            </a:r>
            <a:r>
              <a:rPr lang="it-IT" dirty="0"/>
              <a:t> nella forma SP</a:t>
            </a:r>
          </a:p>
          <a:p>
            <a:pPr lvl="1">
              <a:defRPr/>
            </a:pPr>
            <a:r>
              <a:rPr lang="it-IT" dirty="0"/>
              <a:t>Formare il prodotto dei </a:t>
            </a:r>
            <a:r>
              <a:rPr lang="it-IT" dirty="0" err="1"/>
              <a:t>maxtermini</a:t>
            </a:r>
            <a:r>
              <a:rPr lang="it-IT" dirty="0"/>
              <a:t> ottenuti</a:t>
            </a:r>
          </a:p>
          <a:p>
            <a:pPr>
              <a:defRPr/>
            </a:pPr>
            <a:r>
              <a:rPr lang="it-IT" dirty="0"/>
              <a:t>Passaggio da PS a SP</a:t>
            </a:r>
          </a:p>
          <a:p>
            <a:pPr lvl="1">
              <a:defRPr/>
            </a:pPr>
            <a:r>
              <a:rPr lang="it-IT" dirty="0"/>
              <a:t>Applicare il </a:t>
            </a:r>
            <a:r>
              <a:rPr lang="it-IT" dirty="0" err="1"/>
              <a:t>Th</a:t>
            </a:r>
            <a:r>
              <a:rPr lang="it-IT" dirty="0"/>
              <a:t> di De Morgan al complemento di ciascun </a:t>
            </a:r>
            <a:r>
              <a:rPr lang="it-IT" dirty="0" err="1"/>
              <a:t>maxtermine</a:t>
            </a:r>
            <a:r>
              <a:rPr lang="it-IT" dirty="0"/>
              <a:t> </a:t>
            </a:r>
            <a:r>
              <a:rPr lang="it-IT" dirty="0">
                <a:solidFill>
                  <a:srgbClr val="FF0000"/>
                </a:solidFill>
              </a:rPr>
              <a:t>assente</a:t>
            </a:r>
            <a:r>
              <a:rPr lang="it-IT" dirty="0"/>
              <a:t> nella forma PS</a:t>
            </a:r>
          </a:p>
          <a:p>
            <a:pPr lvl="1">
              <a:defRPr/>
            </a:pPr>
            <a:r>
              <a:rPr lang="it-IT" dirty="0"/>
              <a:t>Formare la somma dei </a:t>
            </a:r>
            <a:r>
              <a:rPr lang="it-IT" dirty="0" err="1"/>
              <a:t>mintermini</a:t>
            </a:r>
            <a:r>
              <a:rPr lang="it-IT" dirty="0"/>
              <a:t> ottenuti</a:t>
            </a: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39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 di “OR”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439150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Operazione</a:t>
            </a:r>
          </a:p>
          <a:p>
            <a:pPr lvl="1">
              <a:defRPr/>
            </a:pPr>
            <a:r>
              <a:rPr lang="it-IT" sz="2000" dirty="0"/>
              <a:t>OR o  SOMMA LOGICA</a:t>
            </a:r>
          </a:p>
          <a:p>
            <a:pPr lvl="1">
              <a:defRPr/>
            </a:pPr>
            <a:endParaRPr lang="it-IT" sz="2000" dirty="0"/>
          </a:p>
          <a:p>
            <a:pPr>
              <a:defRPr/>
            </a:pPr>
            <a:r>
              <a:rPr lang="it-IT" sz="2400" dirty="0"/>
              <a:t>definizione</a:t>
            </a:r>
          </a:p>
          <a:p>
            <a:pPr lvl="1">
              <a:defRPr/>
            </a:pPr>
            <a:r>
              <a:rPr lang="it-IT" sz="2000" dirty="0"/>
              <a:t>l’operazione OR è definita dalla tabella</a:t>
            </a:r>
          </a:p>
        </p:txBody>
      </p:sp>
      <p:graphicFrame>
        <p:nvGraphicFramePr>
          <p:cNvPr id="60621" name="Group 205"/>
          <p:cNvGraphicFramePr>
            <a:graphicFrameLocks noGrp="1"/>
          </p:cNvGraphicFramePr>
          <p:nvPr>
            <p:ph sz="quarter" idx="2"/>
          </p:nvPr>
        </p:nvGraphicFramePr>
        <p:xfrm>
          <a:off x="739775" y="3889375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+y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  <a:sym typeface="Symbol" pitchFamily="18" charset="2"/>
                      </a:endParaRP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852863" y="2420938"/>
          <a:ext cx="1038225" cy="517525"/>
        </p:xfrm>
        <a:graphic>
          <a:graphicData uri="http://schemas.openxmlformats.org/presentationml/2006/ole">
            <p:oleObj spid="_x0000_s173058" name="Equation" r:id="rId3" imgW="355320" imgH="177480" progId="Equation.3">
              <p:embed/>
            </p:oleObj>
          </a:graphicData>
        </a:graphic>
      </p:graphicFrame>
      <p:sp>
        <p:nvSpPr>
          <p:cNvPr id="16412" name="Text Box 5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6413" name="Line 99"/>
          <p:cNvSpPr>
            <a:spLocks noChangeShapeType="1"/>
          </p:cNvSpPr>
          <p:nvPr/>
        </p:nvSpPr>
        <p:spPr bwMode="auto">
          <a:xfrm flipH="1" flipV="1">
            <a:off x="1420813" y="4378325"/>
            <a:ext cx="654050" cy="4667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60685" name="Group 269"/>
          <p:cNvGraphicFramePr>
            <a:graphicFrameLocks noGrp="1"/>
          </p:cNvGraphicFramePr>
          <p:nvPr>
            <p:ph sz="quarter" idx="3"/>
          </p:nvPr>
        </p:nvGraphicFramePr>
        <p:xfrm>
          <a:off x="5494338" y="3586163"/>
          <a:ext cx="2100262" cy="2386013"/>
        </p:xfrm>
        <a:graphic>
          <a:graphicData uri="http://schemas.openxmlformats.org/drawingml/2006/table">
            <a:tbl>
              <a:tblPr/>
              <a:tblGrid>
                <a:gridCol w="550862"/>
                <a:gridCol w="587375"/>
                <a:gridCol w="9620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x+y</a:t>
                      </a: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Premessa 1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cs typeface="Times New Roman" pitchFamily="18" charset="0"/>
              </a:rPr>
              <a:t>Osservazioni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le funzioni AND, OR e NOT costituiscono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In base al teorema di De Morgan si ha:</a:t>
            </a:r>
          </a:p>
          <a:p>
            <a:pPr lvl="1">
              <a:defRPr/>
            </a:pPr>
            <a:endParaRPr lang="it-IT" dirty="0">
              <a:cs typeface="Times New Roman" pitchFamily="18" charset="0"/>
            </a:endParaRPr>
          </a:p>
          <a:p>
            <a:pPr lvl="1">
              <a:defRPr/>
            </a:pPr>
            <a:endParaRPr lang="it-IT" dirty="0">
              <a:cs typeface="Times New Roman" pitchFamily="18" charset="0"/>
            </a:endParaRP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ovvero la funzione OR si può realizzare con le funzioni AND e NOT quindi: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le funzioni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AND e NOT</a:t>
            </a:r>
            <a:r>
              <a:rPr lang="it-IT" dirty="0">
                <a:cs typeface="Times New Roman" pitchFamily="18" charset="0"/>
              </a:rPr>
              <a:t> costituiscono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lvl="2">
              <a:defRPr/>
            </a:pPr>
            <a:endParaRPr lang="it-IT" dirty="0">
              <a:cs typeface="Times New Roman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035300" y="3130550"/>
          <a:ext cx="2246313" cy="715963"/>
        </p:xfrm>
        <a:graphic>
          <a:graphicData uri="http://schemas.openxmlformats.org/presentationml/2006/ole">
            <p:oleObj spid="_x0000_s124930" name="Equation" r:id="rId3" imgW="838080" imgH="26640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Premessa 2</a:t>
            </a:r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cs typeface="Times New Roman" pitchFamily="18" charset="0"/>
              </a:rPr>
              <a:t>Osservazioni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Sempre in base al teorema di De Morgan si ha:</a:t>
            </a:r>
          </a:p>
          <a:p>
            <a:pPr lvl="1">
              <a:defRPr/>
            </a:pPr>
            <a:endParaRPr lang="it-IT" dirty="0">
              <a:cs typeface="Times New Roman" pitchFamily="18" charset="0"/>
            </a:endParaRPr>
          </a:p>
          <a:p>
            <a:pPr lvl="1">
              <a:defRPr/>
            </a:pPr>
            <a:endParaRPr lang="it-IT" dirty="0">
              <a:cs typeface="Times New Roman" pitchFamily="18" charset="0"/>
            </a:endParaRP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ovvero la funzione AND si può realizzare con le funzioni OR e NOT quindi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le funzioni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OR e NOT</a:t>
            </a:r>
            <a:r>
              <a:rPr lang="it-IT" dirty="0">
                <a:cs typeface="Times New Roman" pitchFamily="18" charset="0"/>
              </a:rPr>
              <a:t> costituiscono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lvl="1">
              <a:defRPr/>
            </a:pPr>
            <a:r>
              <a:rPr lang="it-IT" dirty="0">
                <a:cs typeface="Times New Roman" pitchFamily="18" charset="0"/>
              </a:rPr>
              <a:t>le funzioni OR e AND 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non</a:t>
            </a:r>
            <a:r>
              <a:rPr lang="it-IT" dirty="0">
                <a:cs typeface="Times New Roman" pitchFamily="18" charset="0"/>
              </a:rPr>
              <a:t> costituiscono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 perché non è possibile realizzare la funzione NOT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486150" y="2393950"/>
          <a:ext cx="2032000" cy="647700"/>
        </p:xfrm>
        <a:graphic>
          <a:graphicData uri="http://schemas.openxmlformats.org/presentationml/2006/ole">
            <p:oleObj spid="_x0000_s125954" name="Equation" r:id="rId3" imgW="838080" imgH="26640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cs typeface="Times New Roman" pitchFamily="18" charset="0"/>
              </a:rPr>
              <a:t>Le funzioni NAND  e NOR sono definite dalle seguenti tabelle di verità</a:t>
            </a:r>
          </a:p>
        </p:txBody>
      </p:sp>
      <p:graphicFrame>
        <p:nvGraphicFramePr>
          <p:cNvPr id="93265" name="Group 81"/>
          <p:cNvGraphicFramePr>
            <a:graphicFrameLocks noGrp="1"/>
          </p:cNvGraphicFramePr>
          <p:nvPr/>
        </p:nvGraphicFramePr>
        <p:xfrm>
          <a:off x="1714500" y="2487613"/>
          <a:ext cx="1795463" cy="2603500"/>
        </p:xfrm>
        <a:graphic>
          <a:graphicData uri="http://schemas.openxmlformats.org/drawingml/2006/table">
            <a:tbl>
              <a:tblPr/>
              <a:tblGrid>
                <a:gridCol w="598488"/>
                <a:gridCol w="598487"/>
                <a:gridCol w="59848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273" name="Group 89"/>
          <p:cNvGraphicFramePr>
            <a:graphicFrameLocks noGrp="1"/>
          </p:cNvGraphicFramePr>
          <p:nvPr/>
        </p:nvGraphicFramePr>
        <p:xfrm>
          <a:off x="5441950" y="2544763"/>
          <a:ext cx="1795463" cy="2603500"/>
        </p:xfrm>
        <a:graphic>
          <a:graphicData uri="http://schemas.openxmlformats.org/drawingml/2006/table">
            <a:tbl>
              <a:tblPr/>
              <a:tblGrid>
                <a:gridCol w="598488"/>
                <a:gridCol w="598487"/>
                <a:gridCol w="59848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152525" y="5302250"/>
          <a:ext cx="3017838" cy="585788"/>
        </p:xfrm>
        <a:graphic>
          <a:graphicData uri="http://schemas.openxmlformats.org/presentationml/2006/ole">
            <p:oleObj spid="_x0000_s126978" name="Equation" r:id="rId3" imgW="1244520" imgH="24120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064125" y="5330825"/>
          <a:ext cx="2895600" cy="585788"/>
        </p:xfrm>
        <a:graphic>
          <a:graphicData uri="http://schemas.openxmlformats.org/presentationml/2006/ole">
            <p:oleObj spid="_x0000_s126979" name="Equation" r:id="rId4" imgW="1193760" imgH="241200" progId="Equation.3">
              <p:embed/>
            </p:oleObj>
          </a:graphicData>
        </a:graphic>
      </p:graphicFrame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defRPr/>
            </a:pPr>
            <a:r>
              <a:rPr lang="it-IT" dirty="0"/>
              <a:t>NAND e NOR  sono contrazioni di </a:t>
            </a:r>
            <a:br>
              <a:rPr lang="it-IT" dirty="0"/>
            </a:br>
            <a:r>
              <a:rPr lang="it-IT" dirty="0"/>
              <a:t>NOT-AND e NOT-OR</a:t>
            </a:r>
          </a:p>
          <a:p>
            <a:pPr marL="533400" indent="-533400">
              <a:defRPr/>
            </a:pPr>
            <a:r>
              <a:rPr lang="it-IT" dirty="0">
                <a:cs typeface="Times New Roman" pitchFamily="18" charset="0"/>
              </a:rPr>
              <a:t>la funzione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NAND</a:t>
            </a:r>
            <a:r>
              <a:rPr lang="it-IT" dirty="0">
                <a:cs typeface="Times New Roman" pitchFamily="18" charset="0"/>
              </a:rPr>
              <a:t> costituisce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marL="533400" indent="-533400">
              <a:defRPr/>
            </a:pPr>
            <a:endParaRPr lang="it-IT" dirty="0">
              <a:cs typeface="Times New Roman" pitchFamily="18" charset="0"/>
            </a:endParaRPr>
          </a:p>
          <a:p>
            <a:pPr marL="2171700" lvl="4" indent="-342900">
              <a:defRPr/>
            </a:pPr>
            <a:endParaRPr lang="it-IT" dirty="0">
              <a:cs typeface="Times New Roman" pitchFamily="18" charset="0"/>
            </a:endParaRPr>
          </a:p>
          <a:p>
            <a:pPr marL="533400" indent="-533400">
              <a:defRPr/>
            </a:pPr>
            <a:r>
              <a:rPr lang="it-IT" dirty="0">
                <a:cs typeface="Times New Roman" pitchFamily="18" charset="0"/>
              </a:rPr>
              <a:t>la funzione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NOR</a:t>
            </a:r>
            <a:r>
              <a:rPr lang="it-IT" dirty="0">
                <a:cs typeface="Times New Roman" pitchFamily="18" charset="0"/>
              </a:rPr>
              <a:t> costituisce un insieme </a:t>
            </a:r>
            <a:r>
              <a:rPr lang="it-IT" i="1" dirty="0">
                <a:cs typeface="Times New Roman" pitchFamily="18" charset="0"/>
              </a:rPr>
              <a:t>funzionalmente completo</a:t>
            </a:r>
            <a:r>
              <a:rPr lang="it-IT" dirty="0">
                <a:cs typeface="Times New Roman" pitchFamily="18" charset="0"/>
              </a:rPr>
              <a:t> di operatori logici</a:t>
            </a:r>
          </a:p>
          <a:p>
            <a:pPr marL="533400" indent="-533400">
              <a:defRPr/>
            </a:pPr>
            <a:endParaRPr lang="it-IT" dirty="0">
              <a:cs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030288" y="3284538"/>
          <a:ext cx="1570037" cy="585787"/>
        </p:xfrm>
        <a:graphic>
          <a:graphicData uri="http://schemas.openxmlformats.org/presentationml/2006/ole">
            <p:oleObj spid="_x0000_s128002" name="Equation" r:id="rId3" imgW="647640" imgH="2412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994025" y="3240088"/>
          <a:ext cx="2093913" cy="646112"/>
        </p:xfrm>
        <a:graphic>
          <a:graphicData uri="http://schemas.openxmlformats.org/presentationml/2006/ole">
            <p:oleObj spid="_x0000_s128003" name="Equation" r:id="rId4" imgW="863280" imgH="26640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998538" y="5265738"/>
          <a:ext cx="1724025" cy="585787"/>
        </p:xfrm>
        <a:graphic>
          <a:graphicData uri="http://schemas.openxmlformats.org/presentationml/2006/ole">
            <p:oleObj spid="_x0000_s128004" name="Equation" r:id="rId5" imgW="711000" imgH="24120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884488" y="5221288"/>
          <a:ext cx="2401887" cy="646112"/>
        </p:xfrm>
        <a:graphic>
          <a:graphicData uri="http://schemas.openxmlformats.org/presentationml/2006/ole">
            <p:oleObj spid="_x0000_s128005" name="Equation" r:id="rId6" imgW="990360" imgH="266400" progId="Equation.3">
              <p:embed/>
            </p:oleObj>
          </a:graphicData>
        </a:graphic>
      </p:graphicFrame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5519738" y="5295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Funzioni “complesse” 1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L’operatore “XOR”, OR ESCLUSIVO è: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Definizione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094038" y="1922463"/>
          <a:ext cx="1165225" cy="600075"/>
        </p:xfrm>
        <a:graphic>
          <a:graphicData uri="http://schemas.openxmlformats.org/presentationml/2006/ole">
            <p:oleObj spid="_x0000_s129026" name="Equation" r:id="rId3" imgW="393480" imgH="203040" progId="Equation.3">
              <p:embed/>
            </p:oleObj>
          </a:graphicData>
        </a:graphic>
      </p:graphicFrame>
      <p:graphicFrame>
        <p:nvGraphicFramePr>
          <p:cNvPr id="103471" name="Group 47"/>
          <p:cNvGraphicFramePr>
            <a:graphicFrameLocks noGrp="1"/>
          </p:cNvGraphicFramePr>
          <p:nvPr/>
        </p:nvGraphicFramePr>
        <p:xfrm>
          <a:off x="3297238" y="2692400"/>
          <a:ext cx="1795462" cy="2286000"/>
        </p:xfrm>
        <a:graphic>
          <a:graphicData uri="http://schemas.openxmlformats.org/drawingml/2006/table">
            <a:tbl>
              <a:tblPr/>
              <a:tblGrid>
                <a:gridCol w="598487"/>
                <a:gridCol w="598488"/>
                <a:gridCol w="598487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68300" y="5199063"/>
          <a:ext cx="8405813" cy="631825"/>
        </p:xfrm>
        <a:graphic>
          <a:graphicData uri="http://schemas.openxmlformats.org/presentationml/2006/ole">
            <p:oleObj spid="_x0000_s129027" name="Equation" r:id="rId4" imgW="3200400" imgH="241200" progId="Equation.3">
              <p:embed/>
            </p:oleObj>
          </a:graphicData>
        </a:graphic>
      </p:graphicFrame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44</a:t>
            </a:fld>
            <a:endParaRPr lang="it-IT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Funzioni “complesse” 2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L’operatore “XNOR”, NOR ESCLUSIVO è: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Definizione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94038" y="1866900"/>
          <a:ext cx="1165225" cy="712788"/>
        </p:xfrm>
        <a:graphic>
          <a:graphicData uri="http://schemas.openxmlformats.org/presentationml/2006/ole">
            <p:oleObj spid="_x0000_s130050" name="Equation" r:id="rId3" imgW="393480" imgH="241200" progId="Equation.3">
              <p:embed/>
            </p:oleObj>
          </a:graphicData>
        </a:graphic>
      </p:graphicFrame>
      <p:graphicFrame>
        <p:nvGraphicFramePr>
          <p:cNvPr id="104497" name="Group 49"/>
          <p:cNvGraphicFramePr>
            <a:graphicFrameLocks noGrp="1"/>
          </p:cNvGraphicFramePr>
          <p:nvPr/>
        </p:nvGraphicFramePr>
        <p:xfrm>
          <a:off x="3406775" y="2938463"/>
          <a:ext cx="1795463" cy="2286000"/>
        </p:xfrm>
        <a:graphic>
          <a:graphicData uri="http://schemas.openxmlformats.org/drawingml/2006/table">
            <a:tbl>
              <a:tblPr/>
              <a:tblGrid>
                <a:gridCol w="598488"/>
                <a:gridCol w="598487"/>
                <a:gridCol w="598488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685925" y="5472113"/>
          <a:ext cx="5770563" cy="631825"/>
        </p:xfrm>
        <a:graphic>
          <a:graphicData uri="http://schemas.openxmlformats.org/presentationml/2006/ole">
            <p:oleObj spid="_x0000_s130051" name="Equation" r:id="rId4" imgW="2197080" imgH="241200" progId="Equation.3">
              <p:embed/>
            </p:oleObj>
          </a:graphicData>
        </a:graphic>
      </p:graphicFrame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249238" y="1301750"/>
            <a:ext cx="8728075" cy="388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Proprietà dello XOR / XNOR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19063" y="1303338"/>
          <a:ext cx="9024937" cy="4238625"/>
        </p:xfrm>
        <a:graphic>
          <a:graphicData uri="http://schemas.openxmlformats.org/presentationml/2006/ole">
            <p:oleObj spid="_x0000_s131074" name="Equation" r:id="rId3" imgW="4838400" imgH="2273040" progId="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481888" cy="382588"/>
          </a:xfrm>
        </p:spPr>
        <p:txBody>
          <a:bodyPr/>
          <a:lstStyle/>
          <a:p>
            <a:pPr>
              <a:defRPr/>
            </a:pPr>
            <a:r>
              <a:rPr lang="it-IT" sz="3200" dirty="0"/>
              <a:t>Generatore di disparità 1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229100" y="1392238"/>
          <a:ext cx="457200" cy="1714500"/>
        </p:xfrm>
        <a:graphic>
          <a:graphicData uri="http://schemas.openxmlformats.org/presentationml/2006/ole">
            <p:oleObj spid="_x0000_s132098" name="Equation" r:id="rId3" imgW="457200" imgH="1714320" progId="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01638" y="703263"/>
          <a:ext cx="7485062" cy="5526087"/>
        </p:xfrm>
        <a:graphic>
          <a:graphicData uri="http://schemas.openxmlformats.org/presentationml/2006/ole">
            <p:oleObj spid="_x0000_s132099" name="Equation" r:id="rId4" imgW="4660560" imgH="3441600" progId="">
              <p:embed/>
            </p:oleObj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Generatore di disparità 2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82563" y="1512888"/>
          <a:ext cx="8710612" cy="3881437"/>
        </p:xfrm>
        <a:graphic>
          <a:graphicData uri="http://schemas.openxmlformats.org/presentationml/2006/ole">
            <p:oleObj spid="_x0000_s133122" name="Equation" r:id="rId3" imgW="3276360" imgH="1460160" progId="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Conclusioni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Algebra delle commutazioni</a:t>
            </a:r>
          </a:p>
          <a:p>
            <a:pPr>
              <a:defRPr/>
            </a:pPr>
            <a:r>
              <a:rPr lang="it-IT" dirty="0" smtClean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AND, OR, NOT</a:t>
            </a:r>
          </a:p>
          <a:p>
            <a:pPr>
              <a:defRPr/>
            </a:pPr>
            <a:r>
              <a:rPr lang="it-IT" dirty="0" smtClean="0"/>
              <a:t>Tabella di Verità</a:t>
            </a:r>
          </a:p>
          <a:p>
            <a:pPr>
              <a:defRPr/>
            </a:pPr>
            <a:r>
              <a:rPr lang="it-IT" dirty="0" smtClean="0"/>
              <a:t>Forme </a:t>
            </a:r>
            <a:r>
              <a:rPr lang="it-IT" dirty="0" err="1" smtClean="0"/>
              <a:t>canoche</a:t>
            </a:r>
            <a:r>
              <a:rPr lang="it-IT" dirty="0" smtClean="0"/>
              <a:t> “SP” e “PS”</a:t>
            </a:r>
          </a:p>
          <a:p>
            <a:pPr>
              <a:defRPr/>
            </a:pPr>
            <a:r>
              <a:rPr lang="it-IT" dirty="0" smtClean="0"/>
              <a:t>Passaggi </a:t>
            </a:r>
            <a:r>
              <a:rPr lang="it-IT" dirty="0"/>
              <a:t>da forma SP a PS e viceversa</a:t>
            </a:r>
          </a:p>
          <a:p>
            <a:pPr>
              <a:defRPr/>
            </a:pPr>
            <a:r>
              <a:rPr lang="it-IT" dirty="0">
                <a:cs typeface="Times New Roman" pitchFamily="18" charset="0"/>
              </a:rPr>
              <a:t>insieme </a:t>
            </a:r>
            <a:r>
              <a:rPr lang="it-IT" i="1" dirty="0">
                <a:solidFill>
                  <a:srgbClr val="FF0000"/>
                </a:solidFill>
                <a:cs typeface="Times New Roman" pitchFamily="18" charset="0"/>
              </a:rPr>
              <a:t>funzionalmente completo</a:t>
            </a:r>
          </a:p>
          <a:p>
            <a:pPr>
              <a:defRPr/>
            </a:pPr>
            <a:r>
              <a:rPr lang="it-IT" dirty="0">
                <a:cs typeface="Times New Roman" pitchFamily="18" charset="0"/>
              </a:rPr>
              <a:t>Funzione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NAND, NOR, XOR</a:t>
            </a:r>
            <a:r>
              <a:rPr lang="it-IT" dirty="0" smtClean="0">
                <a:cs typeface="Times New Roman" pitchFamily="18" charset="0"/>
              </a:rPr>
              <a:t> </a:t>
            </a:r>
            <a:r>
              <a:rPr lang="it-IT" dirty="0">
                <a:cs typeface="Times New Roman" pitchFamily="18" charset="0"/>
              </a:rPr>
              <a:t>e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XNOR</a:t>
            </a:r>
            <a:endParaRPr lang="it-IT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49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  <a:defRPr/>
            </a:pPr>
            <a:r>
              <a:rPr lang="it-IT" dirty="0"/>
              <a:t>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+</a:t>
            </a:r>
            <a:r>
              <a:rPr lang="it-IT" i="1" dirty="0" err="1"/>
              <a:t>y</a:t>
            </a:r>
            <a:r>
              <a:rPr lang="it-IT" dirty="0"/>
              <a:t>  è uguale a “0” se e solo se </a:t>
            </a:r>
            <a:r>
              <a:rPr lang="it-IT" i="1" dirty="0"/>
              <a:t>x</a:t>
            </a:r>
            <a:r>
              <a:rPr lang="it-IT" dirty="0"/>
              <a:t>  e </a:t>
            </a:r>
            <a:r>
              <a:rPr lang="it-IT" i="1" dirty="0"/>
              <a:t>y</a:t>
            </a:r>
            <a:r>
              <a:rPr lang="it-IT" dirty="0"/>
              <a:t> sono uguali a “0”, altrimenti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+</a:t>
            </a:r>
            <a:r>
              <a:rPr lang="it-IT" i="1" dirty="0" err="1"/>
              <a:t>y</a:t>
            </a:r>
            <a:r>
              <a:rPr lang="it-IT" dirty="0"/>
              <a:t>  è uguale a “1”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Si può estendere a “n” variabili: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dirty="0">
                <a:latin typeface="Symbol" pitchFamily="18" charset="2"/>
              </a:rPr>
              <a:t>+</a:t>
            </a:r>
            <a:r>
              <a:rPr lang="it-IT" i="1" dirty="0"/>
              <a:t>x</a:t>
            </a:r>
            <a:r>
              <a:rPr lang="it-IT" baseline="-25000" dirty="0"/>
              <a:t>2 </a:t>
            </a:r>
            <a:r>
              <a:rPr lang="it-IT" dirty="0">
                <a:latin typeface="Symbol" pitchFamily="18" charset="2"/>
              </a:rPr>
              <a:t>+</a:t>
            </a:r>
            <a:r>
              <a:rPr lang="it-IT" i="1" dirty="0">
                <a:latin typeface="Symbol" pitchFamily="18" charset="2"/>
              </a:rPr>
              <a:t> </a:t>
            </a:r>
            <a:r>
              <a:rPr lang="it-IT" dirty="0">
                <a:latin typeface="Symbol" pitchFamily="18" charset="2"/>
              </a:rPr>
              <a:t>. .</a:t>
            </a:r>
            <a:r>
              <a:rPr lang="it-IT" i="1" dirty="0">
                <a:latin typeface="Symbol" pitchFamily="18" charset="2"/>
              </a:rPr>
              <a:t> </a:t>
            </a:r>
            <a:r>
              <a:rPr lang="it-IT" dirty="0" err="1">
                <a:latin typeface="Symbol" pitchFamily="18" charset="2"/>
              </a:rPr>
              <a:t>+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</a:t>
            </a:r>
            <a:r>
              <a:rPr lang="it-IT" dirty="0"/>
              <a:t>è uguale “0” se e solo se 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i="1" dirty="0"/>
              <a:t>x</a:t>
            </a:r>
            <a:r>
              <a:rPr lang="it-IT" baseline="-25000" dirty="0"/>
              <a:t>2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dirty="0">
                <a:latin typeface="Symbol" pitchFamily="18" charset="2"/>
              </a:rPr>
              <a:t>..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 </a:t>
            </a:r>
            <a:r>
              <a:rPr lang="it-IT" dirty="0"/>
              <a:t>sono uguali a “0”</a:t>
            </a:r>
          </a:p>
          <a:p>
            <a:pPr marL="533400" indent="-533400">
              <a:defRPr/>
            </a:pPr>
            <a:r>
              <a:rPr lang="it-IT" dirty="0"/>
              <a:t>La funzione OR corrisponde al concetto: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perché un evento si verifica è sufficiente che una sola condizioni sia verificata</a:t>
            </a:r>
            <a:endParaRPr lang="it-IT" baseline="-2500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Quesiti 1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Costruire la tabella di verità per le seguenti funzioni.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041650" y="2997200"/>
          <a:ext cx="3060700" cy="863600"/>
        </p:xfrm>
        <a:graphic>
          <a:graphicData uri="http://schemas.openxmlformats.org/presentationml/2006/ole">
            <p:oleObj spid="_x0000_s136194" name="Equation" r:id="rId3" imgW="3060360" imgH="86328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6195" name="Equation" r:id="rId4" imgW="114120" imgH="21564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212850" y="2846388"/>
          <a:ext cx="6792913" cy="1860550"/>
        </p:xfrm>
        <a:graphic>
          <a:graphicData uri="http://schemas.openxmlformats.org/presentationml/2006/ole">
            <p:oleObj spid="_x0000_s136196" name="Equation" r:id="rId5" imgW="3060360" imgH="838080" progId="Equation.3">
              <p:embed/>
            </p:oleObj>
          </a:graphicData>
        </a:graphic>
      </p:graphicFrame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50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774700"/>
          </a:xfrm>
        </p:spPr>
        <p:txBody>
          <a:bodyPr/>
          <a:lstStyle/>
          <a:p>
            <a:pPr>
              <a:defRPr/>
            </a:pPr>
            <a:r>
              <a:rPr lang="it-IT" dirty="0"/>
              <a:t>Quesiti 2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62025"/>
            <a:ext cx="8686800" cy="5133975"/>
          </a:xfrm>
        </p:spPr>
        <p:txBody>
          <a:bodyPr/>
          <a:lstStyle/>
          <a:p>
            <a:pPr>
              <a:defRPr/>
            </a:pPr>
            <a:r>
              <a:rPr lang="it-IT" dirty="0"/>
              <a:t>Scrivere le forme canoniche PS e SP per le due tabelle di verità seguenti:</a:t>
            </a:r>
          </a:p>
        </p:txBody>
      </p:sp>
      <p:graphicFrame>
        <p:nvGraphicFramePr>
          <p:cNvPr id="70889" name="Group 233"/>
          <p:cNvGraphicFramePr>
            <a:graphicFrameLocks noGrp="1"/>
          </p:cNvGraphicFramePr>
          <p:nvPr/>
        </p:nvGraphicFramePr>
        <p:xfrm>
          <a:off x="882650" y="2270125"/>
          <a:ext cx="2955925" cy="3696018"/>
        </p:xfrm>
        <a:graphic>
          <a:graphicData uri="http://schemas.openxmlformats.org/drawingml/2006/table">
            <a:tbl>
              <a:tblPr/>
              <a:tblGrid>
                <a:gridCol w="739775"/>
                <a:gridCol w="738188"/>
                <a:gridCol w="739775"/>
                <a:gridCol w="738187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02" name="Group 246"/>
          <p:cNvGraphicFramePr>
            <a:graphicFrameLocks noGrp="1"/>
          </p:cNvGraphicFramePr>
          <p:nvPr/>
        </p:nvGraphicFramePr>
        <p:xfrm>
          <a:off x="4760913" y="2357438"/>
          <a:ext cx="2955925" cy="3696018"/>
        </p:xfrm>
        <a:graphic>
          <a:graphicData uri="http://schemas.openxmlformats.org/drawingml/2006/table">
            <a:tbl>
              <a:tblPr/>
              <a:tblGrid>
                <a:gridCol w="739775"/>
                <a:gridCol w="738187"/>
                <a:gridCol w="739775"/>
                <a:gridCol w="738188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z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f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51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Quesiti 3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Verificare le seguenti identità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930275" y="2874963"/>
          <a:ext cx="7358063" cy="1803400"/>
        </p:xfrm>
        <a:graphic>
          <a:graphicData uri="http://schemas.openxmlformats.org/presentationml/2006/ole">
            <p:oleObj spid="_x0000_s137218" name="Equation" r:id="rId3" imgW="3314520" imgH="812520" progId="Equation.3">
              <p:embed/>
            </p:oleObj>
          </a:graphicData>
        </a:graphic>
      </p:graphicFrame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52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Definizione  di “AND”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355013" cy="4724400"/>
          </a:xfrm>
        </p:spPr>
        <p:txBody>
          <a:bodyPr/>
          <a:lstStyle/>
          <a:p>
            <a:pPr>
              <a:defRPr/>
            </a:pPr>
            <a:r>
              <a:rPr lang="it-IT" sz="2400" dirty="0"/>
              <a:t>Operazione</a:t>
            </a:r>
          </a:p>
          <a:p>
            <a:pPr lvl="1">
              <a:defRPr/>
            </a:pPr>
            <a:r>
              <a:rPr lang="it-IT" sz="2000" dirty="0"/>
              <a:t>AND o  PRODOTTO LOGICO</a:t>
            </a:r>
          </a:p>
          <a:p>
            <a:pPr lvl="1">
              <a:defRPr/>
            </a:pPr>
            <a:endParaRPr lang="it-IT" sz="2000" dirty="0"/>
          </a:p>
          <a:p>
            <a:pPr>
              <a:defRPr/>
            </a:pPr>
            <a:r>
              <a:rPr lang="it-IT" sz="2400" dirty="0"/>
              <a:t>Definizione</a:t>
            </a:r>
          </a:p>
          <a:p>
            <a:pPr lvl="1">
              <a:defRPr/>
            </a:pPr>
            <a:r>
              <a:rPr lang="it-IT" sz="2000" dirty="0"/>
              <a:t>l’operazione AND è definita dalla tabella</a:t>
            </a:r>
          </a:p>
          <a:p>
            <a:pPr lvl="1">
              <a:defRPr/>
            </a:pPr>
            <a:endParaRPr lang="it-IT" sz="20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295650" y="2438400"/>
          <a:ext cx="2151063" cy="481013"/>
        </p:xfrm>
        <a:graphic>
          <a:graphicData uri="http://schemas.openxmlformats.org/presentationml/2006/ole">
            <p:oleObj spid="_x0000_s174082" name="Equation" r:id="rId3" imgW="736560" imgH="164880" progId="Equation.3">
              <p:embed/>
            </p:oleObj>
          </a:graphicData>
        </a:graphic>
      </p:graphicFrame>
      <p:sp>
        <p:nvSpPr>
          <p:cNvPr id="17415" name="Text Box 78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graphicFrame>
        <p:nvGraphicFramePr>
          <p:cNvPr id="57028" name="Group 708"/>
          <p:cNvGraphicFramePr>
            <a:graphicFrameLocks noGrp="1"/>
          </p:cNvGraphicFramePr>
          <p:nvPr>
            <p:ph sz="quarter" idx="3"/>
          </p:nvPr>
        </p:nvGraphicFramePr>
        <p:xfrm>
          <a:off x="4724400" y="3810000"/>
          <a:ext cx="2343150" cy="2286000"/>
        </p:xfrm>
        <a:graphic>
          <a:graphicData uri="http://schemas.openxmlformats.org/drawingml/2006/table">
            <a:tbl>
              <a:tblPr/>
              <a:tblGrid>
                <a:gridCol w="560388"/>
                <a:gridCol w="625475"/>
                <a:gridCol w="11572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030" name="Group 710"/>
          <p:cNvGraphicFramePr>
            <a:graphicFrameLocks noGrp="1"/>
          </p:cNvGraphicFramePr>
          <p:nvPr>
            <p:ph sz="quarter" idx="2"/>
          </p:nvPr>
        </p:nvGraphicFramePr>
        <p:xfrm>
          <a:off x="955675" y="3862388"/>
          <a:ext cx="2543175" cy="2033588"/>
        </p:xfrm>
        <a:graphic>
          <a:graphicData uri="http://schemas.openxmlformats.org/drawingml/2006/table">
            <a:tbl>
              <a:tblPr/>
              <a:tblGrid>
                <a:gridCol w="685800"/>
                <a:gridCol w="663575"/>
                <a:gridCol w="625475"/>
                <a:gridCol w="568325"/>
              </a:tblGrid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  <a:sym typeface="Symbol" pitchFamily="18" charset="2"/>
                        </a:rPr>
                        <a:t>y</a:t>
                      </a:r>
                    </a:p>
                  </a:txBody>
                  <a:tcPr marL="0" marR="0" marT="0" marB="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y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5" name="Line 741"/>
          <p:cNvSpPr>
            <a:spLocks noChangeShapeType="1"/>
          </p:cNvSpPr>
          <p:nvPr/>
        </p:nvSpPr>
        <p:spPr bwMode="auto">
          <a:xfrm flipH="1" flipV="1">
            <a:off x="1636713" y="4351338"/>
            <a:ext cx="654050" cy="466725"/>
          </a:xfrm>
          <a:prstGeom prst="line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7.</a:t>
            </a:r>
            <a:fld id="{8E22986A-C08F-4B1E-BC28-9B1F0C6F8447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Osservazioni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  <a:defRPr/>
            </a:pPr>
            <a:r>
              <a:rPr lang="it-IT" dirty="0"/>
              <a:t>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·</a:t>
            </a:r>
            <a:r>
              <a:rPr lang="it-IT" i="1" dirty="0" err="1"/>
              <a:t>y</a:t>
            </a:r>
            <a:r>
              <a:rPr lang="it-IT" dirty="0"/>
              <a:t>  è uguale a “1” se e solo se </a:t>
            </a:r>
            <a:r>
              <a:rPr lang="it-IT" i="1" dirty="0"/>
              <a:t>x</a:t>
            </a:r>
            <a:r>
              <a:rPr lang="it-IT" dirty="0"/>
              <a:t>  e </a:t>
            </a:r>
            <a:r>
              <a:rPr lang="it-IT" i="1" dirty="0"/>
              <a:t>y</a:t>
            </a:r>
            <a:r>
              <a:rPr lang="it-IT" dirty="0"/>
              <a:t> sono uguali a “1”, altrimenti </a:t>
            </a:r>
            <a:r>
              <a:rPr lang="it-IT" i="1" dirty="0"/>
              <a:t>x </a:t>
            </a:r>
            <a:r>
              <a:rPr lang="it-IT" dirty="0" err="1">
                <a:latin typeface="Symbol" pitchFamily="18" charset="2"/>
              </a:rPr>
              <a:t>·</a:t>
            </a:r>
            <a:r>
              <a:rPr lang="it-IT" i="1" dirty="0" err="1"/>
              <a:t>y</a:t>
            </a:r>
            <a:r>
              <a:rPr lang="it-IT" dirty="0"/>
              <a:t>  è uguale a “0”</a:t>
            </a:r>
          </a:p>
          <a:p>
            <a:pPr marL="533400" indent="-533400">
              <a:buFontTx/>
              <a:buAutoNum type="arabicPeriod"/>
              <a:defRPr/>
            </a:pPr>
            <a:r>
              <a:rPr lang="it-IT" dirty="0"/>
              <a:t>Si può estendere a “n” variabili: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dirty="0">
                <a:latin typeface="Symbol" pitchFamily="18" charset="2"/>
              </a:rPr>
              <a:t>·</a:t>
            </a:r>
            <a:r>
              <a:rPr lang="it-IT" i="1" dirty="0"/>
              <a:t>x</a:t>
            </a:r>
            <a:r>
              <a:rPr lang="it-IT" baseline="-25000" dirty="0"/>
              <a:t>2</a:t>
            </a:r>
            <a:r>
              <a:rPr lang="it-IT" dirty="0">
                <a:latin typeface="Symbol" pitchFamily="18" charset="2"/>
              </a:rPr>
              <a:t>·</a:t>
            </a:r>
            <a:r>
              <a:rPr lang="it-IT" i="1" dirty="0">
                <a:latin typeface="Symbol" pitchFamily="18" charset="2"/>
              </a:rPr>
              <a:t> </a:t>
            </a:r>
            <a:r>
              <a:rPr lang="it-IT" dirty="0">
                <a:latin typeface="Symbol" pitchFamily="18" charset="2"/>
              </a:rPr>
              <a:t>. . . </a:t>
            </a:r>
            <a:r>
              <a:rPr lang="it-IT" dirty="0" err="1">
                <a:latin typeface="Symbol" pitchFamily="18" charset="2"/>
              </a:rPr>
              <a:t>·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</a:t>
            </a:r>
            <a:r>
              <a:rPr lang="it-IT" dirty="0"/>
              <a:t>è uguale “1” se e solo se </a:t>
            </a:r>
            <a:r>
              <a:rPr lang="it-IT" i="1" dirty="0"/>
              <a:t>x</a:t>
            </a:r>
            <a:r>
              <a:rPr lang="it-IT" baseline="-25000" dirty="0"/>
              <a:t>1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i="1" dirty="0"/>
              <a:t>x</a:t>
            </a:r>
            <a:r>
              <a:rPr lang="it-IT" baseline="-25000" dirty="0"/>
              <a:t>2</a:t>
            </a:r>
            <a:r>
              <a:rPr lang="it-IT" i="1" dirty="0">
                <a:latin typeface="Symbol" pitchFamily="18" charset="2"/>
              </a:rPr>
              <a:t>, </a:t>
            </a:r>
            <a:r>
              <a:rPr lang="it-IT" dirty="0">
                <a:latin typeface="Symbol" pitchFamily="18" charset="2"/>
              </a:rPr>
              <a:t>..</a:t>
            </a:r>
            <a:r>
              <a:rPr lang="it-IT" i="1" dirty="0" err="1"/>
              <a:t>x</a:t>
            </a:r>
            <a:r>
              <a:rPr lang="it-IT" baseline="-25000" dirty="0" err="1"/>
              <a:t>n</a:t>
            </a:r>
            <a:r>
              <a:rPr lang="it-IT" baseline="-25000" dirty="0"/>
              <a:t>  </a:t>
            </a:r>
            <a:r>
              <a:rPr lang="it-IT" dirty="0"/>
              <a:t>sono uguali a “1”</a:t>
            </a:r>
          </a:p>
          <a:p>
            <a:pPr marL="533400" indent="-533400">
              <a:defRPr/>
            </a:pPr>
            <a:r>
              <a:rPr lang="it-IT" dirty="0"/>
              <a:t>La funzione AND corrisponde al concetto:</a:t>
            </a:r>
          </a:p>
          <a:p>
            <a:pPr marL="533400" indent="-533400">
              <a:buFontTx/>
              <a:buNone/>
              <a:defRPr/>
            </a:pPr>
            <a:r>
              <a:rPr lang="it-IT" dirty="0"/>
              <a:t>	un evento si verifica se e solo se tutte le condizioni sono verificate</a:t>
            </a:r>
          </a:p>
          <a:p>
            <a:pPr marL="533400" indent="-533400">
              <a:buFontTx/>
              <a:buNone/>
              <a:defRPr/>
            </a:pPr>
            <a:endParaRPr lang="it-IT" baseline="-2500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“NOT”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Operazione</a:t>
            </a:r>
          </a:p>
          <a:p>
            <a:pPr lvl="1">
              <a:defRPr/>
            </a:pPr>
            <a:r>
              <a:rPr lang="it-IT" dirty="0"/>
              <a:t>NOT o  Complemento Logico , o Negazione, o Inversione</a:t>
            </a:r>
          </a:p>
          <a:p>
            <a:pPr lvl="1"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Osservazione</a:t>
            </a:r>
          </a:p>
          <a:p>
            <a:pPr lvl="1">
              <a:defRPr/>
            </a:pPr>
            <a:r>
              <a:rPr lang="it-IT" dirty="0"/>
              <a:t>In base alla definizione iniziale si ha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386263" y="2590800"/>
          <a:ext cx="369887" cy="628650"/>
        </p:xfrm>
        <a:graphic>
          <a:graphicData uri="http://schemas.openxmlformats.org/presentationml/2006/ole">
            <p:oleObj spid="_x0000_s175106" name="Equation" r:id="rId3" imgW="126720" imgH="215640" progId="Equation.3">
              <p:embed/>
            </p:oleObj>
          </a:graphicData>
        </a:graphic>
      </p:graphicFrame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7604125" y="5222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graphicFrame>
        <p:nvGraphicFramePr>
          <p:cNvPr id="62531" name="Group 67"/>
          <p:cNvGraphicFramePr>
            <a:graphicFrameLocks noGrp="1"/>
          </p:cNvGraphicFramePr>
          <p:nvPr/>
        </p:nvGraphicFramePr>
        <p:xfrm>
          <a:off x="3571875" y="4246563"/>
          <a:ext cx="1371600" cy="145732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ymbol" pitchFamily="18" charset="2"/>
                        </a:rPr>
                        <a:t>`</a:t>
                      </a: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x</a:t>
                      </a:r>
                      <a:endParaRPr kumimoji="0" lang="it-IT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Rounded MT Bold" pitchFamily="34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A.S.E.</a:t>
            </a:r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56D8BF0B-3477-492C-BF20-66DF687E8817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7.</a:t>
            </a:r>
            <a:fld id="{AAD0EFAC-CE1B-42B6-B085-BB705FB3AEFD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6096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Riassunto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53340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mtClean="0"/>
              <a:t>POSTULATI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49275" y="2149475"/>
          <a:ext cx="7883525" cy="3227388"/>
        </p:xfrm>
        <a:graphic>
          <a:graphicData uri="http://schemas.openxmlformats.org/presentationml/2006/ole">
            <p:oleObj spid="_x0000_s176130" name="Equation" r:id="rId3" imgW="3848040" imgH="1574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2881</Words>
  <Application>Microsoft Office PowerPoint</Application>
  <PresentationFormat>Presentazione su schermo (4:3)</PresentationFormat>
  <Paragraphs>1797</Paragraphs>
  <Slides>52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52</vt:i4>
      </vt:variant>
    </vt:vector>
  </HeadingPairs>
  <TitlesOfParts>
    <vt:vector size="55" baseType="lpstr">
      <vt:lpstr>Struttura predefinita</vt:lpstr>
      <vt:lpstr>Equazione</vt:lpstr>
      <vt:lpstr>Equation</vt:lpstr>
      <vt:lpstr>ARCHITETTURA DEI SISTEMI ELETTRONICI</vt:lpstr>
      <vt:lpstr>Richiami</vt:lpstr>
      <vt:lpstr>Algebra delle commutazioni</vt:lpstr>
      <vt:lpstr>Definizione di “OR”</vt:lpstr>
      <vt:lpstr>Osservazioni</vt:lpstr>
      <vt:lpstr>Definizione  di “AND”</vt:lpstr>
      <vt:lpstr>Osservazioni</vt:lpstr>
      <vt:lpstr>“NOT”</vt:lpstr>
      <vt:lpstr>Riassunto</vt:lpstr>
      <vt:lpstr>Verifica P1</vt:lpstr>
      <vt:lpstr>Verifica P2</vt:lpstr>
      <vt:lpstr>Verifica P3</vt:lpstr>
      <vt:lpstr>Verifica P4</vt:lpstr>
      <vt:lpstr>Verifica P5</vt:lpstr>
      <vt:lpstr>Funzione logica (o Boleana)</vt:lpstr>
      <vt:lpstr>Osservazioni</vt:lpstr>
      <vt:lpstr>Tabella di Verità 1</vt:lpstr>
      <vt:lpstr>Tabella di verità 2</vt:lpstr>
      <vt:lpstr>Esempio</vt:lpstr>
      <vt:lpstr>Passo 1</vt:lpstr>
      <vt:lpstr>Passo 2</vt:lpstr>
      <vt:lpstr>Passo 3</vt:lpstr>
      <vt:lpstr>Passo 4</vt:lpstr>
      <vt:lpstr>Passo 5</vt:lpstr>
      <vt:lpstr>Passo 6</vt:lpstr>
      <vt:lpstr>Fine</vt:lpstr>
      <vt:lpstr>Osservazione</vt:lpstr>
      <vt:lpstr>Teorema 9 (dimostrazione</vt:lpstr>
      <vt:lpstr>Tabella dei Prodotti e delle Somme n = 3</vt:lpstr>
      <vt:lpstr>Definizioni 1</vt:lpstr>
      <vt:lpstr>Definizione 2</vt:lpstr>
      <vt:lpstr>Forma Canonica “Somma di Prodotti” “SP”</vt:lpstr>
      <vt:lpstr>Forma Canonica “Prodotto di Somme” “PS”</vt:lpstr>
      <vt:lpstr>Osservazioni</vt:lpstr>
      <vt:lpstr>Osservazioni</vt:lpstr>
      <vt:lpstr>Trasformazione SP – PS e PS - SP</vt:lpstr>
      <vt:lpstr>Osservazione</vt:lpstr>
      <vt:lpstr>Esempio</vt:lpstr>
      <vt:lpstr>Osservazioni</vt:lpstr>
      <vt:lpstr>Premessa 1</vt:lpstr>
      <vt:lpstr>Premessa 2</vt:lpstr>
      <vt:lpstr>Definizione</vt:lpstr>
      <vt:lpstr>Osservazioni</vt:lpstr>
      <vt:lpstr>Funzioni “complesse” 1</vt:lpstr>
      <vt:lpstr>Funzioni “complesse” 2</vt:lpstr>
      <vt:lpstr>Proprietà dello XOR / XNOR</vt:lpstr>
      <vt:lpstr>Generatore di disparità 1</vt:lpstr>
      <vt:lpstr>Generatore di disparità 2</vt:lpstr>
      <vt:lpstr>Conclusioni</vt:lpstr>
      <vt:lpstr>Quesiti 1</vt:lpstr>
      <vt:lpstr>Quesiti 2</vt:lpstr>
      <vt:lpstr>Quesiti 3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60</cp:revision>
  <dcterms:created xsi:type="dcterms:W3CDTF">2001-02-17T14:21:04Z</dcterms:created>
  <dcterms:modified xsi:type="dcterms:W3CDTF">2012-04-02T18:19:13Z</dcterms:modified>
</cp:coreProperties>
</file>