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418" r:id="rId4"/>
    <p:sldId id="419" r:id="rId5"/>
    <p:sldId id="378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285" r:id="rId14"/>
    <p:sldId id="286" r:id="rId15"/>
    <p:sldId id="283" r:id="rId16"/>
    <p:sldId id="284" r:id="rId17"/>
    <p:sldId id="295" r:id="rId18"/>
    <p:sldId id="298" r:id="rId19"/>
    <p:sldId id="299" r:id="rId20"/>
    <p:sldId id="342" r:id="rId21"/>
    <p:sldId id="343" r:id="rId22"/>
    <p:sldId id="344" r:id="rId23"/>
    <p:sldId id="345" r:id="rId24"/>
    <p:sldId id="324" r:id="rId25"/>
    <p:sldId id="325" r:id="rId26"/>
    <p:sldId id="326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9900"/>
    <a:srgbClr val="00FF00"/>
    <a:srgbClr val="00CCFF"/>
    <a:srgbClr val="FF0000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32" autoAdjust="0"/>
    <p:restoredTop sz="90929" autoAdjust="0"/>
  </p:normalViewPr>
  <p:slideViewPr>
    <p:cSldViewPr snapToGrid="0">
      <p:cViewPr varScale="1">
        <p:scale>
          <a:sx n="66" d="100"/>
          <a:sy n="66" d="100"/>
        </p:scale>
        <p:origin x="-1260" y="-102"/>
      </p:cViewPr>
      <p:guideLst>
        <p:guide orient="horz" pos="108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79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A0A85F-E57E-4153-AE0F-43DEB31B5E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EDE15B-E765-40DD-9153-325460BB4D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2F5C2682-AAC9-455E-BE23-08D23F479C74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28E7113C-CA2D-4A66-9200-C5F72E8145F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C825FD53-5225-49C9-90FF-7E6442124DA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.</a:t>
            </a:r>
            <a:fld id="{CCFDE6F6-A4BE-402A-9175-CB9A64553EE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0D52B49A-F44C-4262-A71F-9992E60667E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77000" y="62103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0C0F1B3F-5D67-4FC3-8BBF-1ECEC983D8A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365CA2E0-181A-46B2-8513-E731356AD96B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86ADB16E-6FB0-4D27-A16B-A7DCDAF761D8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5F6A-C1E6-4DCE-A8CF-C657A2491AB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E8C15FD8-A591-477B-9633-FC054A6E209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E3998E5C-02C6-4F1F-9005-D28016D61283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01AF6439-E0B6-48EE-BE80-CC28366C48D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 dirty="0" smtClean="0"/>
              <a:t>.</a:t>
            </a:r>
            <a:fld id="{0466DB32-FCDA-4C6A-AC1E-35EA6668E4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9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0025"/>
            <a:ext cx="88392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dirty="0" smtClean="0"/>
              <a:t>LEZIONE </a:t>
            </a:r>
            <a:r>
              <a:rPr lang="it-IT" dirty="0" err="1" smtClean="0"/>
              <a:t>N°</a:t>
            </a:r>
            <a:r>
              <a:rPr lang="it-IT" dirty="0" smtClean="0"/>
              <a:t> 8</a:t>
            </a:r>
            <a:endParaRPr lang="it-IT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Enumerazione di funzioni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 combinatorie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 sequenziali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Simboli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Concetto di ciclo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Realizzazioni diverse della stessa funzione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Teorema di </a:t>
            </a:r>
            <a:r>
              <a:rPr lang="it-IT" dirty="0" err="1" smtClean="0"/>
              <a:t>Shannon</a:t>
            </a:r>
            <a:endParaRPr lang="it-IT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it-IT" dirty="0" smtClean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8" y="0"/>
            <a:ext cx="9104312" cy="990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Altre porte logiche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257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NAND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NOR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2800" y="2100263"/>
          <a:ext cx="1600200" cy="492125"/>
        </p:xfrm>
        <a:graphic>
          <a:graphicData uri="http://schemas.openxmlformats.org/presentationml/2006/ole">
            <p:oleObj spid="_x0000_s3074" name="Equation" r:id="rId3" imgW="66024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3352800" y="4800600"/>
          <a:ext cx="1752600" cy="519113"/>
        </p:xfrm>
        <a:graphic>
          <a:graphicData uri="http://schemas.openxmlformats.org/presentationml/2006/ole">
            <p:oleObj spid="_x0000_s3075" name="Equation" r:id="rId4" imgW="685800" imgH="203040" progId="Equation.3">
              <p:embed/>
            </p:oleObj>
          </a:graphicData>
        </a:graphic>
      </p:graphicFrame>
      <p:grpSp>
        <p:nvGrpSpPr>
          <p:cNvPr id="3079" name="Group 6"/>
          <p:cNvGrpSpPr>
            <a:grpSpLocks/>
          </p:cNvGrpSpPr>
          <p:nvPr/>
        </p:nvGrpSpPr>
        <p:grpSpPr bwMode="auto">
          <a:xfrm>
            <a:off x="5562600" y="2057400"/>
            <a:ext cx="2795588" cy="762000"/>
            <a:chOff x="3014" y="1248"/>
            <a:chExt cx="1761" cy="480"/>
          </a:xfrm>
        </p:grpSpPr>
        <p:sp>
          <p:nvSpPr>
            <p:cNvPr id="3129" name="AutoShape 7"/>
            <p:cNvSpPr>
              <a:spLocks noChangeArrowheads="1"/>
            </p:cNvSpPr>
            <p:nvPr/>
          </p:nvSpPr>
          <p:spPr bwMode="auto">
            <a:xfrm>
              <a:off x="3504" y="1248"/>
              <a:ext cx="576" cy="480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0" name="Oval 8"/>
            <p:cNvSpPr>
              <a:spLocks noChangeArrowheads="1"/>
            </p:cNvSpPr>
            <p:nvPr/>
          </p:nvSpPr>
          <p:spPr bwMode="auto">
            <a:xfrm>
              <a:off x="4080" y="1392"/>
              <a:ext cx="192" cy="192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1" name="Line 9"/>
            <p:cNvSpPr>
              <a:spLocks noChangeShapeType="1"/>
            </p:cNvSpPr>
            <p:nvPr/>
          </p:nvSpPr>
          <p:spPr bwMode="auto">
            <a:xfrm>
              <a:off x="3216" y="1392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2" name="Line 10"/>
            <p:cNvSpPr>
              <a:spLocks noChangeShapeType="1"/>
            </p:cNvSpPr>
            <p:nvPr/>
          </p:nvSpPr>
          <p:spPr bwMode="auto">
            <a:xfrm>
              <a:off x="3216" y="158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3" name="Line 11"/>
            <p:cNvSpPr>
              <a:spLocks noChangeShapeType="1"/>
            </p:cNvSpPr>
            <p:nvPr/>
          </p:nvSpPr>
          <p:spPr bwMode="auto">
            <a:xfrm>
              <a:off x="4272" y="1488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4" name="Text Box 12"/>
            <p:cNvSpPr txBox="1">
              <a:spLocks noChangeArrowheads="1"/>
            </p:cNvSpPr>
            <p:nvPr/>
          </p:nvSpPr>
          <p:spPr bwMode="auto">
            <a:xfrm>
              <a:off x="3017" y="1248"/>
              <a:ext cx="2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X</a:t>
              </a:r>
            </a:p>
          </p:txBody>
        </p:sp>
        <p:sp>
          <p:nvSpPr>
            <p:cNvPr id="3135" name="Text Box 13"/>
            <p:cNvSpPr txBox="1">
              <a:spLocks noChangeArrowheads="1"/>
            </p:cNvSpPr>
            <p:nvPr/>
          </p:nvSpPr>
          <p:spPr bwMode="auto">
            <a:xfrm>
              <a:off x="3014" y="1440"/>
              <a:ext cx="21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Z</a:t>
              </a:r>
            </a:p>
          </p:txBody>
        </p:sp>
        <p:sp>
          <p:nvSpPr>
            <p:cNvPr id="3136" name="Text Box 14"/>
            <p:cNvSpPr txBox="1">
              <a:spLocks noChangeArrowheads="1"/>
            </p:cNvSpPr>
            <p:nvPr/>
          </p:nvSpPr>
          <p:spPr bwMode="auto">
            <a:xfrm>
              <a:off x="4559" y="1344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Y</a:t>
              </a:r>
            </a:p>
          </p:txBody>
        </p:sp>
      </p:grpSp>
      <p:grpSp>
        <p:nvGrpSpPr>
          <p:cNvPr id="3080" name="Group 15"/>
          <p:cNvGrpSpPr>
            <a:grpSpLocks/>
          </p:cNvGrpSpPr>
          <p:nvPr/>
        </p:nvGrpSpPr>
        <p:grpSpPr bwMode="auto">
          <a:xfrm>
            <a:off x="5486400" y="4572000"/>
            <a:ext cx="2795588" cy="762000"/>
            <a:chOff x="2640" y="3024"/>
            <a:chExt cx="1761" cy="480"/>
          </a:xfrm>
        </p:grpSpPr>
        <p:sp>
          <p:nvSpPr>
            <p:cNvPr id="3118" name="Arc 16"/>
            <p:cNvSpPr>
              <a:spLocks/>
            </p:cNvSpPr>
            <p:nvPr/>
          </p:nvSpPr>
          <p:spPr bwMode="auto">
            <a:xfrm>
              <a:off x="3120" y="3024"/>
              <a:ext cx="576" cy="24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9" name="Oval 17"/>
            <p:cNvSpPr>
              <a:spLocks noChangeArrowheads="1"/>
            </p:cNvSpPr>
            <p:nvPr/>
          </p:nvSpPr>
          <p:spPr bwMode="auto">
            <a:xfrm>
              <a:off x="3706" y="3168"/>
              <a:ext cx="192" cy="192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0" name="Line 18"/>
            <p:cNvSpPr>
              <a:spLocks noChangeShapeType="1"/>
            </p:cNvSpPr>
            <p:nvPr/>
          </p:nvSpPr>
          <p:spPr bwMode="auto">
            <a:xfrm>
              <a:off x="2842" y="3168"/>
              <a:ext cx="37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1" name="Line 19"/>
            <p:cNvSpPr>
              <a:spLocks noChangeShapeType="1"/>
            </p:cNvSpPr>
            <p:nvPr/>
          </p:nvSpPr>
          <p:spPr bwMode="auto">
            <a:xfrm>
              <a:off x="2842" y="3360"/>
              <a:ext cx="37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2" name="Line 20"/>
            <p:cNvSpPr>
              <a:spLocks noChangeShapeType="1"/>
            </p:cNvSpPr>
            <p:nvPr/>
          </p:nvSpPr>
          <p:spPr bwMode="auto">
            <a:xfrm>
              <a:off x="3898" y="326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3" name="Text Box 21"/>
            <p:cNvSpPr txBox="1">
              <a:spLocks noChangeArrowheads="1"/>
            </p:cNvSpPr>
            <p:nvPr/>
          </p:nvSpPr>
          <p:spPr bwMode="auto">
            <a:xfrm>
              <a:off x="2643" y="3024"/>
              <a:ext cx="2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X</a:t>
              </a:r>
            </a:p>
          </p:txBody>
        </p:sp>
        <p:sp>
          <p:nvSpPr>
            <p:cNvPr id="3124" name="Text Box 22"/>
            <p:cNvSpPr txBox="1">
              <a:spLocks noChangeArrowheads="1"/>
            </p:cNvSpPr>
            <p:nvPr/>
          </p:nvSpPr>
          <p:spPr bwMode="auto">
            <a:xfrm>
              <a:off x="2640" y="3216"/>
              <a:ext cx="21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Z</a:t>
              </a:r>
            </a:p>
          </p:txBody>
        </p:sp>
        <p:sp>
          <p:nvSpPr>
            <p:cNvPr id="3125" name="Text Box 23"/>
            <p:cNvSpPr txBox="1">
              <a:spLocks noChangeArrowheads="1"/>
            </p:cNvSpPr>
            <p:nvPr/>
          </p:nvSpPr>
          <p:spPr bwMode="auto">
            <a:xfrm>
              <a:off x="4185" y="3120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126" name="Arc 24"/>
            <p:cNvSpPr>
              <a:spLocks/>
            </p:cNvSpPr>
            <p:nvPr/>
          </p:nvSpPr>
          <p:spPr bwMode="auto">
            <a:xfrm flipV="1">
              <a:off x="3120" y="3264"/>
              <a:ext cx="576" cy="24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7" name="Arc 25"/>
            <p:cNvSpPr>
              <a:spLocks/>
            </p:cNvSpPr>
            <p:nvPr/>
          </p:nvSpPr>
          <p:spPr bwMode="auto">
            <a:xfrm>
              <a:off x="3120" y="3024"/>
              <a:ext cx="96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8" name="Arc 26"/>
            <p:cNvSpPr>
              <a:spLocks/>
            </p:cNvSpPr>
            <p:nvPr/>
          </p:nvSpPr>
          <p:spPr bwMode="auto">
            <a:xfrm flipV="1">
              <a:off x="3120" y="3264"/>
              <a:ext cx="96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106598" name="Group 102"/>
          <p:cNvGraphicFramePr>
            <a:graphicFrameLocks noGrp="1"/>
          </p:cNvGraphicFramePr>
          <p:nvPr/>
        </p:nvGraphicFramePr>
        <p:xfrm>
          <a:off x="1524000" y="1447800"/>
          <a:ext cx="1143000" cy="19812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606" name="Group 110"/>
          <p:cNvGraphicFramePr>
            <a:graphicFrameLocks noGrp="1"/>
          </p:cNvGraphicFramePr>
          <p:nvPr/>
        </p:nvGraphicFramePr>
        <p:xfrm>
          <a:off x="1524000" y="4038600"/>
          <a:ext cx="1143000" cy="19812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Proprietà della porta NAND (NOR)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125538"/>
            <a:ext cx="8915400" cy="50292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Utilizzando solamente porte NAND (NOR) è possibile realizzare qualunque rete logica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NOT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AND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OR</a:t>
            </a:r>
          </a:p>
          <a:p>
            <a:pPr eaLnBrk="1" hangingPunct="1">
              <a:defRPr/>
            </a:pPr>
            <a:endParaRPr lang="it-IT" b="0" dirty="0" smtClean="0">
              <a:effectLst/>
            </a:endParaRPr>
          </a:p>
        </p:txBody>
      </p:sp>
      <p:sp>
        <p:nvSpPr>
          <p:cNvPr id="38917" name="AutoShape 4"/>
          <p:cNvSpPr>
            <a:spLocks noChangeArrowheads="1"/>
          </p:cNvSpPr>
          <p:nvPr/>
        </p:nvSpPr>
        <p:spPr bwMode="auto">
          <a:xfrm>
            <a:off x="3836988" y="2333625"/>
            <a:ext cx="762000" cy="64135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 flipH="1">
            <a:off x="3455988" y="2493963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 flipH="1">
            <a:off x="3455988" y="2814638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 flipH="1">
            <a:off x="4903788" y="2654300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4598988" y="2493963"/>
            <a:ext cx="304800" cy="3206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2" name="Freeform 9"/>
          <p:cNvSpPr>
            <a:spLocks/>
          </p:cNvSpPr>
          <p:nvPr/>
        </p:nvSpPr>
        <p:spPr bwMode="auto">
          <a:xfrm>
            <a:off x="3151188" y="2493963"/>
            <a:ext cx="304800" cy="320675"/>
          </a:xfrm>
          <a:custGeom>
            <a:avLst/>
            <a:gdLst>
              <a:gd name="T0" fmla="*/ 304800 w 192"/>
              <a:gd name="T1" fmla="*/ 0 h 192"/>
              <a:gd name="T2" fmla="*/ 0 w 192"/>
              <a:gd name="T3" fmla="*/ 0 h 192"/>
              <a:gd name="T4" fmla="*/ 0 w 192"/>
              <a:gd name="T5" fmla="*/ 320675 h 192"/>
              <a:gd name="T6" fmla="*/ 304800 w 192"/>
              <a:gd name="T7" fmla="*/ 320675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92"/>
              <a:gd name="T14" fmla="*/ 192 w 19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92">
                <a:moveTo>
                  <a:pt x="192" y="0"/>
                </a:moveTo>
                <a:lnTo>
                  <a:pt x="0" y="0"/>
                </a:lnTo>
                <a:lnTo>
                  <a:pt x="0" y="192"/>
                </a:lnTo>
                <a:lnTo>
                  <a:pt x="192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3" name="Line 10"/>
          <p:cNvSpPr>
            <a:spLocks noChangeShapeType="1"/>
          </p:cNvSpPr>
          <p:nvPr/>
        </p:nvSpPr>
        <p:spPr bwMode="auto">
          <a:xfrm flipH="1" flipV="1">
            <a:off x="27432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4" name="Oval 11"/>
          <p:cNvSpPr>
            <a:spLocks noChangeArrowheads="1"/>
          </p:cNvSpPr>
          <p:nvPr/>
        </p:nvSpPr>
        <p:spPr bwMode="auto">
          <a:xfrm>
            <a:off x="3074988" y="2574925"/>
            <a:ext cx="152400" cy="1603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2297113" y="2455863"/>
            <a:ext cx="338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5391150" y="2425700"/>
            <a:ext cx="771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 = X</a:t>
            </a:r>
          </a:p>
        </p:txBody>
      </p:sp>
      <p:sp>
        <p:nvSpPr>
          <p:cNvPr id="38927" name="Line 14"/>
          <p:cNvSpPr>
            <a:spLocks noChangeShapeType="1"/>
          </p:cNvSpPr>
          <p:nvPr/>
        </p:nvSpPr>
        <p:spPr bwMode="auto">
          <a:xfrm>
            <a:off x="5888038" y="2487613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8" name="AutoShape 15"/>
          <p:cNvSpPr>
            <a:spLocks noChangeArrowheads="1"/>
          </p:cNvSpPr>
          <p:nvPr/>
        </p:nvSpPr>
        <p:spPr bwMode="auto">
          <a:xfrm>
            <a:off x="5610225" y="3352800"/>
            <a:ext cx="762000" cy="64135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 flipH="1">
            <a:off x="5229225" y="3513138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 flipH="1">
            <a:off x="5229225" y="3833813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 flipH="1">
            <a:off x="6677025" y="3673475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2" name="Oval 19"/>
          <p:cNvSpPr>
            <a:spLocks noChangeArrowheads="1"/>
          </p:cNvSpPr>
          <p:nvPr/>
        </p:nvSpPr>
        <p:spPr bwMode="auto">
          <a:xfrm>
            <a:off x="6372225" y="3513138"/>
            <a:ext cx="304800" cy="3206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3" name="Freeform 20"/>
          <p:cNvSpPr>
            <a:spLocks/>
          </p:cNvSpPr>
          <p:nvPr/>
        </p:nvSpPr>
        <p:spPr bwMode="auto">
          <a:xfrm>
            <a:off x="4924425" y="3513138"/>
            <a:ext cx="304800" cy="320675"/>
          </a:xfrm>
          <a:custGeom>
            <a:avLst/>
            <a:gdLst>
              <a:gd name="T0" fmla="*/ 304800 w 192"/>
              <a:gd name="T1" fmla="*/ 0 h 192"/>
              <a:gd name="T2" fmla="*/ 0 w 192"/>
              <a:gd name="T3" fmla="*/ 0 h 192"/>
              <a:gd name="T4" fmla="*/ 0 w 192"/>
              <a:gd name="T5" fmla="*/ 320675 h 192"/>
              <a:gd name="T6" fmla="*/ 304800 w 192"/>
              <a:gd name="T7" fmla="*/ 320675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92"/>
              <a:gd name="T14" fmla="*/ 192 w 19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92">
                <a:moveTo>
                  <a:pt x="192" y="0"/>
                </a:moveTo>
                <a:lnTo>
                  <a:pt x="0" y="0"/>
                </a:lnTo>
                <a:lnTo>
                  <a:pt x="0" y="192"/>
                </a:lnTo>
                <a:lnTo>
                  <a:pt x="192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4" name="Line 21"/>
          <p:cNvSpPr>
            <a:spLocks noChangeShapeType="1"/>
          </p:cNvSpPr>
          <p:nvPr/>
        </p:nvSpPr>
        <p:spPr bwMode="auto">
          <a:xfrm flipH="1">
            <a:off x="4495800" y="3657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5" name="Oval 22"/>
          <p:cNvSpPr>
            <a:spLocks noChangeArrowheads="1"/>
          </p:cNvSpPr>
          <p:nvPr/>
        </p:nvSpPr>
        <p:spPr bwMode="auto">
          <a:xfrm>
            <a:off x="4848225" y="3594100"/>
            <a:ext cx="152400" cy="1603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6" name="AutoShape 23"/>
          <p:cNvSpPr>
            <a:spLocks noChangeArrowheads="1"/>
          </p:cNvSpPr>
          <p:nvPr/>
        </p:nvSpPr>
        <p:spPr bwMode="auto">
          <a:xfrm>
            <a:off x="3033713" y="3352800"/>
            <a:ext cx="762000" cy="64135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7" name="Line 24"/>
          <p:cNvSpPr>
            <a:spLocks noChangeShapeType="1"/>
          </p:cNvSpPr>
          <p:nvPr/>
        </p:nvSpPr>
        <p:spPr bwMode="auto">
          <a:xfrm flipH="1">
            <a:off x="2652713" y="3513138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8" name="Line 25"/>
          <p:cNvSpPr>
            <a:spLocks noChangeShapeType="1"/>
          </p:cNvSpPr>
          <p:nvPr/>
        </p:nvSpPr>
        <p:spPr bwMode="auto">
          <a:xfrm flipH="1">
            <a:off x="2652713" y="3833813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9" name="Line 26"/>
          <p:cNvSpPr>
            <a:spLocks noChangeShapeType="1"/>
          </p:cNvSpPr>
          <p:nvPr/>
        </p:nvSpPr>
        <p:spPr bwMode="auto">
          <a:xfrm flipH="1">
            <a:off x="4114800" y="3657600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0" name="Oval 27"/>
          <p:cNvSpPr>
            <a:spLocks noChangeArrowheads="1"/>
          </p:cNvSpPr>
          <p:nvPr/>
        </p:nvSpPr>
        <p:spPr bwMode="auto">
          <a:xfrm>
            <a:off x="3795713" y="3513138"/>
            <a:ext cx="304800" cy="3206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2312988" y="3228975"/>
            <a:ext cx="338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2290763" y="3590925"/>
            <a:ext cx="347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Z</a:t>
            </a:r>
          </a:p>
        </p:txBody>
      </p:sp>
      <p:sp>
        <p:nvSpPr>
          <p:cNvPr id="38943" name="Text Box 30"/>
          <p:cNvSpPr txBox="1">
            <a:spLocks noChangeArrowheads="1"/>
          </p:cNvSpPr>
          <p:nvPr/>
        </p:nvSpPr>
        <p:spPr bwMode="auto">
          <a:xfrm>
            <a:off x="7065963" y="3478213"/>
            <a:ext cx="9350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 = XZ</a:t>
            </a:r>
          </a:p>
        </p:txBody>
      </p:sp>
      <p:sp>
        <p:nvSpPr>
          <p:cNvPr id="38944" name="AutoShape 31"/>
          <p:cNvSpPr>
            <a:spLocks noChangeArrowheads="1"/>
          </p:cNvSpPr>
          <p:nvPr/>
        </p:nvSpPr>
        <p:spPr bwMode="auto">
          <a:xfrm>
            <a:off x="3733800" y="4419600"/>
            <a:ext cx="762000" cy="64135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5" name="Line 32"/>
          <p:cNvSpPr>
            <a:spLocks noChangeShapeType="1"/>
          </p:cNvSpPr>
          <p:nvPr/>
        </p:nvSpPr>
        <p:spPr bwMode="auto">
          <a:xfrm flipH="1">
            <a:off x="3352800" y="4579938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6" name="Line 33"/>
          <p:cNvSpPr>
            <a:spLocks noChangeShapeType="1"/>
          </p:cNvSpPr>
          <p:nvPr/>
        </p:nvSpPr>
        <p:spPr bwMode="auto">
          <a:xfrm flipH="1">
            <a:off x="3352800" y="4900613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7" name="Line 34"/>
          <p:cNvSpPr>
            <a:spLocks noChangeShapeType="1"/>
          </p:cNvSpPr>
          <p:nvPr/>
        </p:nvSpPr>
        <p:spPr bwMode="auto">
          <a:xfrm flipH="1">
            <a:off x="4800600" y="4740275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8" name="Oval 35"/>
          <p:cNvSpPr>
            <a:spLocks noChangeArrowheads="1"/>
          </p:cNvSpPr>
          <p:nvPr/>
        </p:nvSpPr>
        <p:spPr bwMode="auto">
          <a:xfrm>
            <a:off x="4495800" y="4579938"/>
            <a:ext cx="304800" cy="3206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49" name="Freeform 36"/>
          <p:cNvSpPr>
            <a:spLocks/>
          </p:cNvSpPr>
          <p:nvPr/>
        </p:nvSpPr>
        <p:spPr bwMode="auto">
          <a:xfrm>
            <a:off x="3048000" y="4579938"/>
            <a:ext cx="304800" cy="320675"/>
          </a:xfrm>
          <a:custGeom>
            <a:avLst/>
            <a:gdLst>
              <a:gd name="T0" fmla="*/ 304800 w 192"/>
              <a:gd name="T1" fmla="*/ 0 h 192"/>
              <a:gd name="T2" fmla="*/ 0 w 192"/>
              <a:gd name="T3" fmla="*/ 0 h 192"/>
              <a:gd name="T4" fmla="*/ 0 w 192"/>
              <a:gd name="T5" fmla="*/ 320675 h 192"/>
              <a:gd name="T6" fmla="*/ 304800 w 192"/>
              <a:gd name="T7" fmla="*/ 320675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92"/>
              <a:gd name="T14" fmla="*/ 192 w 19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92">
                <a:moveTo>
                  <a:pt x="192" y="0"/>
                </a:moveTo>
                <a:lnTo>
                  <a:pt x="0" y="0"/>
                </a:lnTo>
                <a:lnTo>
                  <a:pt x="0" y="192"/>
                </a:lnTo>
                <a:lnTo>
                  <a:pt x="192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0" name="Line 37"/>
          <p:cNvSpPr>
            <a:spLocks noChangeShapeType="1"/>
          </p:cNvSpPr>
          <p:nvPr/>
        </p:nvSpPr>
        <p:spPr bwMode="auto">
          <a:xfrm flipH="1">
            <a:off x="2590800" y="4724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1" name="Oval 38"/>
          <p:cNvSpPr>
            <a:spLocks noChangeArrowheads="1"/>
          </p:cNvSpPr>
          <p:nvPr/>
        </p:nvSpPr>
        <p:spPr bwMode="auto">
          <a:xfrm>
            <a:off x="2971800" y="4660900"/>
            <a:ext cx="152400" cy="1603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2" name="AutoShape 39"/>
          <p:cNvSpPr>
            <a:spLocks noChangeArrowheads="1"/>
          </p:cNvSpPr>
          <p:nvPr/>
        </p:nvSpPr>
        <p:spPr bwMode="auto">
          <a:xfrm>
            <a:off x="3733800" y="5181600"/>
            <a:ext cx="762000" cy="64135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3" name="Line 40"/>
          <p:cNvSpPr>
            <a:spLocks noChangeShapeType="1"/>
          </p:cNvSpPr>
          <p:nvPr/>
        </p:nvSpPr>
        <p:spPr bwMode="auto">
          <a:xfrm flipH="1">
            <a:off x="3352800" y="5341938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4" name="Line 41"/>
          <p:cNvSpPr>
            <a:spLocks noChangeShapeType="1"/>
          </p:cNvSpPr>
          <p:nvPr/>
        </p:nvSpPr>
        <p:spPr bwMode="auto">
          <a:xfrm flipH="1">
            <a:off x="3352800" y="5662613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5" name="Line 42"/>
          <p:cNvSpPr>
            <a:spLocks noChangeShapeType="1"/>
          </p:cNvSpPr>
          <p:nvPr/>
        </p:nvSpPr>
        <p:spPr bwMode="auto">
          <a:xfrm flipH="1">
            <a:off x="4800600" y="5502275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6" name="Oval 43"/>
          <p:cNvSpPr>
            <a:spLocks noChangeArrowheads="1"/>
          </p:cNvSpPr>
          <p:nvPr/>
        </p:nvSpPr>
        <p:spPr bwMode="auto">
          <a:xfrm>
            <a:off x="4495800" y="5341938"/>
            <a:ext cx="304800" cy="3206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7" name="Freeform 44"/>
          <p:cNvSpPr>
            <a:spLocks/>
          </p:cNvSpPr>
          <p:nvPr/>
        </p:nvSpPr>
        <p:spPr bwMode="auto">
          <a:xfrm>
            <a:off x="3048000" y="5341938"/>
            <a:ext cx="304800" cy="320675"/>
          </a:xfrm>
          <a:custGeom>
            <a:avLst/>
            <a:gdLst>
              <a:gd name="T0" fmla="*/ 304800 w 192"/>
              <a:gd name="T1" fmla="*/ 0 h 192"/>
              <a:gd name="T2" fmla="*/ 0 w 192"/>
              <a:gd name="T3" fmla="*/ 0 h 192"/>
              <a:gd name="T4" fmla="*/ 0 w 192"/>
              <a:gd name="T5" fmla="*/ 320675 h 192"/>
              <a:gd name="T6" fmla="*/ 304800 w 192"/>
              <a:gd name="T7" fmla="*/ 320675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92"/>
              <a:gd name="T14" fmla="*/ 192 w 19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92">
                <a:moveTo>
                  <a:pt x="192" y="0"/>
                </a:moveTo>
                <a:lnTo>
                  <a:pt x="0" y="0"/>
                </a:lnTo>
                <a:lnTo>
                  <a:pt x="0" y="192"/>
                </a:lnTo>
                <a:lnTo>
                  <a:pt x="192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8" name="Line 45"/>
          <p:cNvSpPr>
            <a:spLocks noChangeShapeType="1"/>
          </p:cNvSpPr>
          <p:nvPr/>
        </p:nvSpPr>
        <p:spPr bwMode="auto">
          <a:xfrm flipH="1">
            <a:off x="2590800" y="55022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59" name="Oval 46"/>
          <p:cNvSpPr>
            <a:spLocks noChangeArrowheads="1"/>
          </p:cNvSpPr>
          <p:nvPr/>
        </p:nvSpPr>
        <p:spPr bwMode="auto">
          <a:xfrm>
            <a:off x="2971800" y="5422900"/>
            <a:ext cx="152400" cy="1603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0" name="AutoShape 47"/>
          <p:cNvSpPr>
            <a:spLocks noChangeArrowheads="1"/>
          </p:cNvSpPr>
          <p:nvPr/>
        </p:nvSpPr>
        <p:spPr bwMode="auto">
          <a:xfrm>
            <a:off x="5791200" y="4792663"/>
            <a:ext cx="762000" cy="64135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1" name="Line 48"/>
          <p:cNvSpPr>
            <a:spLocks noChangeShapeType="1"/>
          </p:cNvSpPr>
          <p:nvPr/>
        </p:nvSpPr>
        <p:spPr bwMode="auto">
          <a:xfrm flipH="1">
            <a:off x="5410200" y="4953000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2" name="Line 49"/>
          <p:cNvSpPr>
            <a:spLocks noChangeShapeType="1"/>
          </p:cNvSpPr>
          <p:nvPr/>
        </p:nvSpPr>
        <p:spPr bwMode="auto">
          <a:xfrm flipH="1">
            <a:off x="5410200" y="5273675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3" name="Line 50"/>
          <p:cNvSpPr>
            <a:spLocks noChangeShapeType="1"/>
          </p:cNvSpPr>
          <p:nvPr/>
        </p:nvSpPr>
        <p:spPr bwMode="auto">
          <a:xfrm flipH="1">
            <a:off x="6858000" y="5113338"/>
            <a:ext cx="381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4" name="Oval 51"/>
          <p:cNvSpPr>
            <a:spLocks noChangeArrowheads="1"/>
          </p:cNvSpPr>
          <p:nvPr/>
        </p:nvSpPr>
        <p:spPr bwMode="auto">
          <a:xfrm>
            <a:off x="6553200" y="4953000"/>
            <a:ext cx="304800" cy="3206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5" name="Freeform 52"/>
          <p:cNvSpPr>
            <a:spLocks/>
          </p:cNvSpPr>
          <p:nvPr/>
        </p:nvSpPr>
        <p:spPr bwMode="auto">
          <a:xfrm>
            <a:off x="5186363" y="4733925"/>
            <a:ext cx="223837" cy="219075"/>
          </a:xfrm>
          <a:custGeom>
            <a:avLst/>
            <a:gdLst>
              <a:gd name="T0" fmla="*/ 0 w 144"/>
              <a:gd name="T1" fmla="*/ 0 h 144"/>
              <a:gd name="T2" fmla="*/ 149225 w 144"/>
              <a:gd name="T3" fmla="*/ 0 h 144"/>
              <a:gd name="T4" fmla="*/ 149225 w 144"/>
              <a:gd name="T5" fmla="*/ 219075 h 144"/>
              <a:gd name="T6" fmla="*/ 223837 w 144"/>
              <a:gd name="T7" fmla="*/ 219075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144"/>
              <a:gd name="T14" fmla="*/ 144 w 144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144">
                <a:moveTo>
                  <a:pt x="0" y="0"/>
                </a:moveTo>
                <a:lnTo>
                  <a:pt x="96" y="0"/>
                </a:lnTo>
                <a:lnTo>
                  <a:pt x="96" y="144"/>
                </a:lnTo>
                <a:lnTo>
                  <a:pt x="144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6" name="Freeform 53"/>
          <p:cNvSpPr>
            <a:spLocks/>
          </p:cNvSpPr>
          <p:nvPr/>
        </p:nvSpPr>
        <p:spPr bwMode="auto">
          <a:xfrm>
            <a:off x="5181600" y="5272088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228600 h 144"/>
              <a:gd name="T4" fmla="*/ 152400 w 144"/>
              <a:gd name="T5" fmla="*/ 0 h 144"/>
              <a:gd name="T6" fmla="*/ 228600 w 144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144"/>
              <a:gd name="T14" fmla="*/ 144 w 144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144">
                <a:moveTo>
                  <a:pt x="0" y="144"/>
                </a:moveTo>
                <a:lnTo>
                  <a:pt x="96" y="144"/>
                </a:lnTo>
                <a:lnTo>
                  <a:pt x="96" y="0"/>
                </a:lnTo>
                <a:lnTo>
                  <a:pt x="14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67" name="Text Box 54"/>
          <p:cNvSpPr txBox="1">
            <a:spLocks noChangeArrowheads="1"/>
          </p:cNvSpPr>
          <p:nvPr/>
        </p:nvSpPr>
        <p:spPr bwMode="auto">
          <a:xfrm>
            <a:off x="2198688" y="4508500"/>
            <a:ext cx="338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</a:p>
        </p:txBody>
      </p:sp>
      <p:sp>
        <p:nvSpPr>
          <p:cNvPr id="38968" name="Text Box 55"/>
          <p:cNvSpPr txBox="1">
            <a:spLocks noChangeArrowheads="1"/>
          </p:cNvSpPr>
          <p:nvPr/>
        </p:nvSpPr>
        <p:spPr bwMode="auto">
          <a:xfrm>
            <a:off x="2143125" y="5216525"/>
            <a:ext cx="347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Z</a:t>
            </a:r>
          </a:p>
        </p:txBody>
      </p:sp>
      <p:sp>
        <p:nvSpPr>
          <p:cNvPr id="38969" name="Text Box 56"/>
          <p:cNvSpPr txBox="1">
            <a:spLocks noChangeArrowheads="1"/>
          </p:cNvSpPr>
          <p:nvPr/>
        </p:nvSpPr>
        <p:spPr bwMode="auto">
          <a:xfrm>
            <a:off x="7321550" y="4891088"/>
            <a:ext cx="1082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 = X+Z</a:t>
            </a:r>
          </a:p>
        </p:txBody>
      </p:sp>
      <p:sp>
        <p:nvSpPr>
          <p:cNvPr id="61" name="Segnaposto piè di pagina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62" name="Segnaposto numero diapositiva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OR   Esclusivo</a:t>
            </a:r>
            <a:endParaRPr lang="it-IT" i="1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0292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Realizzazione dell’OR Esclusivo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495800" y="3276600"/>
          <a:ext cx="150813" cy="303213"/>
        </p:xfrm>
        <a:graphic>
          <a:graphicData uri="http://schemas.openxmlformats.org/presentationml/2006/ole">
            <p:oleObj spid="_x0000_s4098" name="Equazione" r:id="rId3" imgW="152280" imgH="304560" progId="Equation.2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429000" y="2133600"/>
          <a:ext cx="3733800" cy="544513"/>
        </p:xfrm>
        <a:graphic>
          <a:graphicData uri="http://schemas.openxmlformats.org/presentationml/2006/ole">
            <p:oleObj spid="_x0000_s4099" name="Equation" r:id="rId4" imgW="1473120" imgH="215640" progId="Equation.3">
              <p:embed/>
            </p:oleObj>
          </a:graphicData>
        </a:graphic>
      </p:graphicFrame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2667000" y="39878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Oval 7"/>
          <p:cNvSpPr>
            <a:spLocks noChangeArrowheads="1"/>
          </p:cNvSpPr>
          <p:nvPr/>
        </p:nvSpPr>
        <p:spPr bwMode="auto">
          <a:xfrm>
            <a:off x="3200400" y="4140200"/>
            <a:ext cx="152400" cy="152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3352800" y="42164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2438400" y="40640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2438400" y="43688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2057400" y="3987800"/>
            <a:ext cx="152400" cy="152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AutoShape 12"/>
          <p:cNvSpPr>
            <a:spLocks noChangeArrowheads="1"/>
          </p:cNvSpPr>
          <p:nvPr/>
        </p:nvSpPr>
        <p:spPr bwMode="auto">
          <a:xfrm rot="5400000">
            <a:off x="1790700" y="3949700"/>
            <a:ext cx="304800" cy="2286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2209800" y="40640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1600200" y="40640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AutoShape 15"/>
          <p:cNvSpPr>
            <a:spLocks noChangeArrowheads="1"/>
          </p:cNvSpPr>
          <p:nvPr/>
        </p:nvSpPr>
        <p:spPr bwMode="auto">
          <a:xfrm>
            <a:off x="2667000" y="49022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3200400" y="5054600"/>
            <a:ext cx="152400" cy="152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4" name="Line 17"/>
          <p:cNvSpPr>
            <a:spLocks noChangeShapeType="1"/>
          </p:cNvSpPr>
          <p:nvPr/>
        </p:nvSpPr>
        <p:spPr bwMode="auto">
          <a:xfrm>
            <a:off x="3352800" y="51308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Line 18"/>
          <p:cNvSpPr>
            <a:spLocks noChangeShapeType="1"/>
          </p:cNvSpPr>
          <p:nvPr/>
        </p:nvSpPr>
        <p:spPr bwMode="auto">
          <a:xfrm>
            <a:off x="2438400" y="49784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Line 19"/>
          <p:cNvSpPr>
            <a:spLocks noChangeShapeType="1"/>
          </p:cNvSpPr>
          <p:nvPr/>
        </p:nvSpPr>
        <p:spPr bwMode="auto">
          <a:xfrm>
            <a:off x="2438400" y="52832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2057400" y="5207000"/>
            <a:ext cx="152400" cy="152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8" name="AutoShape 21"/>
          <p:cNvSpPr>
            <a:spLocks noChangeArrowheads="1"/>
          </p:cNvSpPr>
          <p:nvPr/>
        </p:nvSpPr>
        <p:spPr bwMode="auto">
          <a:xfrm rot="5400000">
            <a:off x="1790700" y="5168900"/>
            <a:ext cx="304800" cy="2286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9" name="Line 22"/>
          <p:cNvSpPr>
            <a:spLocks noChangeShapeType="1"/>
          </p:cNvSpPr>
          <p:nvPr/>
        </p:nvSpPr>
        <p:spPr bwMode="auto">
          <a:xfrm>
            <a:off x="2209800" y="52832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0" name="Line 23"/>
          <p:cNvSpPr>
            <a:spLocks noChangeShapeType="1"/>
          </p:cNvSpPr>
          <p:nvPr/>
        </p:nvSpPr>
        <p:spPr bwMode="auto">
          <a:xfrm>
            <a:off x="1600200" y="52832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1" name="AutoShape 24"/>
          <p:cNvSpPr>
            <a:spLocks noChangeArrowheads="1"/>
          </p:cNvSpPr>
          <p:nvPr/>
        </p:nvSpPr>
        <p:spPr bwMode="auto">
          <a:xfrm>
            <a:off x="4114800" y="44450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2" name="Oval 25"/>
          <p:cNvSpPr>
            <a:spLocks noChangeArrowheads="1"/>
          </p:cNvSpPr>
          <p:nvPr/>
        </p:nvSpPr>
        <p:spPr bwMode="auto">
          <a:xfrm>
            <a:off x="4648200" y="4597400"/>
            <a:ext cx="152400" cy="152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3" name="Line 26"/>
          <p:cNvSpPr>
            <a:spLocks noChangeShapeType="1"/>
          </p:cNvSpPr>
          <p:nvPr/>
        </p:nvSpPr>
        <p:spPr bwMode="auto">
          <a:xfrm>
            <a:off x="4800600" y="46736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4" name="Line 27"/>
          <p:cNvSpPr>
            <a:spLocks noChangeShapeType="1"/>
          </p:cNvSpPr>
          <p:nvPr/>
        </p:nvSpPr>
        <p:spPr bwMode="auto">
          <a:xfrm>
            <a:off x="3886200" y="45212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>
            <a:off x="3886200" y="48260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6" name="Freeform 29"/>
          <p:cNvSpPr>
            <a:spLocks/>
          </p:cNvSpPr>
          <p:nvPr/>
        </p:nvSpPr>
        <p:spPr bwMode="auto">
          <a:xfrm>
            <a:off x="3581400" y="4216400"/>
            <a:ext cx="304800" cy="304800"/>
          </a:xfrm>
          <a:custGeom>
            <a:avLst/>
            <a:gdLst>
              <a:gd name="T0" fmla="*/ 0 w 192"/>
              <a:gd name="T1" fmla="*/ 0 h 144"/>
              <a:gd name="T2" fmla="*/ 152400 w 192"/>
              <a:gd name="T3" fmla="*/ 0 h 144"/>
              <a:gd name="T4" fmla="*/ 152400 w 192"/>
              <a:gd name="T5" fmla="*/ 304800 h 144"/>
              <a:gd name="T6" fmla="*/ 304800 w 192"/>
              <a:gd name="T7" fmla="*/ 3048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44"/>
              <a:gd name="T14" fmla="*/ 192 w 19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44">
                <a:moveTo>
                  <a:pt x="0" y="0"/>
                </a:moveTo>
                <a:lnTo>
                  <a:pt x="96" y="0"/>
                </a:lnTo>
                <a:lnTo>
                  <a:pt x="96" y="144"/>
                </a:lnTo>
                <a:lnTo>
                  <a:pt x="192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7" name="Freeform 30"/>
          <p:cNvSpPr>
            <a:spLocks/>
          </p:cNvSpPr>
          <p:nvPr/>
        </p:nvSpPr>
        <p:spPr bwMode="auto">
          <a:xfrm flipH="1">
            <a:off x="3581400" y="4826000"/>
            <a:ext cx="304800" cy="304800"/>
          </a:xfrm>
          <a:custGeom>
            <a:avLst/>
            <a:gdLst>
              <a:gd name="T0" fmla="*/ 0 w 192"/>
              <a:gd name="T1" fmla="*/ 0 h 144"/>
              <a:gd name="T2" fmla="*/ 152400 w 192"/>
              <a:gd name="T3" fmla="*/ 0 h 144"/>
              <a:gd name="T4" fmla="*/ 152400 w 192"/>
              <a:gd name="T5" fmla="*/ 304800 h 144"/>
              <a:gd name="T6" fmla="*/ 304800 w 192"/>
              <a:gd name="T7" fmla="*/ 3048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44"/>
              <a:gd name="T14" fmla="*/ 192 w 19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44">
                <a:moveTo>
                  <a:pt x="0" y="0"/>
                </a:moveTo>
                <a:lnTo>
                  <a:pt x="96" y="0"/>
                </a:lnTo>
                <a:lnTo>
                  <a:pt x="96" y="144"/>
                </a:lnTo>
                <a:lnTo>
                  <a:pt x="192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8" name="Line 31"/>
          <p:cNvSpPr>
            <a:spLocks noChangeShapeType="1"/>
          </p:cNvSpPr>
          <p:nvPr/>
        </p:nvSpPr>
        <p:spPr bwMode="auto">
          <a:xfrm>
            <a:off x="5029200" y="467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9" name="Line 32"/>
          <p:cNvSpPr>
            <a:spLocks noChangeShapeType="1"/>
          </p:cNvSpPr>
          <p:nvPr/>
        </p:nvSpPr>
        <p:spPr bwMode="auto">
          <a:xfrm flipH="1">
            <a:off x="1143000" y="406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0" name="Line 33"/>
          <p:cNvSpPr>
            <a:spLocks noChangeShapeType="1"/>
          </p:cNvSpPr>
          <p:nvPr/>
        </p:nvSpPr>
        <p:spPr bwMode="auto">
          <a:xfrm flipH="1">
            <a:off x="1143000" y="528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1" name="Freeform 34"/>
          <p:cNvSpPr>
            <a:spLocks/>
          </p:cNvSpPr>
          <p:nvPr/>
        </p:nvSpPr>
        <p:spPr bwMode="auto">
          <a:xfrm>
            <a:off x="1524000" y="4368800"/>
            <a:ext cx="914400" cy="914400"/>
          </a:xfrm>
          <a:custGeom>
            <a:avLst/>
            <a:gdLst>
              <a:gd name="T0" fmla="*/ 914400 w 576"/>
              <a:gd name="T1" fmla="*/ 0 h 576"/>
              <a:gd name="T2" fmla="*/ 0 w 576"/>
              <a:gd name="T3" fmla="*/ 0 h 576"/>
              <a:gd name="T4" fmla="*/ 0 w 576"/>
              <a:gd name="T5" fmla="*/ 914400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57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2" name="Freeform 35"/>
          <p:cNvSpPr>
            <a:spLocks/>
          </p:cNvSpPr>
          <p:nvPr/>
        </p:nvSpPr>
        <p:spPr bwMode="auto">
          <a:xfrm>
            <a:off x="1371600" y="4064000"/>
            <a:ext cx="1066800" cy="914400"/>
          </a:xfrm>
          <a:custGeom>
            <a:avLst/>
            <a:gdLst>
              <a:gd name="T0" fmla="*/ 1066800 w 672"/>
              <a:gd name="T1" fmla="*/ 914400 h 576"/>
              <a:gd name="T2" fmla="*/ 0 w 672"/>
              <a:gd name="T3" fmla="*/ 914400 h 576"/>
              <a:gd name="T4" fmla="*/ 0 w 672"/>
              <a:gd name="T5" fmla="*/ 0 h 576"/>
              <a:gd name="T6" fmla="*/ 0 60000 65536"/>
              <a:gd name="T7" fmla="*/ 0 60000 65536"/>
              <a:gd name="T8" fmla="*/ 0 60000 65536"/>
              <a:gd name="T9" fmla="*/ 0 w 672"/>
              <a:gd name="T10" fmla="*/ 0 h 576"/>
              <a:gd name="T11" fmla="*/ 672 w 67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576">
                <a:moveTo>
                  <a:pt x="672" y="576"/>
                </a:moveTo>
                <a:lnTo>
                  <a:pt x="0" y="576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3" name="Oval 36"/>
          <p:cNvSpPr>
            <a:spLocks noChangeArrowheads="1"/>
          </p:cNvSpPr>
          <p:nvPr/>
        </p:nvSpPr>
        <p:spPr bwMode="auto">
          <a:xfrm>
            <a:off x="1295400" y="398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4" name="Oval 37"/>
          <p:cNvSpPr>
            <a:spLocks noChangeArrowheads="1"/>
          </p:cNvSpPr>
          <p:nvPr/>
        </p:nvSpPr>
        <p:spPr bwMode="auto">
          <a:xfrm>
            <a:off x="1447800" y="5207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5" name="Text Box 38"/>
          <p:cNvSpPr txBox="1">
            <a:spLocks noChangeArrowheads="1"/>
          </p:cNvSpPr>
          <p:nvPr/>
        </p:nvSpPr>
        <p:spPr bwMode="auto">
          <a:xfrm>
            <a:off x="762000" y="3886200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</a:p>
        </p:txBody>
      </p:sp>
      <p:sp>
        <p:nvSpPr>
          <p:cNvPr id="4136" name="Text Box 39"/>
          <p:cNvSpPr txBox="1">
            <a:spLocks noChangeArrowheads="1"/>
          </p:cNvSpPr>
          <p:nvPr/>
        </p:nvSpPr>
        <p:spPr bwMode="auto">
          <a:xfrm>
            <a:off x="762000" y="5105400"/>
            <a:ext cx="342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</a:t>
            </a:r>
          </a:p>
        </p:txBody>
      </p:sp>
      <p:grpSp>
        <p:nvGrpSpPr>
          <p:cNvPr id="4137" name="Group 40"/>
          <p:cNvGrpSpPr>
            <a:grpSpLocks/>
          </p:cNvGrpSpPr>
          <p:nvPr/>
        </p:nvGrpSpPr>
        <p:grpSpPr bwMode="auto">
          <a:xfrm>
            <a:off x="5867400" y="4191000"/>
            <a:ext cx="2743200" cy="914400"/>
            <a:chOff x="3696" y="2640"/>
            <a:chExt cx="1728" cy="576"/>
          </a:xfrm>
        </p:grpSpPr>
        <p:grpSp>
          <p:nvGrpSpPr>
            <p:cNvPr id="4158" name="Group 41"/>
            <p:cNvGrpSpPr>
              <a:grpSpLocks/>
            </p:cNvGrpSpPr>
            <p:nvPr/>
          </p:nvGrpSpPr>
          <p:grpSpPr bwMode="auto">
            <a:xfrm>
              <a:off x="3888" y="2640"/>
              <a:ext cx="1248" cy="576"/>
              <a:chOff x="4032" y="2784"/>
              <a:chExt cx="768" cy="288"/>
            </a:xfrm>
          </p:grpSpPr>
          <p:sp>
            <p:nvSpPr>
              <p:cNvPr id="4162" name="Arc 42"/>
              <p:cNvSpPr>
                <a:spLocks/>
              </p:cNvSpPr>
              <p:nvPr/>
            </p:nvSpPr>
            <p:spPr bwMode="auto">
              <a:xfrm>
                <a:off x="4224" y="2784"/>
                <a:ext cx="336" cy="144"/>
              </a:xfrm>
              <a:custGeom>
                <a:avLst/>
                <a:gdLst>
                  <a:gd name="T0" fmla="*/ 0 w 21600"/>
                  <a:gd name="T1" fmla="*/ 0 h 21600"/>
                  <a:gd name="T2" fmla="*/ 5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3" name="Arc 43"/>
              <p:cNvSpPr>
                <a:spLocks/>
              </p:cNvSpPr>
              <p:nvPr/>
            </p:nvSpPr>
            <p:spPr bwMode="auto">
              <a:xfrm flipV="1">
                <a:off x="4224" y="2928"/>
                <a:ext cx="336" cy="144"/>
              </a:xfrm>
              <a:custGeom>
                <a:avLst/>
                <a:gdLst>
                  <a:gd name="T0" fmla="*/ 0 w 21600"/>
                  <a:gd name="T1" fmla="*/ 0 h 21600"/>
                  <a:gd name="T2" fmla="*/ 5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4" name="Arc 44"/>
              <p:cNvSpPr>
                <a:spLocks/>
              </p:cNvSpPr>
              <p:nvPr/>
            </p:nvSpPr>
            <p:spPr bwMode="auto">
              <a:xfrm>
                <a:off x="4224" y="2784"/>
                <a:ext cx="4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5" name="Arc 45"/>
              <p:cNvSpPr>
                <a:spLocks/>
              </p:cNvSpPr>
              <p:nvPr/>
            </p:nvSpPr>
            <p:spPr bwMode="auto">
              <a:xfrm flipV="1">
                <a:off x="4224" y="2928"/>
                <a:ext cx="4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6" name="Arc 46"/>
              <p:cNvSpPr>
                <a:spLocks/>
              </p:cNvSpPr>
              <p:nvPr/>
            </p:nvSpPr>
            <p:spPr bwMode="auto">
              <a:xfrm>
                <a:off x="4176" y="2784"/>
                <a:ext cx="4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7" name="Arc 47"/>
              <p:cNvSpPr>
                <a:spLocks/>
              </p:cNvSpPr>
              <p:nvPr/>
            </p:nvSpPr>
            <p:spPr bwMode="auto">
              <a:xfrm flipV="1">
                <a:off x="4176" y="2928"/>
                <a:ext cx="4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8" name="Line 48"/>
              <p:cNvSpPr>
                <a:spLocks noChangeShapeType="1"/>
              </p:cNvSpPr>
              <p:nvPr/>
            </p:nvSpPr>
            <p:spPr bwMode="auto">
              <a:xfrm flipH="1">
                <a:off x="4032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9" name="Line 49"/>
              <p:cNvSpPr>
                <a:spLocks noChangeShapeType="1"/>
              </p:cNvSpPr>
              <p:nvPr/>
            </p:nvSpPr>
            <p:spPr bwMode="auto">
              <a:xfrm flipH="1">
                <a:off x="4032" y="2976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0" name="Line 50"/>
              <p:cNvSpPr>
                <a:spLocks noChangeShapeType="1"/>
              </p:cNvSpPr>
              <p:nvPr/>
            </p:nvSpPr>
            <p:spPr bwMode="auto">
              <a:xfrm flipH="1">
                <a:off x="4560" y="2928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159" name="Text Box 51"/>
            <p:cNvSpPr txBox="1">
              <a:spLocks noChangeArrowheads="1"/>
            </p:cNvSpPr>
            <p:nvPr/>
          </p:nvSpPr>
          <p:spPr bwMode="auto">
            <a:xfrm>
              <a:off x="3696" y="2688"/>
              <a:ext cx="2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X</a:t>
              </a:r>
            </a:p>
          </p:txBody>
        </p:sp>
        <p:sp>
          <p:nvSpPr>
            <p:cNvPr id="4160" name="Text Box 52"/>
            <p:cNvSpPr txBox="1">
              <a:spLocks noChangeArrowheads="1"/>
            </p:cNvSpPr>
            <p:nvPr/>
          </p:nvSpPr>
          <p:spPr bwMode="auto">
            <a:xfrm>
              <a:off x="3696" y="2928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4161" name="Text Box 53"/>
            <p:cNvSpPr txBox="1">
              <a:spLocks noChangeArrowheads="1"/>
            </p:cNvSpPr>
            <p:nvPr/>
          </p:nvSpPr>
          <p:spPr bwMode="auto">
            <a:xfrm>
              <a:off x="5184" y="2832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U</a:t>
              </a:r>
            </a:p>
          </p:txBody>
        </p:sp>
      </p:grpSp>
      <p:graphicFrame>
        <p:nvGraphicFramePr>
          <p:cNvPr id="108640" name="Group 96"/>
          <p:cNvGraphicFramePr>
            <a:graphicFrameLocks noGrp="1"/>
          </p:cNvGraphicFramePr>
          <p:nvPr/>
        </p:nvGraphicFramePr>
        <p:xfrm>
          <a:off x="1524000" y="1600200"/>
          <a:ext cx="1143000" cy="19812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6" name="Text Box 88"/>
          <p:cNvSpPr txBox="1">
            <a:spLocks noChangeArrowheads="1"/>
          </p:cNvSpPr>
          <p:nvPr/>
        </p:nvSpPr>
        <p:spPr bwMode="auto">
          <a:xfrm>
            <a:off x="5334000" y="4495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U</a:t>
            </a:r>
          </a:p>
        </p:txBody>
      </p:sp>
      <p:sp>
        <p:nvSpPr>
          <p:cNvPr id="60" name="Segnaposto piè di pagina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61" name="Segnaposto numero diapositiva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Ciclo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Definizione</a:t>
            </a:r>
          </a:p>
          <a:p>
            <a:pPr lvl="2" eaLnBrk="1" hangingPunct="1">
              <a:defRPr/>
            </a:pPr>
            <a:r>
              <a:rPr lang="it-IT" dirty="0" smtClean="0"/>
              <a:t>Ciclo: Percorso chiuso che attraversa </a:t>
            </a:r>
            <a:r>
              <a:rPr lang="it-IT" i="1" dirty="0" smtClean="0"/>
              <a:t>k</a:t>
            </a:r>
            <a:r>
              <a:rPr lang="it-IT" dirty="0" smtClean="0"/>
              <a:t> blocchi (k ≥ 1) tutti nella loro direzione di funzionamento</a:t>
            </a:r>
          </a:p>
          <a:p>
            <a:pPr eaLnBrk="1" hangingPunct="1">
              <a:defRPr/>
            </a:pPr>
            <a:r>
              <a:rPr lang="it-IT" dirty="0" smtClean="0"/>
              <a:t>Osservazioni</a:t>
            </a:r>
          </a:p>
          <a:p>
            <a:pPr lvl="2" eaLnBrk="1" hangingPunct="1">
              <a:defRPr/>
            </a:pPr>
            <a:r>
              <a:rPr lang="it-IT" dirty="0" smtClean="0"/>
              <a:t>Tutte le reti viste sono prive di cicli</a:t>
            </a:r>
          </a:p>
          <a:p>
            <a:pPr lvl="2" eaLnBrk="1" hangingPunct="1">
              <a:defRPr/>
            </a:pPr>
            <a:r>
              <a:rPr lang="it-IT" dirty="0" smtClean="0"/>
              <a:t>I blocchi base combinatori sono privi di cicli</a:t>
            </a:r>
          </a:p>
          <a:p>
            <a:pPr lvl="2" eaLnBrk="1" hangingPunct="1">
              <a:defRPr/>
            </a:pPr>
            <a:r>
              <a:rPr lang="it-IT" dirty="0" smtClean="0"/>
              <a:t>Le funzioni descrivibili dalle tabelle di verità sono tutte prive di cicli (le uscite sono funzione dei solo ingressi)</a:t>
            </a:r>
          </a:p>
          <a:p>
            <a:pPr eaLnBrk="1" hangingPunct="1">
              <a:defRPr/>
            </a:pPr>
            <a:r>
              <a:rPr lang="it-IT" dirty="0" smtClean="0"/>
              <a:t>Conclusione</a:t>
            </a:r>
          </a:p>
          <a:p>
            <a:pPr lvl="2" eaLnBrk="1" hangingPunct="1">
              <a:defRPr/>
            </a:pPr>
            <a:r>
              <a:rPr lang="it-IT" dirty="0" smtClean="0"/>
              <a:t>Tutte le reti logiche composte di blocchi combinatori e prive di cicli sono rei combinatorie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Sintesi di reti combinatorie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smtClean="0"/>
              <a:t>Sintesi </a:t>
            </a:r>
          </a:p>
          <a:p>
            <a:pPr lvl="2" eaLnBrk="1" hangingPunct="1">
              <a:defRPr/>
            </a:pPr>
            <a:r>
              <a:rPr lang="it-IT" sz="1800" smtClean="0"/>
              <a:t>data la descrizione ai terminali di una rete combinatoria</a:t>
            </a:r>
          </a:p>
          <a:p>
            <a:pPr lvl="2" eaLnBrk="1" hangingPunct="1">
              <a:defRPr/>
            </a:pPr>
            <a:r>
              <a:rPr lang="it-IT" sz="1800" smtClean="0"/>
              <a:t>ottenere la struttura in blocchi logici e  le relative interconnessioni  </a:t>
            </a:r>
          </a:p>
          <a:p>
            <a:pPr eaLnBrk="1" hangingPunct="1">
              <a:defRPr/>
            </a:pPr>
            <a:r>
              <a:rPr lang="it-IT" sz="2400" smtClean="0"/>
              <a:t>Osservazioni</a:t>
            </a:r>
          </a:p>
          <a:p>
            <a:pPr lvl="2" eaLnBrk="1" hangingPunct="1">
              <a:defRPr/>
            </a:pPr>
            <a:r>
              <a:rPr lang="it-IT" sz="1800" smtClean="0"/>
              <a:t>il funzionamento della rete deve essere possibile descriverlo mediante una tabella di verità</a:t>
            </a:r>
          </a:p>
          <a:p>
            <a:pPr lvl="2" eaLnBrk="1" hangingPunct="1">
              <a:defRPr/>
            </a:pPr>
            <a:r>
              <a:rPr lang="it-IT" sz="1800" smtClean="0"/>
              <a:t>non esiste una sola realizzazione</a:t>
            </a:r>
          </a:p>
          <a:p>
            <a:pPr lvl="2" eaLnBrk="1" hangingPunct="1">
              <a:defRPr/>
            </a:pPr>
            <a:r>
              <a:rPr lang="it-IT" sz="1800" smtClean="0"/>
              <a:t>per poter scegliere fra le varie soluzioni è necessario definire il parametro da ottimizzare </a:t>
            </a:r>
          </a:p>
          <a:p>
            <a:pPr lvl="2" eaLnBrk="1" hangingPunct="1">
              <a:defRPr/>
            </a:pPr>
            <a:r>
              <a:rPr lang="it-IT" sz="1800" smtClean="0"/>
              <a:t>Funzione COSTO</a:t>
            </a:r>
          </a:p>
          <a:p>
            <a:pPr lvl="2" eaLnBrk="1" hangingPunct="1">
              <a:defRPr/>
            </a:pPr>
            <a:r>
              <a:rPr lang="it-IT" sz="1800" smtClean="0"/>
              <a:t>(numero di blocchi base, ritardo ingresso uscita, uso di particolari blocchi, ……..)</a:t>
            </a:r>
          </a:p>
          <a:p>
            <a:pPr eaLnBrk="1" hangingPunct="1">
              <a:defRPr/>
            </a:pPr>
            <a:r>
              <a:rPr lang="it-IT" sz="2400" smtClean="0"/>
              <a:t>VEDERE ESEMPI SUCCESSIVI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di funzione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Data la funzione definita dalla Tabella di Verità:</a:t>
            </a:r>
          </a:p>
        </p:txBody>
      </p:sp>
      <p:graphicFrame>
        <p:nvGraphicFramePr>
          <p:cNvPr id="58533" name="Group 165"/>
          <p:cNvGraphicFramePr>
            <a:graphicFrameLocks noGrp="1"/>
          </p:cNvGraphicFramePr>
          <p:nvPr/>
        </p:nvGraphicFramePr>
        <p:xfrm>
          <a:off x="381000" y="2362200"/>
          <a:ext cx="1600200" cy="3291840"/>
        </p:xfrm>
        <a:graphic>
          <a:graphicData uri="http://schemas.openxmlformats.org/drawingml/2006/table">
            <a:tbl>
              <a:tblPr/>
              <a:tblGrid>
                <a:gridCol w="400050"/>
                <a:gridCol w="400050"/>
                <a:gridCol w="419100"/>
                <a:gridCol w="3810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5" name="Text Box 150"/>
          <p:cNvSpPr txBox="1">
            <a:spLocks noChangeArrowheads="1"/>
          </p:cNvSpPr>
          <p:nvPr/>
        </p:nvSpPr>
        <p:spPr bwMode="auto">
          <a:xfrm>
            <a:off x="3032125" y="2170113"/>
            <a:ext cx="100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Si ha:</a:t>
            </a:r>
          </a:p>
        </p:txBody>
      </p:sp>
      <p:graphicFrame>
        <p:nvGraphicFramePr>
          <p:cNvPr id="5122" name="Object 151"/>
          <p:cNvGraphicFramePr>
            <a:graphicFrameLocks noChangeAspect="1"/>
          </p:cNvGraphicFramePr>
          <p:nvPr/>
        </p:nvGraphicFramePr>
        <p:xfrm>
          <a:off x="2133600" y="2590800"/>
          <a:ext cx="6781800" cy="3336925"/>
        </p:xfrm>
        <a:graphic>
          <a:graphicData uri="http://schemas.openxmlformats.org/presentationml/2006/ole">
            <p:oleObj spid="_x0000_s5122" name="Equation" r:id="rId3" imgW="3073320" imgH="151128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556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Schemi relativi 1</a:t>
            </a:r>
          </a:p>
        </p:txBody>
      </p:sp>
      <p:grpSp>
        <p:nvGrpSpPr>
          <p:cNvPr id="6149" name="Group 53"/>
          <p:cNvGrpSpPr>
            <a:grpSpLocks/>
          </p:cNvGrpSpPr>
          <p:nvPr/>
        </p:nvGrpSpPr>
        <p:grpSpPr bwMode="auto">
          <a:xfrm>
            <a:off x="1371600" y="2163763"/>
            <a:ext cx="914400" cy="304800"/>
            <a:chOff x="624" y="1728"/>
            <a:chExt cx="576" cy="192"/>
          </a:xfrm>
        </p:grpSpPr>
        <p:sp>
          <p:nvSpPr>
            <p:cNvPr id="6256" name="AutoShape 19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7" name="Oval 20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8" name="Line 21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9" name="Line 22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6146" name="Object 24"/>
          <p:cNvGraphicFramePr>
            <a:graphicFrameLocks noChangeAspect="1"/>
          </p:cNvGraphicFramePr>
          <p:nvPr/>
        </p:nvGraphicFramePr>
        <p:xfrm>
          <a:off x="468313" y="836613"/>
          <a:ext cx="5913437" cy="477837"/>
        </p:xfrm>
        <a:graphic>
          <a:graphicData uri="http://schemas.openxmlformats.org/presentationml/2006/ole">
            <p:oleObj spid="_x0000_s6146" name="Equation" r:id="rId3" imgW="2679480" imgH="215640" progId="Equation.3">
              <p:embed/>
            </p:oleObj>
          </a:graphicData>
        </a:graphic>
      </p:graphicFrame>
      <p:sp>
        <p:nvSpPr>
          <p:cNvPr id="6150" name="Line 25"/>
          <p:cNvSpPr>
            <a:spLocks noChangeShapeType="1"/>
          </p:cNvSpPr>
          <p:nvPr/>
        </p:nvSpPr>
        <p:spPr bwMode="auto">
          <a:xfrm flipH="1">
            <a:off x="990600" y="20113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1" name="Freeform 26"/>
          <p:cNvSpPr>
            <a:spLocks/>
          </p:cNvSpPr>
          <p:nvPr/>
        </p:nvSpPr>
        <p:spPr bwMode="auto">
          <a:xfrm>
            <a:off x="1219200" y="2011363"/>
            <a:ext cx="152400" cy="304800"/>
          </a:xfrm>
          <a:custGeom>
            <a:avLst/>
            <a:gdLst>
              <a:gd name="T0" fmla="*/ 0 w 96"/>
              <a:gd name="T1" fmla="*/ 0 h 192"/>
              <a:gd name="T2" fmla="*/ 0 w 96"/>
              <a:gd name="T3" fmla="*/ 304800 h 192"/>
              <a:gd name="T4" fmla="*/ 1524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0" y="0"/>
                </a:move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2" name="Oval 27"/>
          <p:cNvSpPr>
            <a:spLocks noChangeArrowheads="1"/>
          </p:cNvSpPr>
          <p:nvPr/>
        </p:nvSpPr>
        <p:spPr bwMode="auto">
          <a:xfrm>
            <a:off x="1143000" y="19351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Line 28"/>
          <p:cNvSpPr>
            <a:spLocks noChangeShapeType="1"/>
          </p:cNvSpPr>
          <p:nvPr/>
        </p:nvSpPr>
        <p:spPr bwMode="auto">
          <a:xfrm>
            <a:off x="2286000" y="23161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4" name="Line 34"/>
          <p:cNvSpPr>
            <a:spLocks noChangeShapeType="1"/>
          </p:cNvSpPr>
          <p:nvPr/>
        </p:nvSpPr>
        <p:spPr bwMode="auto">
          <a:xfrm flipH="1">
            <a:off x="990600" y="3230563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5" name="Freeform 35"/>
          <p:cNvSpPr>
            <a:spLocks/>
          </p:cNvSpPr>
          <p:nvPr/>
        </p:nvSpPr>
        <p:spPr bwMode="auto">
          <a:xfrm>
            <a:off x="1219200" y="3230563"/>
            <a:ext cx="152400" cy="304800"/>
          </a:xfrm>
          <a:custGeom>
            <a:avLst/>
            <a:gdLst>
              <a:gd name="T0" fmla="*/ 0 w 96"/>
              <a:gd name="T1" fmla="*/ 0 h 192"/>
              <a:gd name="T2" fmla="*/ 0 w 96"/>
              <a:gd name="T3" fmla="*/ 304800 h 192"/>
              <a:gd name="T4" fmla="*/ 1524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0" y="0"/>
                </a:move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6" name="Oval 36"/>
          <p:cNvSpPr>
            <a:spLocks noChangeArrowheads="1"/>
          </p:cNvSpPr>
          <p:nvPr/>
        </p:nvSpPr>
        <p:spPr bwMode="auto">
          <a:xfrm>
            <a:off x="1143000" y="31543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7" name="Line 37"/>
          <p:cNvSpPr>
            <a:spLocks noChangeShapeType="1"/>
          </p:cNvSpPr>
          <p:nvPr/>
        </p:nvSpPr>
        <p:spPr bwMode="auto">
          <a:xfrm>
            <a:off x="2286000" y="353536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8" name="Line 43"/>
          <p:cNvSpPr>
            <a:spLocks noChangeShapeType="1"/>
          </p:cNvSpPr>
          <p:nvPr/>
        </p:nvSpPr>
        <p:spPr bwMode="auto">
          <a:xfrm flipH="1">
            <a:off x="990600" y="2620963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9" name="Freeform 44"/>
          <p:cNvSpPr>
            <a:spLocks/>
          </p:cNvSpPr>
          <p:nvPr/>
        </p:nvSpPr>
        <p:spPr bwMode="auto">
          <a:xfrm>
            <a:off x="1219200" y="2620963"/>
            <a:ext cx="152400" cy="304800"/>
          </a:xfrm>
          <a:custGeom>
            <a:avLst/>
            <a:gdLst>
              <a:gd name="T0" fmla="*/ 0 w 96"/>
              <a:gd name="T1" fmla="*/ 0 h 192"/>
              <a:gd name="T2" fmla="*/ 0 w 96"/>
              <a:gd name="T3" fmla="*/ 304800 h 192"/>
              <a:gd name="T4" fmla="*/ 1524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0" y="0"/>
                </a:move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0" name="Oval 45"/>
          <p:cNvSpPr>
            <a:spLocks noChangeArrowheads="1"/>
          </p:cNvSpPr>
          <p:nvPr/>
        </p:nvSpPr>
        <p:spPr bwMode="auto">
          <a:xfrm>
            <a:off x="1143000" y="25447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1" name="Line 46"/>
          <p:cNvSpPr>
            <a:spLocks noChangeShapeType="1"/>
          </p:cNvSpPr>
          <p:nvPr/>
        </p:nvSpPr>
        <p:spPr bwMode="auto">
          <a:xfrm>
            <a:off x="2286000" y="29257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6162" name="Group 54"/>
          <p:cNvGrpSpPr>
            <a:grpSpLocks/>
          </p:cNvGrpSpPr>
          <p:nvPr/>
        </p:nvGrpSpPr>
        <p:grpSpPr bwMode="auto">
          <a:xfrm>
            <a:off x="1371600" y="2773363"/>
            <a:ext cx="914400" cy="304800"/>
            <a:chOff x="624" y="1728"/>
            <a:chExt cx="576" cy="192"/>
          </a:xfrm>
        </p:grpSpPr>
        <p:sp>
          <p:nvSpPr>
            <p:cNvPr id="6252" name="AutoShape 55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3" name="Oval 56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4" name="Line 57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5" name="Line 58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3" name="Group 59"/>
          <p:cNvGrpSpPr>
            <a:grpSpLocks/>
          </p:cNvGrpSpPr>
          <p:nvPr/>
        </p:nvGrpSpPr>
        <p:grpSpPr bwMode="auto">
          <a:xfrm>
            <a:off x="1371600" y="3382963"/>
            <a:ext cx="914400" cy="304800"/>
            <a:chOff x="624" y="1728"/>
            <a:chExt cx="576" cy="192"/>
          </a:xfrm>
        </p:grpSpPr>
        <p:sp>
          <p:nvSpPr>
            <p:cNvPr id="6248" name="AutoShape 60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" name="Oval 61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" name="Line 62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" name="Line 63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4" name="Group 69"/>
          <p:cNvGrpSpPr>
            <a:grpSpLocks/>
          </p:cNvGrpSpPr>
          <p:nvPr/>
        </p:nvGrpSpPr>
        <p:grpSpPr bwMode="auto">
          <a:xfrm>
            <a:off x="4572000" y="1477963"/>
            <a:ext cx="1335088" cy="762000"/>
            <a:chOff x="1776" y="2160"/>
            <a:chExt cx="841" cy="480"/>
          </a:xfrm>
        </p:grpSpPr>
        <p:sp>
          <p:nvSpPr>
            <p:cNvPr id="6243" name="AutoShape 64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4" name="Line 65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5" name="Line 66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6" name="Line 67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7" name="Line 68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5" name="Group 71"/>
          <p:cNvGrpSpPr>
            <a:grpSpLocks/>
          </p:cNvGrpSpPr>
          <p:nvPr/>
        </p:nvGrpSpPr>
        <p:grpSpPr bwMode="auto">
          <a:xfrm>
            <a:off x="4572000" y="2392363"/>
            <a:ext cx="1335088" cy="762000"/>
            <a:chOff x="1776" y="2160"/>
            <a:chExt cx="841" cy="480"/>
          </a:xfrm>
        </p:grpSpPr>
        <p:sp>
          <p:nvSpPr>
            <p:cNvPr id="6238" name="AutoShape 72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9" name="Line 73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0" name="Line 74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1" name="Line 75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2" name="Line 76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6" name="Group 77"/>
          <p:cNvGrpSpPr>
            <a:grpSpLocks/>
          </p:cNvGrpSpPr>
          <p:nvPr/>
        </p:nvGrpSpPr>
        <p:grpSpPr bwMode="auto">
          <a:xfrm>
            <a:off x="4572000" y="3306763"/>
            <a:ext cx="1335088" cy="762000"/>
            <a:chOff x="1776" y="2160"/>
            <a:chExt cx="841" cy="480"/>
          </a:xfrm>
        </p:grpSpPr>
        <p:sp>
          <p:nvSpPr>
            <p:cNvPr id="6233" name="AutoShape 78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4" name="Line 79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5" name="Line 80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6" name="Line 81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7" name="Line 82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7" name="Group 83"/>
          <p:cNvGrpSpPr>
            <a:grpSpLocks/>
          </p:cNvGrpSpPr>
          <p:nvPr/>
        </p:nvGrpSpPr>
        <p:grpSpPr bwMode="auto">
          <a:xfrm>
            <a:off x="4572000" y="4221163"/>
            <a:ext cx="1335088" cy="762000"/>
            <a:chOff x="1776" y="2160"/>
            <a:chExt cx="841" cy="480"/>
          </a:xfrm>
        </p:grpSpPr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0" name="Line 86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1" name="Line 87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2" name="Line 88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8" name="Group 89"/>
          <p:cNvGrpSpPr>
            <a:grpSpLocks/>
          </p:cNvGrpSpPr>
          <p:nvPr/>
        </p:nvGrpSpPr>
        <p:grpSpPr bwMode="auto">
          <a:xfrm>
            <a:off x="4572000" y="5135563"/>
            <a:ext cx="1335088" cy="762000"/>
            <a:chOff x="1776" y="2160"/>
            <a:chExt cx="841" cy="480"/>
          </a:xfrm>
        </p:grpSpPr>
        <p:sp>
          <p:nvSpPr>
            <p:cNvPr id="6223" name="AutoShape 90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4" name="Line 91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5" name="Line 92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6" name="Line 93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7" name="Line 94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69" name="Group 124"/>
          <p:cNvGrpSpPr>
            <a:grpSpLocks/>
          </p:cNvGrpSpPr>
          <p:nvPr/>
        </p:nvGrpSpPr>
        <p:grpSpPr bwMode="auto">
          <a:xfrm>
            <a:off x="7162800" y="3230563"/>
            <a:ext cx="1335088" cy="914400"/>
            <a:chOff x="4224" y="1872"/>
            <a:chExt cx="841" cy="576"/>
          </a:xfrm>
        </p:grpSpPr>
        <p:grpSp>
          <p:nvGrpSpPr>
            <p:cNvPr id="6212" name="Group 123"/>
            <p:cNvGrpSpPr>
              <a:grpSpLocks/>
            </p:cNvGrpSpPr>
            <p:nvPr/>
          </p:nvGrpSpPr>
          <p:grpSpPr bwMode="auto">
            <a:xfrm>
              <a:off x="4353" y="1872"/>
              <a:ext cx="543" cy="576"/>
              <a:chOff x="4353" y="1920"/>
              <a:chExt cx="543" cy="480"/>
            </a:xfrm>
          </p:grpSpPr>
          <p:sp>
            <p:nvSpPr>
              <p:cNvPr id="6219" name="Arc 11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20" name="Arc 12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21" name="Arc 13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22" name="Arc 14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13" name="Line 15"/>
            <p:cNvSpPr>
              <a:spLocks noChangeShapeType="1"/>
            </p:cNvSpPr>
            <p:nvPr/>
          </p:nvSpPr>
          <p:spPr bwMode="auto">
            <a:xfrm flipH="1">
              <a:off x="4224" y="2256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4" name="Line 16"/>
            <p:cNvSpPr>
              <a:spLocks noChangeShapeType="1"/>
            </p:cNvSpPr>
            <p:nvPr/>
          </p:nvSpPr>
          <p:spPr bwMode="auto">
            <a:xfrm flipH="1">
              <a:off x="4224" y="2064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5" name="Line 17"/>
            <p:cNvSpPr>
              <a:spLocks noChangeShapeType="1"/>
            </p:cNvSpPr>
            <p:nvPr/>
          </p:nvSpPr>
          <p:spPr bwMode="auto">
            <a:xfrm flipH="1">
              <a:off x="4896" y="216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6" name="Line 120"/>
            <p:cNvSpPr>
              <a:spLocks noChangeShapeType="1"/>
            </p:cNvSpPr>
            <p:nvPr/>
          </p:nvSpPr>
          <p:spPr bwMode="auto">
            <a:xfrm flipH="1">
              <a:off x="4224" y="2160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7" name="Line 121"/>
            <p:cNvSpPr>
              <a:spLocks noChangeShapeType="1"/>
            </p:cNvSpPr>
            <p:nvPr/>
          </p:nvSpPr>
          <p:spPr bwMode="auto">
            <a:xfrm flipH="1">
              <a:off x="4224" y="2352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8" name="Line 122"/>
            <p:cNvSpPr>
              <a:spLocks noChangeShapeType="1"/>
            </p:cNvSpPr>
            <p:nvPr/>
          </p:nvSpPr>
          <p:spPr bwMode="auto">
            <a:xfrm flipH="1">
              <a:off x="4224" y="196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170" name="Freeform 125"/>
          <p:cNvSpPr>
            <a:spLocks/>
          </p:cNvSpPr>
          <p:nvPr/>
        </p:nvSpPr>
        <p:spPr bwMode="auto">
          <a:xfrm>
            <a:off x="5867400" y="3840163"/>
            <a:ext cx="1295400" cy="762000"/>
          </a:xfrm>
          <a:custGeom>
            <a:avLst/>
            <a:gdLst>
              <a:gd name="T0" fmla="*/ 0 w 864"/>
              <a:gd name="T1" fmla="*/ 762000 h 192"/>
              <a:gd name="T2" fmla="*/ 287867 w 864"/>
              <a:gd name="T3" fmla="*/ 762000 h 192"/>
              <a:gd name="T4" fmla="*/ 287867 w 864"/>
              <a:gd name="T5" fmla="*/ 0 h 192"/>
              <a:gd name="T6" fmla="*/ 1295400 w 86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92"/>
              <a:gd name="T14" fmla="*/ 864 w 86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86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1" name="Freeform 126"/>
          <p:cNvSpPr>
            <a:spLocks/>
          </p:cNvSpPr>
          <p:nvPr/>
        </p:nvSpPr>
        <p:spPr bwMode="auto">
          <a:xfrm flipV="1">
            <a:off x="5867400" y="2773363"/>
            <a:ext cx="1295400" cy="762000"/>
          </a:xfrm>
          <a:custGeom>
            <a:avLst/>
            <a:gdLst>
              <a:gd name="T0" fmla="*/ 0 w 864"/>
              <a:gd name="T1" fmla="*/ 762000 h 192"/>
              <a:gd name="T2" fmla="*/ 287867 w 864"/>
              <a:gd name="T3" fmla="*/ 762000 h 192"/>
              <a:gd name="T4" fmla="*/ 287867 w 864"/>
              <a:gd name="T5" fmla="*/ 0 h 192"/>
              <a:gd name="T6" fmla="*/ 1295400 w 86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92"/>
              <a:gd name="T14" fmla="*/ 864 w 86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86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2" name="Line 128"/>
          <p:cNvSpPr>
            <a:spLocks noChangeShapeType="1"/>
          </p:cNvSpPr>
          <p:nvPr/>
        </p:nvSpPr>
        <p:spPr bwMode="auto">
          <a:xfrm>
            <a:off x="5867400" y="36877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3" name="Freeform 129"/>
          <p:cNvSpPr>
            <a:spLocks/>
          </p:cNvSpPr>
          <p:nvPr/>
        </p:nvSpPr>
        <p:spPr bwMode="auto">
          <a:xfrm>
            <a:off x="5867400" y="3992563"/>
            <a:ext cx="1295400" cy="1524000"/>
          </a:xfrm>
          <a:custGeom>
            <a:avLst/>
            <a:gdLst>
              <a:gd name="T0" fmla="*/ 0 w 768"/>
              <a:gd name="T1" fmla="*/ 1524000 h 960"/>
              <a:gd name="T2" fmla="*/ 728662 w 768"/>
              <a:gd name="T3" fmla="*/ 1524000 h 960"/>
              <a:gd name="T4" fmla="*/ 728662 w 768"/>
              <a:gd name="T5" fmla="*/ 0 h 960"/>
              <a:gd name="T6" fmla="*/ 1295400 w 768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960"/>
              <a:gd name="T14" fmla="*/ 768 w 76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960">
                <a:moveTo>
                  <a:pt x="0" y="960"/>
                </a:moveTo>
                <a:lnTo>
                  <a:pt x="432" y="960"/>
                </a:lnTo>
                <a:lnTo>
                  <a:pt x="432" y="0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4" name="Freeform 130"/>
          <p:cNvSpPr>
            <a:spLocks/>
          </p:cNvSpPr>
          <p:nvPr/>
        </p:nvSpPr>
        <p:spPr bwMode="auto">
          <a:xfrm flipV="1">
            <a:off x="5867400" y="1858963"/>
            <a:ext cx="1295400" cy="1524000"/>
          </a:xfrm>
          <a:custGeom>
            <a:avLst/>
            <a:gdLst>
              <a:gd name="T0" fmla="*/ 0 w 768"/>
              <a:gd name="T1" fmla="*/ 1524000 h 960"/>
              <a:gd name="T2" fmla="*/ 728662 w 768"/>
              <a:gd name="T3" fmla="*/ 1524000 h 960"/>
              <a:gd name="T4" fmla="*/ 728662 w 768"/>
              <a:gd name="T5" fmla="*/ 0 h 960"/>
              <a:gd name="T6" fmla="*/ 1295400 w 768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960"/>
              <a:gd name="T14" fmla="*/ 768 w 76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960">
                <a:moveTo>
                  <a:pt x="0" y="960"/>
                </a:moveTo>
                <a:lnTo>
                  <a:pt x="432" y="960"/>
                </a:lnTo>
                <a:lnTo>
                  <a:pt x="432" y="0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5" name="Freeform 131"/>
          <p:cNvSpPr>
            <a:spLocks/>
          </p:cNvSpPr>
          <p:nvPr/>
        </p:nvSpPr>
        <p:spPr bwMode="auto">
          <a:xfrm>
            <a:off x="4191000" y="2163763"/>
            <a:ext cx="381000" cy="3657600"/>
          </a:xfrm>
          <a:custGeom>
            <a:avLst/>
            <a:gdLst>
              <a:gd name="T0" fmla="*/ 381000 w 240"/>
              <a:gd name="T1" fmla="*/ 3657600 h 1152"/>
              <a:gd name="T2" fmla="*/ 0 w 240"/>
              <a:gd name="T3" fmla="*/ 3657600 h 1152"/>
              <a:gd name="T4" fmla="*/ 0 w 240"/>
              <a:gd name="T5" fmla="*/ 0 h 1152"/>
              <a:gd name="T6" fmla="*/ 381000 w 240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152"/>
              <a:gd name="T14" fmla="*/ 240 w 240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152">
                <a:moveTo>
                  <a:pt x="240" y="1152"/>
                </a:move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6" name="Line 133"/>
          <p:cNvSpPr>
            <a:spLocks noChangeShapeType="1"/>
          </p:cNvSpPr>
          <p:nvPr/>
        </p:nvSpPr>
        <p:spPr bwMode="auto">
          <a:xfrm>
            <a:off x="4191000" y="39925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7" name="Line 134"/>
          <p:cNvSpPr>
            <a:spLocks noChangeShapeType="1"/>
          </p:cNvSpPr>
          <p:nvPr/>
        </p:nvSpPr>
        <p:spPr bwMode="auto">
          <a:xfrm>
            <a:off x="4191000" y="30781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8" name="Oval 135"/>
          <p:cNvSpPr>
            <a:spLocks noChangeArrowheads="1"/>
          </p:cNvSpPr>
          <p:nvPr/>
        </p:nvSpPr>
        <p:spPr bwMode="auto">
          <a:xfrm>
            <a:off x="4114800" y="30019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9" name="Oval 137"/>
          <p:cNvSpPr>
            <a:spLocks noChangeArrowheads="1"/>
          </p:cNvSpPr>
          <p:nvPr/>
        </p:nvSpPr>
        <p:spPr bwMode="auto">
          <a:xfrm>
            <a:off x="4114800" y="39163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80" name="Freeform 146"/>
          <p:cNvSpPr>
            <a:spLocks/>
          </p:cNvSpPr>
          <p:nvPr/>
        </p:nvSpPr>
        <p:spPr bwMode="auto">
          <a:xfrm>
            <a:off x="2438400" y="3535363"/>
            <a:ext cx="2133600" cy="1371600"/>
          </a:xfrm>
          <a:custGeom>
            <a:avLst/>
            <a:gdLst>
              <a:gd name="T0" fmla="*/ 0 w 1392"/>
              <a:gd name="T1" fmla="*/ 0 h 768"/>
              <a:gd name="T2" fmla="*/ 1471448 w 1392"/>
              <a:gd name="T3" fmla="*/ 0 h 768"/>
              <a:gd name="T4" fmla="*/ 1471448 w 1392"/>
              <a:gd name="T5" fmla="*/ 1371600 h 768"/>
              <a:gd name="T6" fmla="*/ 2133600 w 1392"/>
              <a:gd name="T7" fmla="*/ 13716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768"/>
              <a:gd name="T14" fmla="*/ 1392 w 1392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768">
                <a:moveTo>
                  <a:pt x="0" y="0"/>
                </a:moveTo>
                <a:lnTo>
                  <a:pt x="960" y="0"/>
                </a:lnTo>
                <a:lnTo>
                  <a:pt x="960" y="768"/>
                </a:lnTo>
                <a:lnTo>
                  <a:pt x="13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1" name="Line 150"/>
          <p:cNvSpPr>
            <a:spLocks noChangeShapeType="1"/>
          </p:cNvSpPr>
          <p:nvPr/>
        </p:nvSpPr>
        <p:spPr bwMode="auto">
          <a:xfrm flipH="1">
            <a:off x="2667000" y="4297363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2" name="Line 156"/>
          <p:cNvSpPr>
            <a:spLocks noChangeShapeType="1"/>
          </p:cNvSpPr>
          <p:nvPr/>
        </p:nvSpPr>
        <p:spPr bwMode="auto">
          <a:xfrm flipH="1">
            <a:off x="3276600" y="36877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3" name="Freeform 161"/>
          <p:cNvSpPr>
            <a:spLocks/>
          </p:cNvSpPr>
          <p:nvPr/>
        </p:nvSpPr>
        <p:spPr bwMode="auto">
          <a:xfrm>
            <a:off x="2971800" y="1554163"/>
            <a:ext cx="1600200" cy="914400"/>
          </a:xfrm>
          <a:custGeom>
            <a:avLst/>
            <a:gdLst>
              <a:gd name="T0" fmla="*/ 1600200 w 1008"/>
              <a:gd name="T1" fmla="*/ 0 h 576"/>
              <a:gd name="T2" fmla="*/ 0 w 1008"/>
              <a:gd name="T3" fmla="*/ 0 h 576"/>
              <a:gd name="T4" fmla="*/ 0 w 1008"/>
              <a:gd name="T5" fmla="*/ 914400 h 576"/>
              <a:gd name="T6" fmla="*/ 1600200 w 1008"/>
              <a:gd name="T7" fmla="*/ 91440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576"/>
              <a:gd name="T14" fmla="*/ 1008 w 100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576">
                <a:moveTo>
                  <a:pt x="1008" y="0"/>
                </a:moveTo>
                <a:lnTo>
                  <a:pt x="0" y="0"/>
                </a:ln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4" name="Freeform 163"/>
          <p:cNvSpPr>
            <a:spLocks/>
          </p:cNvSpPr>
          <p:nvPr/>
        </p:nvSpPr>
        <p:spPr bwMode="auto">
          <a:xfrm>
            <a:off x="3581400" y="1858963"/>
            <a:ext cx="990600" cy="2743200"/>
          </a:xfrm>
          <a:custGeom>
            <a:avLst/>
            <a:gdLst>
              <a:gd name="T0" fmla="*/ 990600 w 624"/>
              <a:gd name="T1" fmla="*/ 0 h 1728"/>
              <a:gd name="T2" fmla="*/ 0 w 624"/>
              <a:gd name="T3" fmla="*/ 0 h 1728"/>
              <a:gd name="T4" fmla="*/ 0 w 624"/>
              <a:gd name="T5" fmla="*/ 2743200 h 1728"/>
              <a:gd name="T6" fmla="*/ 990600 w 624"/>
              <a:gd name="T7" fmla="*/ 2743200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728"/>
              <a:gd name="T14" fmla="*/ 624 w 624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728">
                <a:moveTo>
                  <a:pt x="624" y="0"/>
                </a:moveTo>
                <a:lnTo>
                  <a:pt x="0" y="0"/>
                </a:lnTo>
                <a:lnTo>
                  <a:pt x="0" y="1728"/>
                </a:lnTo>
                <a:lnTo>
                  <a:pt x="624" y="172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5" name="Freeform 164"/>
          <p:cNvSpPr>
            <a:spLocks/>
          </p:cNvSpPr>
          <p:nvPr/>
        </p:nvSpPr>
        <p:spPr bwMode="auto">
          <a:xfrm>
            <a:off x="3276600" y="2773363"/>
            <a:ext cx="1295400" cy="2743200"/>
          </a:xfrm>
          <a:custGeom>
            <a:avLst/>
            <a:gdLst>
              <a:gd name="T0" fmla="*/ 1295400 w 816"/>
              <a:gd name="T1" fmla="*/ 0 h 1728"/>
              <a:gd name="T2" fmla="*/ 0 w 816"/>
              <a:gd name="T3" fmla="*/ 0 h 1728"/>
              <a:gd name="T4" fmla="*/ 0 w 816"/>
              <a:gd name="T5" fmla="*/ 2743200 h 1728"/>
              <a:gd name="T6" fmla="*/ 1219200 w 816"/>
              <a:gd name="T7" fmla="*/ 2743200 h 1728"/>
              <a:gd name="T8" fmla="*/ 1295400 w 816"/>
              <a:gd name="T9" fmla="*/ 2743200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6"/>
              <a:gd name="T16" fmla="*/ 0 h 1728"/>
              <a:gd name="T17" fmla="*/ 816 w 816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6" h="1728">
                <a:moveTo>
                  <a:pt x="816" y="0"/>
                </a:moveTo>
                <a:lnTo>
                  <a:pt x="0" y="0"/>
                </a:lnTo>
                <a:lnTo>
                  <a:pt x="0" y="1728"/>
                </a:lnTo>
                <a:lnTo>
                  <a:pt x="768" y="1728"/>
                </a:lnTo>
                <a:lnTo>
                  <a:pt x="816" y="172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6" name="Freeform 165"/>
          <p:cNvSpPr>
            <a:spLocks/>
          </p:cNvSpPr>
          <p:nvPr/>
        </p:nvSpPr>
        <p:spPr bwMode="auto">
          <a:xfrm>
            <a:off x="2667000" y="3382963"/>
            <a:ext cx="1905000" cy="1828800"/>
          </a:xfrm>
          <a:custGeom>
            <a:avLst/>
            <a:gdLst>
              <a:gd name="T0" fmla="*/ 1905000 w 1200"/>
              <a:gd name="T1" fmla="*/ 0 h 1152"/>
              <a:gd name="T2" fmla="*/ 0 w 1200"/>
              <a:gd name="T3" fmla="*/ 0 h 1152"/>
              <a:gd name="T4" fmla="*/ 0 w 1200"/>
              <a:gd name="T5" fmla="*/ 1828800 h 1152"/>
              <a:gd name="T6" fmla="*/ 1905000 w 1200"/>
              <a:gd name="T7" fmla="*/ 1828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152"/>
              <a:gd name="T14" fmla="*/ 1200 w 1200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152">
                <a:moveTo>
                  <a:pt x="1200" y="0"/>
                </a:moveTo>
                <a:lnTo>
                  <a:pt x="0" y="0"/>
                </a:lnTo>
                <a:lnTo>
                  <a:pt x="0" y="1152"/>
                </a:lnTo>
                <a:lnTo>
                  <a:pt x="1200" y="11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7" name="Freeform 167"/>
          <p:cNvSpPr>
            <a:spLocks/>
          </p:cNvSpPr>
          <p:nvPr/>
        </p:nvSpPr>
        <p:spPr bwMode="auto">
          <a:xfrm>
            <a:off x="1752600" y="2011363"/>
            <a:ext cx="914400" cy="1371600"/>
          </a:xfrm>
          <a:custGeom>
            <a:avLst/>
            <a:gdLst>
              <a:gd name="T0" fmla="*/ 0 w 576"/>
              <a:gd name="T1" fmla="*/ 0 h 864"/>
              <a:gd name="T2" fmla="*/ 914400 w 576"/>
              <a:gd name="T3" fmla="*/ 0 h 864"/>
              <a:gd name="T4" fmla="*/ 914400 w 576"/>
              <a:gd name="T5" fmla="*/ 1371600 h 864"/>
              <a:gd name="T6" fmla="*/ 0 60000 65536"/>
              <a:gd name="T7" fmla="*/ 0 60000 65536"/>
              <a:gd name="T8" fmla="*/ 0 60000 65536"/>
              <a:gd name="T9" fmla="*/ 0 w 576"/>
              <a:gd name="T10" fmla="*/ 0 h 864"/>
              <a:gd name="T11" fmla="*/ 576 w 576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64">
                <a:moveTo>
                  <a:pt x="0" y="0"/>
                </a:moveTo>
                <a:lnTo>
                  <a:pt x="576" y="0"/>
                </a:lnTo>
                <a:lnTo>
                  <a:pt x="576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8" name="Oval 168"/>
          <p:cNvSpPr>
            <a:spLocks noChangeArrowheads="1"/>
          </p:cNvSpPr>
          <p:nvPr/>
        </p:nvSpPr>
        <p:spPr bwMode="auto">
          <a:xfrm>
            <a:off x="2895600" y="22399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89" name="Oval 169"/>
          <p:cNvSpPr>
            <a:spLocks noChangeArrowheads="1"/>
          </p:cNvSpPr>
          <p:nvPr/>
        </p:nvSpPr>
        <p:spPr bwMode="auto">
          <a:xfrm>
            <a:off x="2590800" y="33067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90" name="Freeform 170"/>
          <p:cNvSpPr>
            <a:spLocks/>
          </p:cNvSpPr>
          <p:nvPr/>
        </p:nvSpPr>
        <p:spPr bwMode="auto">
          <a:xfrm>
            <a:off x="2590800" y="2620963"/>
            <a:ext cx="685800" cy="152400"/>
          </a:xfrm>
          <a:custGeom>
            <a:avLst/>
            <a:gdLst>
              <a:gd name="T0" fmla="*/ 0 w 432"/>
              <a:gd name="T1" fmla="*/ 0 h 96"/>
              <a:gd name="T2" fmla="*/ 685800 w 432"/>
              <a:gd name="T3" fmla="*/ 0 h 96"/>
              <a:gd name="T4" fmla="*/ 685800 w 432"/>
              <a:gd name="T5" fmla="*/ 152400 h 96"/>
              <a:gd name="T6" fmla="*/ 0 60000 65536"/>
              <a:gd name="T7" fmla="*/ 0 60000 65536"/>
              <a:gd name="T8" fmla="*/ 0 60000 65536"/>
              <a:gd name="T9" fmla="*/ 0 w 432"/>
              <a:gd name="T10" fmla="*/ 0 h 96"/>
              <a:gd name="T11" fmla="*/ 432 w 43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96">
                <a:moveTo>
                  <a:pt x="0" y="0"/>
                </a:moveTo>
                <a:lnTo>
                  <a:pt x="432" y="0"/>
                </a:lnTo>
                <a:lnTo>
                  <a:pt x="432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1" name="Oval 171"/>
          <p:cNvSpPr>
            <a:spLocks noChangeArrowheads="1"/>
          </p:cNvSpPr>
          <p:nvPr/>
        </p:nvSpPr>
        <p:spPr bwMode="auto">
          <a:xfrm>
            <a:off x="4114800" y="31543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92" name="Oval 173"/>
          <p:cNvSpPr>
            <a:spLocks noChangeArrowheads="1"/>
          </p:cNvSpPr>
          <p:nvPr/>
        </p:nvSpPr>
        <p:spPr bwMode="auto">
          <a:xfrm>
            <a:off x="3505200" y="28495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93" name="Oval 174"/>
          <p:cNvSpPr>
            <a:spLocks noChangeArrowheads="1"/>
          </p:cNvSpPr>
          <p:nvPr/>
        </p:nvSpPr>
        <p:spPr bwMode="auto">
          <a:xfrm>
            <a:off x="3200400" y="26971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567" name="Rectangle 175"/>
          <p:cNvSpPr>
            <a:spLocks noGrp="1" noChangeArrowheads="1"/>
          </p:cNvSpPr>
          <p:nvPr>
            <p:ph type="body" idx="1"/>
          </p:nvPr>
        </p:nvSpPr>
        <p:spPr>
          <a:xfrm>
            <a:off x="152400" y="1412875"/>
            <a:ext cx="8839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sp>
        <p:nvSpPr>
          <p:cNvPr id="6195" name="Oval 176"/>
          <p:cNvSpPr>
            <a:spLocks noChangeArrowheads="1"/>
          </p:cNvSpPr>
          <p:nvPr/>
        </p:nvSpPr>
        <p:spPr bwMode="auto">
          <a:xfrm>
            <a:off x="2590800" y="42211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96" name="Text Box 177"/>
          <p:cNvSpPr txBox="1">
            <a:spLocks noChangeArrowheads="1"/>
          </p:cNvSpPr>
          <p:nvPr/>
        </p:nvSpPr>
        <p:spPr bwMode="auto">
          <a:xfrm>
            <a:off x="593725" y="1743075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a</a:t>
            </a:r>
          </a:p>
        </p:txBody>
      </p:sp>
      <p:sp>
        <p:nvSpPr>
          <p:cNvPr id="6197" name="Text Box 178"/>
          <p:cNvSpPr txBox="1">
            <a:spLocks noChangeArrowheads="1"/>
          </p:cNvSpPr>
          <p:nvPr/>
        </p:nvSpPr>
        <p:spPr bwMode="auto">
          <a:xfrm>
            <a:off x="609600" y="2370138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b</a:t>
            </a:r>
          </a:p>
        </p:txBody>
      </p:sp>
      <p:sp>
        <p:nvSpPr>
          <p:cNvPr id="6198" name="Text Box 179"/>
          <p:cNvSpPr txBox="1">
            <a:spLocks noChangeArrowheads="1"/>
          </p:cNvSpPr>
          <p:nvPr/>
        </p:nvSpPr>
        <p:spPr bwMode="auto">
          <a:xfrm>
            <a:off x="609600" y="2903538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c</a:t>
            </a:r>
          </a:p>
        </p:txBody>
      </p:sp>
      <p:sp>
        <p:nvSpPr>
          <p:cNvPr id="6199" name="Text Box 180"/>
          <p:cNvSpPr txBox="1">
            <a:spLocks noChangeArrowheads="1"/>
          </p:cNvSpPr>
          <p:nvPr/>
        </p:nvSpPr>
        <p:spPr bwMode="auto">
          <a:xfrm>
            <a:off x="8610600" y="336073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z</a:t>
            </a:r>
          </a:p>
        </p:txBody>
      </p:sp>
      <p:sp>
        <p:nvSpPr>
          <p:cNvPr id="6200" name="Oval 181"/>
          <p:cNvSpPr>
            <a:spLocks noChangeArrowheads="1"/>
          </p:cNvSpPr>
          <p:nvPr/>
        </p:nvSpPr>
        <p:spPr bwMode="auto">
          <a:xfrm>
            <a:off x="3200400" y="36115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01" name="Line 189"/>
          <p:cNvSpPr>
            <a:spLocks noChangeShapeType="1"/>
          </p:cNvSpPr>
          <p:nvPr/>
        </p:nvSpPr>
        <p:spPr bwMode="auto">
          <a:xfrm>
            <a:off x="2667000" y="1477963"/>
            <a:ext cx="0" cy="449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2" name="Line 190"/>
          <p:cNvSpPr>
            <a:spLocks noChangeShapeType="1"/>
          </p:cNvSpPr>
          <p:nvPr/>
        </p:nvSpPr>
        <p:spPr bwMode="auto">
          <a:xfrm>
            <a:off x="2971800" y="1477963"/>
            <a:ext cx="0" cy="449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3" name="Line 191"/>
          <p:cNvSpPr>
            <a:spLocks noChangeShapeType="1"/>
          </p:cNvSpPr>
          <p:nvPr/>
        </p:nvSpPr>
        <p:spPr bwMode="auto">
          <a:xfrm>
            <a:off x="3276600" y="1477963"/>
            <a:ext cx="0" cy="449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4" name="Line 192"/>
          <p:cNvSpPr>
            <a:spLocks noChangeShapeType="1"/>
          </p:cNvSpPr>
          <p:nvPr/>
        </p:nvSpPr>
        <p:spPr bwMode="auto">
          <a:xfrm>
            <a:off x="3581400" y="1477963"/>
            <a:ext cx="0" cy="449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5" name="Line 193"/>
          <p:cNvSpPr>
            <a:spLocks noChangeShapeType="1"/>
          </p:cNvSpPr>
          <p:nvPr/>
        </p:nvSpPr>
        <p:spPr bwMode="auto">
          <a:xfrm>
            <a:off x="3886200" y="1477963"/>
            <a:ext cx="0" cy="449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6" name="Line 194"/>
          <p:cNvSpPr>
            <a:spLocks noChangeShapeType="1"/>
          </p:cNvSpPr>
          <p:nvPr/>
        </p:nvSpPr>
        <p:spPr bwMode="auto">
          <a:xfrm>
            <a:off x="4191000" y="1477963"/>
            <a:ext cx="0" cy="449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7" name="Text Box 199"/>
          <p:cNvSpPr txBox="1">
            <a:spLocks noChangeArrowheads="1"/>
          </p:cNvSpPr>
          <p:nvPr/>
        </p:nvSpPr>
        <p:spPr bwMode="auto">
          <a:xfrm>
            <a:off x="2514600" y="5973763"/>
            <a:ext cx="184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>
                <a:latin typeface="Arial Rounded MT Bold" pitchFamily="34" charset="0"/>
              </a:rPr>
              <a:t>a      a      b      b     c      c</a:t>
            </a:r>
          </a:p>
        </p:txBody>
      </p:sp>
      <p:sp>
        <p:nvSpPr>
          <p:cNvPr id="6208" name="Line 201"/>
          <p:cNvSpPr>
            <a:spLocks noChangeShapeType="1"/>
          </p:cNvSpPr>
          <p:nvPr/>
        </p:nvSpPr>
        <p:spPr bwMode="auto">
          <a:xfrm>
            <a:off x="2895600" y="60499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9" name="Line 203"/>
          <p:cNvSpPr>
            <a:spLocks noChangeShapeType="1"/>
          </p:cNvSpPr>
          <p:nvPr/>
        </p:nvSpPr>
        <p:spPr bwMode="auto">
          <a:xfrm>
            <a:off x="3538538" y="603091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0" name="Line 204"/>
          <p:cNvSpPr>
            <a:spLocks noChangeShapeType="1"/>
          </p:cNvSpPr>
          <p:nvPr/>
        </p:nvSpPr>
        <p:spPr bwMode="auto">
          <a:xfrm>
            <a:off x="4138613" y="6045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8" name="Segnaposto piè di pagina 1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9" name="Segnaposto numero diapositiva 1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Schemi relativi 2</a:t>
            </a:r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1143000" y="3200400"/>
            <a:ext cx="914400" cy="304800"/>
            <a:chOff x="624" y="1728"/>
            <a:chExt cx="576" cy="192"/>
          </a:xfrm>
        </p:grpSpPr>
        <p:sp>
          <p:nvSpPr>
            <p:cNvPr id="7248" name="AutoShape 4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9" name="Oval 5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50" name="Line 6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51" name="Line 7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74" name="Line 9"/>
          <p:cNvSpPr>
            <a:spLocks noChangeShapeType="1"/>
          </p:cNvSpPr>
          <p:nvPr/>
        </p:nvSpPr>
        <p:spPr bwMode="auto">
          <a:xfrm flipH="1">
            <a:off x="762000" y="2895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5" name="Freeform 10"/>
          <p:cNvSpPr>
            <a:spLocks/>
          </p:cNvSpPr>
          <p:nvPr/>
        </p:nvSpPr>
        <p:spPr bwMode="auto">
          <a:xfrm>
            <a:off x="990600" y="2895600"/>
            <a:ext cx="152400" cy="457200"/>
          </a:xfrm>
          <a:custGeom>
            <a:avLst/>
            <a:gdLst>
              <a:gd name="T0" fmla="*/ 0 w 96"/>
              <a:gd name="T1" fmla="*/ 0 h 192"/>
              <a:gd name="T2" fmla="*/ 0 w 96"/>
              <a:gd name="T3" fmla="*/ 457200 h 192"/>
              <a:gd name="T4" fmla="*/ 152400 w 96"/>
              <a:gd name="T5" fmla="*/ 4572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0" y="0"/>
                </a:move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9144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2057400" y="3352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 flipH="1">
            <a:off x="762000" y="4572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9" name="Oval 15"/>
          <p:cNvSpPr>
            <a:spLocks noChangeArrowheads="1"/>
          </p:cNvSpPr>
          <p:nvPr/>
        </p:nvSpPr>
        <p:spPr bwMode="auto">
          <a:xfrm>
            <a:off x="41910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2057400" y="4572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 flipH="1">
            <a:off x="762000" y="36576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82" name="Freeform 18"/>
          <p:cNvSpPr>
            <a:spLocks/>
          </p:cNvSpPr>
          <p:nvPr/>
        </p:nvSpPr>
        <p:spPr bwMode="auto">
          <a:xfrm>
            <a:off x="990600" y="3657600"/>
            <a:ext cx="152400" cy="304800"/>
          </a:xfrm>
          <a:custGeom>
            <a:avLst/>
            <a:gdLst>
              <a:gd name="T0" fmla="*/ 0 w 96"/>
              <a:gd name="T1" fmla="*/ 0 h 192"/>
              <a:gd name="T2" fmla="*/ 0 w 96"/>
              <a:gd name="T3" fmla="*/ 304800 h 192"/>
              <a:gd name="T4" fmla="*/ 1524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0" y="0"/>
                </a:move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83" name="Oval 19"/>
          <p:cNvSpPr>
            <a:spLocks noChangeArrowheads="1"/>
          </p:cNvSpPr>
          <p:nvPr/>
        </p:nvSpPr>
        <p:spPr bwMode="auto">
          <a:xfrm>
            <a:off x="9144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>
            <a:off x="20574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7185" name="Group 21"/>
          <p:cNvGrpSpPr>
            <a:grpSpLocks/>
          </p:cNvGrpSpPr>
          <p:nvPr/>
        </p:nvGrpSpPr>
        <p:grpSpPr bwMode="auto">
          <a:xfrm>
            <a:off x="1143000" y="3810000"/>
            <a:ext cx="914400" cy="304800"/>
            <a:chOff x="624" y="1728"/>
            <a:chExt cx="576" cy="192"/>
          </a:xfrm>
        </p:grpSpPr>
        <p:sp>
          <p:nvSpPr>
            <p:cNvPr id="7244" name="AutoShape 22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5" name="Oval 23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6" name="Line 24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7" name="Line 25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186" name="Group 26"/>
          <p:cNvGrpSpPr>
            <a:grpSpLocks/>
          </p:cNvGrpSpPr>
          <p:nvPr/>
        </p:nvGrpSpPr>
        <p:grpSpPr bwMode="auto">
          <a:xfrm>
            <a:off x="1143000" y="4419600"/>
            <a:ext cx="914400" cy="304800"/>
            <a:chOff x="624" y="1728"/>
            <a:chExt cx="576" cy="192"/>
          </a:xfrm>
        </p:grpSpPr>
        <p:sp>
          <p:nvSpPr>
            <p:cNvPr id="7240" name="AutoShape 27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1" name="Oval 28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2" name="Line 29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43" name="Line 30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187" name="Group 37"/>
          <p:cNvGrpSpPr>
            <a:grpSpLocks/>
          </p:cNvGrpSpPr>
          <p:nvPr/>
        </p:nvGrpSpPr>
        <p:grpSpPr bwMode="auto">
          <a:xfrm>
            <a:off x="7010400" y="3886200"/>
            <a:ext cx="1335088" cy="762000"/>
            <a:chOff x="1776" y="2160"/>
            <a:chExt cx="841" cy="480"/>
          </a:xfrm>
        </p:grpSpPr>
        <p:sp>
          <p:nvSpPr>
            <p:cNvPr id="7235" name="AutoShape 38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36" name="Line 39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37" name="Line 40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38" name="Line 41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39" name="Line 42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88" name="Freeform 73"/>
          <p:cNvSpPr>
            <a:spLocks/>
          </p:cNvSpPr>
          <p:nvPr/>
        </p:nvSpPr>
        <p:spPr bwMode="auto">
          <a:xfrm>
            <a:off x="5791200" y="4572000"/>
            <a:ext cx="1219200" cy="762000"/>
          </a:xfrm>
          <a:custGeom>
            <a:avLst/>
            <a:gdLst>
              <a:gd name="T0" fmla="*/ 0 w 864"/>
              <a:gd name="T1" fmla="*/ 762000 h 192"/>
              <a:gd name="T2" fmla="*/ 270933 w 864"/>
              <a:gd name="T3" fmla="*/ 762000 h 192"/>
              <a:gd name="T4" fmla="*/ 270933 w 864"/>
              <a:gd name="T5" fmla="*/ 0 h 192"/>
              <a:gd name="T6" fmla="*/ 1219200 w 86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92"/>
              <a:gd name="T14" fmla="*/ 864 w 86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86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89" name="Freeform 74"/>
          <p:cNvSpPr>
            <a:spLocks/>
          </p:cNvSpPr>
          <p:nvPr/>
        </p:nvSpPr>
        <p:spPr bwMode="auto">
          <a:xfrm flipV="1">
            <a:off x="5715000" y="3200400"/>
            <a:ext cx="1295400" cy="762000"/>
          </a:xfrm>
          <a:custGeom>
            <a:avLst/>
            <a:gdLst>
              <a:gd name="T0" fmla="*/ 0 w 864"/>
              <a:gd name="T1" fmla="*/ 762000 h 192"/>
              <a:gd name="T2" fmla="*/ 287867 w 864"/>
              <a:gd name="T3" fmla="*/ 762000 h 192"/>
              <a:gd name="T4" fmla="*/ 287867 w 864"/>
              <a:gd name="T5" fmla="*/ 0 h 192"/>
              <a:gd name="T6" fmla="*/ 1295400 w 86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92"/>
              <a:gd name="T14" fmla="*/ 864 w 86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86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90" name="Line 75"/>
          <p:cNvSpPr>
            <a:spLocks noChangeShapeType="1"/>
          </p:cNvSpPr>
          <p:nvPr/>
        </p:nvSpPr>
        <p:spPr bwMode="auto">
          <a:xfrm>
            <a:off x="5791200" y="4267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2801" name="Rectangle 9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sp>
        <p:nvSpPr>
          <p:cNvPr id="7192" name="Text Box 99"/>
          <p:cNvSpPr txBox="1">
            <a:spLocks noChangeArrowheads="1"/>
          </p:cNvSpPr>
          <p:nvPr/>
        </p:nvSpPr>
        <p:spPr bwMode="auto">
          <a:xfrm>
            <a:off x="365125" y="27797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a</a:t>
            </a:r>
          </a:p>
        </p:txBody>
      </p:sp>
      <p:sp>
        <p:nvSpPr>
          <p:cNvPr id="7193" name="Text Box 100"/>
          <p:cNvSpPr txBox="1">
            <a:spLocks noChangeArrowheads="1"/>
          </p:cNvSpPr>
          <p:nvPr/>
        </p:nvSpPr>
        <p:spPr bwMode="auto">
          <a:xfrm>
            <a:off x="381000" y="3406775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b</a:t>
            </a:r>
          </a:p>
        </p:txBody>
      </p:sp>
      <p:sp>
        <p:nvSpPr>
          <p:cNvPr id="7194" name="Text Box 101"/>
          <p:cNvSpPr txBox="1">
            <a:spLocks noChangeArrowheads="1"/>
          </p:cNvSpPr>
          <p:nvPr/>
        </p:nvSpPr>
        <p:spPr bwMode="auto">
          <a:xfrm>
            <a:off x="381000" y="4343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c</a:t>
            </a:r>
          </a:p>
        </p:txBody>
      </p:sp>
      <p:sp>
        <p:nvSpPr>
          <p:cNvPr id="7195" name="Text Box 102"/>
          <p:cNvSpPr txBox="1">
            <a:spLocks noChangeArrowheads="1"/>
          </p:cNvSpPr>
          <p:nvPr/>
        </p:nvSpPr>
        <p:spPr bwMode="auto">
          <a:xfrm>
            <a:off x="8458200" y="3940175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z</a:t>
            </a:r>
          </a:p>
        </p:txBody>
      </p:sp>
      <p:graphicFrame>
        <p:nvGraphicFramePr>
          <p:cNvPr id="7170" name="Object 104"/>
          <p:cNvGraphicFramePr>
            <a:graphicFrameLocks noChangeAspect="1"/>
          </p:cNvGraphicFramePr>
          <p:nvPr/>
        </p:nvGraphicFramePr>
        <p:xfrm>
          <a:off x="1752600" y="1066800"/>
          <a:ext cx="4681538" cy="531813"/>
        </p:xfrm>
        <a:graphic>
          <a:graphicData uri="http://schemas.openxmlformats.org/presentationml/2006/ole">
            <p:oleObj spid="_x0000_s7170" name="Equation" r:id="rId3" imgW="2120760" imgH="241200" progId="Equation.3">
              <p:embed/>
            </p:oleObj>
          </a:graphicData>
        </a:graphic>
      </p:graphicFrame>
      <p:grpSp>
        <p:nvGrpSpPr>
          <p:cNvPr id="7196" name="Group 117"/>
          <p:cNvGrpSpPr>
            <a:grpSpLocks/>
          </p:cNvGrpSpPr>
          <p:nvPr/>
        </p:nvGrpSpPr>
        <p:grpSpPr bwMode="auto">
          <a:xfrm>
            <a:off x="4419600" y="2743200"/>
            <a:ext cx="1335088" cy="914400"/>
            <a:chOff x="4368" y="1344"/>
            <a:chExt cx="841" cy="576"/>
          </a:xfrm>
        </p:grpSpPr>
        <p:grpSp>
          <p:nvGrpSpPr>
            <p:cNvPr id="7226" name="Group 106"/>
            <p:cNvGrpSpPr>
              <a:grpSpLocks/>
            </p:cNvGrpSpPr>
            <p:nvPr/>
          </p:nvGrpSpPr>
          <p:grpSpPr bwMode="auto">
            <a:xfrm>
              <a:off x="4497" y="1344"/>
              <a:ext cx="543" cy="576"/>
              <a:chOff x="4353" y="1920"/>
              <a:chExt cx="543" cy="480"/>
            </a:xfrm>
          </p:grpSpPr>
          <p:sp>
            <p:nvSpPr>
              <p:cNvPr id="7231" name="Arc 107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2" name="Arc 108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3" name="Arc 109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4" name="Arc 110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227" name="Line 113"/>
            <p:cNvSpPr>
              <a:spLocks noChangeShapeType="1"/>
            </p:cNvSpPr>
            <p:nvPr/>
          </p:nvSpPr>
          <p:spPr bwMode="auto">
            <a:xfrm flipH="1">
              <a:off x="5040" y="1632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28" name="Line 114"/>
            <p:cNvSpPr>
              <a:spLocks noChangeShapeType="1"/>
            </p:cNvSpPr>
            <p:nvPr/>
          </p:nvSpPr>
          <p:spPr bwMode="auto">
            <a:xfrm flipH="1">
              <a:off x="4368" y="1632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29" name="Line 115"/>
            <p:cNvSpPr>
              <a:spLocks noChangeShapeType="1"/>
            </p:cNvSpPr>
            <p:nvPr/>
          </p:nvSpPr>
          <p:spPr bwMode="auto">
            <a:xfrm flipH="1">
              <a:off x="4368" y="1824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30" name="Line 116"/>
            <p:cNvSpPr>
              <a:spLocks noChangeShapeType="1"/>
            </p:cNvSpPr>
            <p:nvPr/>
          </p:nvSpPr>
          <p:spPr bwMode="auto">
            <a:xfrm flipH="1">
              <a:off x="4368" y="144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197" name="Group 118"/>
          <p:cNvGrpSpPr>
            <a:grpSpLocks/>
          </p:cNvGrpSpPr>
          <p:nvPr/>
        </p:nvGrpSpPr>
        <p:grpSpPr bwMode="auto">
          <a:xfrm>
            <a:off x="4495800" y="3810000"/>
            <a:ext cx="1335088" cy="914400"/>
            <a:chOff x="4368" y="1344"/>
            <a:chExt cx="841" cy="576"/>
          </a:xfrm>
        </p:grpSpPr>
        <p:grpSp>
          <p:nvGrpSpPr>
            <p:cNvPr id="7217" name="Group 119"/>
            <p:cNvGrpSpPr>
              <a:grpSpLocks/>
            </p:cNvGrpSpPr>
            <p:nvPr/>
          </p:nvGrpSpPr>
          <p:grpSpPr bwMode="auto">
            <a:xfrm>
              <a:off x="4497" y="1344"/>
              <a:ext cx="543" cy="576"/>
              <a:chOff x="4353" y="1920"/>
              <a:chExt cx="543" cy="480"/>
            </a:xfrm>
          </p:grpSpPr>
          <p:sp>
            <p:nvSpPr>
              <p:cNvPr id="7222" name="Arc 120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3" name="Arc 121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4" name="Arc 122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5" name="Arc 123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218" name="Line 124"/>
            <p:cNvSpPr>
              <a:spLocks noChangeShapeType="1"/>
            </p:cNvSpPr>
            <p:nvPr/>
          </p:nvSpPr>
          <p:spPr bwMode="auto">
            <a:xfrm flipH="1">
              <a:off x="5040" y="1632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19" name="Line 125"/>
            <p:cNvSpPr>
              <a:spLocks noChangeShapeType="1"/>
            </p:cNvSpPr>
            <p:nvPr/>
          </p:nvSpPr>
          <p:spPr bwMode="auto">
            <a:xfrm flipH="1">
              <a:off x="4368" y="1632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20" name="Line 126"/>
            <p:cNvSpPr>
              <a:spLocks noChangeShapeType="1"/>
            </p:cNvSpPr>
            <p:nvPr/>
          </p:nvSpPr>
          <p:spPr bwMode="auto">
            <a:xfrm flipH="1">
              <a:off x="4368" y="1824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21" name="Line 127"/>
            <p:cNvSpPr>
              <a:spLocks noChangeShapeType="1"/>
            </p:cNvSpPr>
            <p:nvPr/>
          </p:nvSpPr>
          <p:spPr bwMode="auto">
            <a:xfrm flipH="1">
              <a:off x="4368" y="144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198" name="Group 128"/>
          <p:cNvGrpSpPr>
            <a:grpSpLocks/>
          </p:cNvGrpSpPr>
          <p:nvPr/>
        </p:nvGrpSpPr>
        <p:grpSpPr bwMode="auto">
          <a:xfrm>
            <a:off x="4419600" y="4876800"/>
            <a:ext cx="1335088" cy="914400"/>
            <a:chOff x="4368" y="1344"/>
            <a:chExt cx="841" cy="576"/>
          </a:xfrm>
        </p:grpSpPr>
        <p:grpSp>
          <p:nvGrpSpPr>
            <p:cNvPr id="7208" name="Group 129"/>
            <p:cNvGrpSpPr>
              <a:grpSpLocks/>
            </p:cNvGrpSpPr>
            <p:nvPr/>
          </p:nvGrpSpPr>
          <p:grpSpPr bwMode="auto">
            <a:xfrm>
              <a:off x="4497" y="1344"/>
              <a:ext cx="543" cy="576"/>
              <a:chOff x="4353" y="1920"/>
              <a:chExt cx="543" cy="480"/>
            </a:xfrm>
          </p:grpSpPr>
          <p:sp>
            <p:nvSpPr>
              <p:cNvPr id="7213" name="Arc 130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4" name="Arc 131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5" name="Arc 132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6" name="Arc 133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209" name="Line 134"/>
            <p:cNvSpPr>
              <a:spLocks noChangeShapeType="1"/>
            </p:cNvSpPr>
            <p:nvPr/>
          </p:nvSpPr>
          <p:spPr bwMode="auto">
            <a:xfrm flipH="1">
              <a:off x="5040" y="1632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10" name="Line 135"/>
            <p:cNvSpPr>
              <a:spLocks noChangeShapeType="1"/>
            </p:cNvSpPr>
            <p:nvPr/>
          </p:nvSpPr>
          <p:spPr bwMode="auto">
            <a:xfrm flipH="1">
              <a:off x="4368" y="1632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11" name="Line 136"/>
            <p:cNvSpPr>
              <a:spLocks noChangeShapeType="1"/>
            </p:cNvSpPr>
            <p:nvPr/>
          </p:nvSpPr>
          <p:spPr bwMode="auto">
            <a:xfrm flipH="1">
              <a:off x="4368" y="1824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12" name="Line 137"/>
            <p:cNvSpPr>
              <a:spLocks noChangeShapeType="1"/>
            </p:cNvSpPr>
            <p:nvPr/>
          </p:nvSpPr>
          <p:spPr bwMode="auto">
            <a:xfrm flipH="1">
              <a:off x="4368" y="144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99" name="Freeform 164"/>
          <p:cNvSpPr>
            <a:spLocks/>
          </p:cNvSpPr>
          <p:nvPr/>
        </p:nvSpPr>
        <p:spPr bwMode="auto">
          <a:xfrm>
            <a:off x="4267200" y="3505200"/>
            <a:ext cx="152400" cy="2133600"/>
          </a:xfrm>
          <a:custGeom>
            <a:avLst/>
            <a:gdLst>
              <a:gd name="T0" fmla="*/ 152400 w 96"/>
              <a:gd name="T1" fmla="*/ 2133600 h 1344"/>
              <a:gd name="T2" fmla="*/ 0 w 96"/>
              <a:gd name="T3" fmla="*/ 2133600 h 1344"/>
              <a:gd name="T4" fmla="*/ 0 w 96"/>
              <a:gd name="T5" fmla="*/ 0 h 1344"/>
              <a:gd name="T6" fmla="*/ 152400 w 96"/>
              <a:gd name="T7" fmla="*/ 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344"/>
              <a:gd name="T14" fmla="*/ 96 w 9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344">
                <a:moveTo>
                  <a:pt x="96" y="1344"/>
                </a:moveTo>
                <a:lnTo>
                  <a:pt x="0" y="1344"/>
                </a:ln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200" name="Freeform 165"/>
          <p:cNvSpPr>
            <a:spLocks/>
          </p:cNvSpPr>
          <p:nvPr/>
        </p:nvSpPr>
        <p:spPr bwMode="auto">
          <a:xfrm>
            <a:off x="2438400" y="3962400"/>
            <a:ext cx="1981200" cy="1371600"/>
          </a:xfrm>
          <a:custGeom>
            <a:avLst/>
            <a:gdLst>
              <a:gd name="T0" fmla="*/ 1981200 w 1248"/>
              <a:gd name="T1" fmla="*/ 1371600 h 864"/>
              <a:gd name="T2" fmla="*/ 1219200 w 1248"/>
              <a:gd name="T3" fmla="*/ 1371600 h 864"/>
              <a:gd name="T4" fmla="*/ 1219200 w 1248"/>
              <a:gd name="T5" fmla="*/ 0 h 864"/>
              <a:gd name="T6" fmla="*/ 0 w 1248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864"/>
              <a:gd name="T14" fmla="*/ 1248 w 12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864">
                <a:moveTo>
                  <a:pt x="1248" y="864"/>
                </a:moveTo>
                <a:lnTo>
                  <a:pt x="768" y="864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201" name="Line 166"/>
          <p:cNvSpPr>
            <a:spLocks noChangeShapeType="1"/>
          </p:cNvSpPr>
          <p:nvPr/>
        </p:nvSpPr>
        <p:spPr bwMode="auto">
          <a:xfrm flipH="1">
            <a:off x="3657600" y="4267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202" name="Oval 167"/>
          <p:cNvSpPr>
            <a:spLocks noChangeArrowheads="1"/>
          </p:cNvSpPr>
          <p:nvPr/>
        </p:nvSpPr>
        <p:spPr bwMode="auto">
          <a:xfrm>
            <a:off x="38862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03" name="Oval 168"/>
          <p:cNvSpPr>
            <a:spLocks noChangeArrowheads="1"/>
          </p:cNvSpPr>
          <p:nvPr/>
        </p:nvSpPr>
        <p:spPr bwMode="auto">
          <a:xfrm>
            <a:off x="3581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04" name="Freeform 169"/>
          <p:cNvSpPr>
            <a:spLocks/>
          </p:cNvSpPr>
          <p:nvPr/>
        </p:nvSpPr>
        <p:spPr bwMode="auto">
          <a:xfrm>
            <a:off x="2362200" y="3200400"/>
            <a:ext cx="2057400" cy="457200"/>
          </a:xfrm>
          <a:custGeom>
            <a:avLst/>
            <a:gdLst>
              <a:gd name="T0" fmla="*/ 0 w 1296"/>
              <a:gd name="T1" fmla="*/ 457200 h 288"/>
              <a:gd name="T2" fmla="*/ 990600 w 1296"/>
              <a:gd name="T3" fmla="*/ 457200 h 288"/>
              <a:gd name="T4" fmla="*/ 990600 w 1296"/>
              <a:gd name="T5" fmla="*/ 0 h 288"/>
              <a:gd name="T6" fmla="*/ 2057400 w 129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288"/>
                </a:moveTo>
                <a:lnTo>
                  <a:pt x="624" y="288"/>
                </a:lnTo>
                <a:lnTo>
                  <a:pt x="624" y="0"/>
                </a:lnTo>
                <a:lnTo>
                  <a:pt x="129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205" name="Freeform 170"/>
          <p:cNvSpPr>
            <a:spLocks/>
          </p:cNvSpPr>
          <p:nvPr/>
        </p:nvSpPr>
        <p:spPr bwMode="auto">
          <a:xfrm>
            <a:off x="2667000" y="3352800"/>
            <a:ext cx="1752600" cy="1676400"/>
          </a:xfrm>
          <a:custGeom>
            <a:avLst/>
            <a:gdLst>
              <a:gd name="T0" fmla="*/ 1752600 w 1104"/>
              <a:gd name="T1" fmla="*/ 1676400 h 1056"/>
              <a:gd name="T2" fmla="*/ 381000 w 1104"/>
              <a:gd name="T3" fmla="*/ 1676400 h 1056"/>
              <a:gd name="T4" fmla="*/ 381000 w 1104"/>
              <a:gd name="T5" fmla="*/ 0 h 1056"/>
              <a:gd name="T6" fmla="*/ 0 w 1104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1056"/>
              <a:gd name="T14" fmla="*/ 1104 w 1104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1056">
                <a:moveTo>
                  <a:pt x="1104" y="1056"/>
                </a:moveTo>
                <a:lnTo>
                  <a:pt x="240" y="1056"/>
                </a:lnTo>
                <a:lnTo>
                  <a:pt x="24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206" name="Freeform 173"/>
          <p:cNvSpPr>
            <a:spLocks/>
          </p:cNvSpPr>
          <p:nvPr/>
        </p:nvSpPr>
        <p:spPr bwMode="auto">
          <a:xfrm>
            <a:off x="3962400" y="2895600"/>
            <a:ext cx="533400" cy="1066800"/>
          </a:xfrm>
          <a:custGeom>
            <a:avLst/>
            <a:gdLst>
              <a:gd name="T0" fmla="*/ 533400 w 336"/>
              <a:gd name="T1" fmla="*/ 1066800 h 672"/>
              <a:gd name="T2" fmla="*/ 0 w 336"/>
              <a:gd name="T3" fmla="*/ 1066800 h 672"/>
              <a:gd name="T4" fmla="*/ 0 w 336"/>
              <a:gd name="T5" fmla="*/ 0 h 672"/>
              <a:gd name="T6" fmla="*/ 0 60000 65536"/>
              <a:gd name="T7" fmla="*/ 0 60000 65536"/>
              <a:gd name="T8" fmla="*/ 0 60000 65536"/>
              <a:gd name="T9" fmla="*/ 0 w 336"/>
              <a:gd name="T10" fmla="*/ 0 h 672"/>
              <a:gd name="T11" fmla="*/ 336 w 336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672">
                <a:moveTo>
                  <a:pt x="336" y="672"/>
                </a:moveTo>
                <a:lnTo>
                  <a:pt x="0" y="672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" name="Segnaposto piè di pagina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87" name="Segnaposto numero diapositiva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Schemi relativi 3</a:t>
            </a: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H="1">
            <a:off x="990600" y="3276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 flipH="1">
            <a:off x="990600" y="4343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2286000" y="43434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00" name="Line 18"/>
          <p:cNvSpPr>
            <a:spLocks noChangeShapeType="1"/>
          </p:cNvSpPr>
          <p:nvPr/>
        </p:nvSpPr>
        <p:spPr bwMode="auto">
          <a:xfrm>
            <a:off x="2286000" y="3733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8201" name="Group 19"/>
          <p:cNvGrpSpPr>
            <a:grpSpLocks/>
          </p:cNvGrpSpPr>
          <p:nvPr/>
        </p:nvGrpSpPr>
        <p:grpSpPr bwMode="auto">
          <a:xfrm>
            <a:off x="1371600" y="3581400"/>
            <a:ext cx="914400" cy="304800"/>
            <a:chOff x="624" y="1728"/>
            <a:chExt cx="576" cy="192"/>
          </a:xfrm>
        </p:grpSpPr>
        <p:sp>
          <p:nvSpPr>
            <p:cNvPr id="8230" name="AutoShape 20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1" name="Oval 21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2" name="Line 22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3" name="Line 23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02" name="Group 24"/>
          <p:cNvGrpSpPr>
            <a:grpSpLocks/>
          </p:cNvGrpSpPr>
          <p:nvPr/>
        </p:nvGrpSpPr>
        <p:grpSpPr bwMode="auto">
          <a:xfrm>
            <a:off x="1371600" y="4191000"/>
            <a:ext cx="914400" cy="304800"/>
            <a:chOff x="624" y="1728"/>
            <a:chExt cx="576" cy="192"/>
          </a:xfrm>
        </p:grpSpPr>
        <p:sp>
          <p:nvSpPr>
            <p:cNvPr id="8226" name="AutoShape 25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7" name="Oval 26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8" name="Line 27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9" name="Line 28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03" name="Group 101"/>
          <p:cNvGrpSpPr>
            <a:grpSpLocks/>
          </p:cNvGrpSpPr>
          <p:nvPr/>
        </p:nvGrpSpPr>
        <p:grpSpPr bwMode="auto">
          <a:xfrm>
            <a:off x="2971800" y="3124200"/>
            <a:ext cx="1335088" cy="762000"/>
            <a:chOff x="1872" y="1968"/>
            <a:chExt cx="841" cy="480"/>
          </a:xfrm>
        </p:grpSpPr>
        <p:sp>
          <p:nvSpPr>
            <p:cNvPr id="8222" name="AutoShape 30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204" name="Line 37"/>
          <p:cNvSpPr>
            <a:spLocks noChangeShapeType="1"/>
          </p:cNvSpPr>
          <p:nvPr/>
        </p:nvSpPr>
        <p:spPr bwMode="auto">
          <a:xfrm>
            <a:off x="5943600" y="4114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5814" name="Rectangle 3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sp>
        <p:nvSpPr>
          <p:cNvPr id="8206" name="Text Box 39"/>
          <p:cNvSpPr txBox="1">
            <a:spLocks noChangeArrowheads="1"/>
          </p:cNvSpPr>
          <p:nvPr/>
        </p:nvSpPr>
        <p:spPr bwMode="auto">
          <a:xfrm>
            <a:off x="609600" y="30480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a</a:t>
            </a:r>
          </a:p>
        </p:txBody>
      </p:sp>
      <p:sp>
        <p:nvSpPr>
          <p:cNvPr id="8207" name="Text Box 40"/>
          <p:cNvSpPr txBox="1">
            <a:spLocks noChangeArrowheads="1"/>
          </p:cNvSpPr>
          <p:nvPr/>
        </p:nvSpPr>
        <p:spPr bwMode="auto">
          <a:xfrm>
            <a:off x="609600" y="35052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b</a:t>
            </a:r>
          </a:p>
        </p:txBody>
      </p:sp>
      <p:sp>
        <p:nvSpPr>
          <p:cNvPr id="8208" name="Text Box 41"/>
          <p:cNvSpPr txBox="1">
            <a:spLocks noChangeArrowheads="1"/>
          </p:cNvSpPr>
          <p:nvPr/>
        </p:nvSpPr>
        <p:spPr bwMode="auto">
          <a:xfrm>
            <a:off x="609600" y="41148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c</a:t>
            </a:r>
          </a:p>
        </p:txBody>
      </p:sp>
      <p:sp>
        <p:nvSpPr>
          <p:cNvPr id="8209" name="Text Box 42"/>
          <p:cNvSpPr txBox="1">
            <a:spLocks noChangeArrowheads="1"/>
          </p:cNvSpPr>
          <p:nvPr/>
        </p:nvSpPr>
        <p:spPr bwMode="auto">
          <a:xfrm>
            <a:off x="7391400" y="3863975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z</a:t>
            </a:r>
          </a:p>
        </p:txBody>
      </p:sp>
      <p:grpSp>
        <p:nvGrpSpPr>
          <p:cNvPr id="8210" name="Group 100"/>
          <p:cNvGrpSpPr>
            <a:grpSpLocks/>
          </p:cNvGrpSpPr>
          <p:nvPr/>
        </p:nvGrpSpPr>
        <p:grpSpPr bwMode="auto">
          <a:xfrm>
            <a:off x="4724400" y="3657600"/>
            <a:ext cx="1258888" cy="914400"/>
            <a:chOff x="2976" y="2304"/>
            <a:chExt cx="793" cy="576"/>
          </a:xfrm>
        </p:grpSpPr>
        <p:sp>
          <p:nvSpPr>
            <p:cNvPr id="8214" name="Line 60"/>
            <p:cNvSpPr>
              <a:spLocks noChangeShapeType="1"/>
            </p:cNvSpPr>
            <p:nvPr/>
          </p:nvSpPr>
          <p:spPr bwMode="auto">
            <a:xfrm flipH="1">
              <a:off x="3600" y="2592"/>
              <a:ext cx="1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8215" name="Group 55"/>
            <p:cNvGrpSpPr>
              <a:grpSpLocks/>
            </p:cNvGrpSpPr>
            <p:nvPr/>
          </p:nvGrpSpPr>
          <p:grpSpPr bwMode="auto">
            <a:xfrm>
              <a:off x="3072" y="2304"/>
              <a:ext cx="543" cy="576"/>
              <a:chOff x="4353" y="1920"/>
              <a:chExt cx="543" cy="480"/>
            </a:xfrm>
          </p:grpSpPr>
          <p:sp>
            <p:nvSpPr>
              <p:cNvPr id="8218" name="Arc 56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9" name="Arc 57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0" name="Arc 58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1" name="Arc 59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16" name="Line 62"/>
            <p:cNvSpPr>
              <a:spLocks noChangeShapeType="1"/>
            </p:cNvSpPr>
            <p:nvPr/>
          </p:nvSpPr>
          <p:spPr bwMode="auto">
            <a:xfrm flipH="1">
              <a:off x="2976" y="273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7" name="Line 63"/>
            <p:cNvSpPr>
              <a:spLocks noChangeShapeType="1"/>
            </p:cNvSpPr>
            <p:nvPr/>
          </p:nvSpPr>
          <p:spPr bwMode="auto">
            <a:xfrm flipH="1">
              <a:off x="2976" y="244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8194" name="Object 96"/>
          <p:cNvGraphicFramePr>
            <a:graphicFrameLocks noChangeAspect="1"/>
          </p:cNvGraphicFramePr>
          <p:nvPr/>
        </p:nvGraphicFramePr>
        <p:xfrm>
          <a:off x="3581400" y="1600200"/>
          <a:ext cx="1568450" cy="477838"/>
        </p:xfrm>
        <a:graphic>
          <a:graphicData uri="http://schemas.openxmlformats.org/presentationml/2006/ole">
            <p:oleObj spid="_x0000_s8194" name="Equation" r:id="rId3" imgW="711000" imgH="215640" progId="Equation.3">
              <p:embed/>
            </p:oleObj>
          </a:graphicData>
        </a:graphic>
      </p:graphicFrame>
      <p:sp>
        <p:nvSpPr>
          <p:cNvPr id="8211" name="Line 97"/>
          <p:cNvSpPr>
            <a:spLocks noChangeShapeType="1"/>
          </p:cNvSpPr>
          <p:nvPr/>
        </p:nvSpPr>
        <p:spPr bwMode="auto">
          <a:xfrm flipH="1">
            <a:off x="9906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2" name="Freeform 98"/>
          <p:cNvSpPr>
            <a:spLocks/>
          </p:cNvSpPr>
          <p:nvPr/>
        </p:nvSpPr>
        <p:spPr bwMode="auto">
          <a:xfrm>
            <a:off x="4267200" y="3505200"/>
            <a:ext cx="457200" cy="381000"/>
          </a:xfrm>
          <a:custGeom>
            <a:avLst/>
            <a:gdLst>
              <a:gd name="T0" fmla="*/ 0 w 288"/>
              <a:gd name="T1" fmla="*/ 0 h 288"/>
              <a:gd name="T2" fmla="*/ 228600 w 288"/>
              <a:gd name="T3" fmla="*/ 0 h 288"/>
              <a:gd name="T4" fmla="*/ 228600 w 288"/>
              <a:gd name="T5" fmla="*/ 381000 h 288"/>
              <a:gd name="T6" fmla="*/ 457200 w 288"/>
              <a:gd name="T7" fmla="*/ 381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88"/>
              <a:gd name="T14" fmla="*/ 288 w 28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88">
                <a:moveTo>
                  <a:pt x="0" y="0"/>
                </a:moveTo>
                <a:lnTo>
                  <a:pt x="144" y="0"/>
                </a:lnTo>
                <a:lnTo>
                  <a:pt x="144" y="288"/>
                </a:lnTo>
                <a:lnTo>
                  <a:pt x="288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4" name="Segnaposto piè di pagina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45" name="Segnaposto numero diapositiva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8913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Schemi relativi 4</a:t>
            </a: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 flipV="1">
            <a:off x="1905000" y="19050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 flipH="1">
            <a:off x="1905000" y="2438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24" name="Line 14"/>
          <p:cNvSpPr>
            <a:spLocks noChangeShapeType="1"/>
          </p:cNvSpPr>
          <p:nvPr/>
        </p:nvSpPr>
        <p:spPr bwMode="auto">
          <a:xfrm>
            <a:off x="1905000" y="28956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9225" name="Group 19"/>
          <p:cNvGrpSpPr>
            <a:grpSpLocks/>
          </p:cNvGrpSpPr>
          <p:nvPr/>
        </p:nvGrpSpPr>
        <p:grpSpPr bwMode="auto">
          <a:xfrm>
            <a:off x="2286000" y="2286000"/>
            <a:ext cx="914400" cy="304800"/>
            <a:chOff x="624" y="1728"/>
            <a:chExt cx="576" cy="192"/>
          </a:xfrm>
        </p:grpSpPr>
        <p:sp>
          <p:nvSpPr>
            <p:cNvPr id="9299" name="AutoShape 20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00" name="Oval 21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01" name="Line 22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02" name="Line 23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9910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04800" y="1425575"/>
            <a:ext cx="8839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sp>
        <p:nvSpPr>
          <p:cNvPr id="9227" name="Text Box 39"/>
          <p:cNvSpPr txBox="1">
            <a:spLocks noChangeArrowheads="1"/>
          </p:cNvSpPr>
          <p:nvPr/>
        </p:nvSpPr>
        <p:spPr bwMode="auto">
          <a:xfrm>
            <a:off x="1447800" y="1676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a</a:t>
            </a:r>
          </a:p>
        </p:txBody>
      </p:sp>
      <p:sp>
        <p:nvSpPr>
          <p:cNvPr id="9228" name="Text Box 40"/>
          <p:cNvSpPr txBox="1">
            <a:spLocks noChangeArrowheads="1"/>
          </p:cNvSpPr>
          <p:nvPr/>
        </p:nvSpPr>
        <p:spPr bwMode="auto">
          <a:xfrm>
            <a:off x="1447800" y="22098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b</a:t>
            </a:r>
          </a:p>
        </p:txBody>
      </p:sp>
      <p:sp>
        <p:nvSpPr>
          <p:cNvPr id="9229" name="Text Box 41"/>
          <p:cNvSpPr txBox="1">
            <a:spLocks noChangeArrowheads="1"/>
          </p:cNvSpPr>
          <p:nvPr/>
        </p:nvSpPr>
        <p:spPr bwMode="auto">
          <a:xfrm>
            <a:off x="1447800" y="26670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c</a:t>
            </a: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6858000" y="19050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z</a:t>
            </a:r>
          </a:p>
        </p:txBody>
      </p:sp>
      <p:graphicFrame>
        <p:nvGraphicFramePr>
          <p:cNvPr id="9218" name="Object 95"/>
          <p:cNvGraphicFramePr>
            <a:graphicFrameLocks noChangeAspect="1"/>
          </p:cNvGraphicFramePr>
          <p:nvPr/>
        </p:nvGraphicFramePr>
        <p:xfrm>
          <a:off x="3695700" y="990600"/>
          <a:ext cx="1597025" cy="646113"/>
        </p:xfrm>
        <a:graphic>
          <a:graphicData uri="http://schemas.openxmlformats.org/presentationml/2006/ole">
            <p:oleObj spid="_x0000_s9218" name="Equation" r:id="rId3" imgW="723600" imgH="291960" progId="Equation.3">
              <p:embed/>
            </p:oleObj>
          </a:graphicData>
        </a:graphic>
      </p:graphicFrame>
      <p:grpSp>
        <p:nvGrpSpPr>
          <p:cNvPr id="9231" name="Group 97"/>
          <p:cNvGrpSpPr>
            <a:grpSpLocks/>
          </p:cNvGrpSpPr>
          <p:nvPr/>
        </p:nvGrpSpPr>
        <p:grpSpPr bwMode="auto">
          <a:xfrm>
            <a:off x="3505200" y="2286000"/>
            <a:ext cx="1487488" cy="762000"/>
            <a:chOff x="4416" y="2448"/>
            <a:chExt cx="937" cy="480"/>
          </a:xfrm>
        </p:grpSpPr>
        <p:sp>
          <p:nvSpPr>
            <p:cNvPr id="9294" name="AutoShape 30"/>
            <p:cNvSpPr>
              <a:spLocks noChangeArrowheads="1"/>
            </p:cNvSpPr>
            <p:nvPr/>
          </p:nvSpPr>
          <p:spPr bwMode="auto">
            <a:xfrm>
              <a:off x="4608" y="244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5" name="Line 31"/>
            <p:cNvSpPr>
              <a:spLocks noChangeShapeType="1"/>
            </p:cNvSpPr>
            <p:nvPr/>
          </p:nvSpPr>
          <p:spPr bwMode="auto">
            <a:xfrm flipH="1">
              <a:off x="4416" y="283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6" name="Line 32"/>
            <p:cNvSpPr>
              <a:spLocks noChangeShapeType="1"/>
            </p:cNvSpPr>
            <p:nvPr/>
          </p:nvSpPr>
          <p:spPr bwMode="auto">
            <a:xfrm flipH="1">
              <a:off x="4416" y="254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7" name="Line 33"/>
            <p:cNvSpPr>
              <a:spLocks noChangeShapeType="1"/>
            </p:cNvSpPr>
            <p:nvPr/>
          </p:nvSpPr>
          <p:spPr bwMode="auto">
            <a:xfrm flipH="1">
              <a:off x="5184" y="268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8" name="Oval 96"/>
            <p:cNvSpPr>
              <a:spLocks noChangeArrowheads="1"/>
            </p:cNvSpPr>
            <p:nvPr/>
          </p:nvSpPr>
          <p:spPr bwMode="auto">
            <a:xfrm>
              <a:off x="5088" y="2640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32" name="Line 98"/>
          <p:cNvSpPr>
            <a:spLocks noChangeShapeType="1"/>
          </p:cNvSpPr>
          <p:nvPr/>
        </p:nvSpPr>
        <p:spPr bwMode="auto">
          <a:xfrm flipH="1">
            <a:off x="3186113" y="2438400"/>
            <a:ext cx="319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9233" name="Group 99"/>
          <p:cNvGrpSpPr>
            <a:grpSpLocks/>
          </p:cNvGrpSpPr>
          <p:nvPr/>
        </p:nvGrpSpPr>
        <p:grpSpPr bwMode="auto">
          <a:xfrm>
            <a:off x="5351463" y="1752600"/>
            <a:ext cx="1487487" cy="762000"/>
            <a:chOff x="4416" y="2448"/>
            <a:chExt cx="937" cy="480"/>
          </a:xfrm>
        </p:grpSpPr>
        <p:sp>
          <p:nvSpPr>
            <p:cNvPr id="9289" name="AutoShape 100"/>
            <p:cNvSpPr>
              <a:spLocks noChangeArrowheads="1"/>
            </p:cNvSpPr>
            <p:nvPr/>
          </p:nvSpPr>
          <p:spPr bwMode="auto">
            <a:xfrm>
              <a:off x="4608" y="244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0" name="Line 101"/>
            <p:cNvSpPr>
              <a:spLocks noChangeShapeType="1"/>
            </p:cNvSpPr>
            <p:nvPr/>
          </p:nvSpPr>
          <p:spPr bwMode="auto">
            <a:xfrm flipH="1">
              <a:off x="4416" y="283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1" name="Line 102"/>
            <p:cNvSpPr>
              <a:spLocks noChangeShapeType="1"/>
            </p:cNvSpPr>
            <p:nvPr/>
          </p:nvSpPr>
          <p:spPr bwMode="auto">
            <a:xfrm flipH="1">
              <a:off x="4416" y="254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2" name="Line 103"/>
            <p:cNvSpPr>
              <a:spLocks noChangeShapeType="1"/>
            </p:cNvSpPr>
            <p:nvPr/>
          </p:nvSpPr>
          <p:spPr bwMode="auto">
            <a:xfrm flipH="1">
              <a:off x="5184" y="268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93" name="Oval 104"/>
            <p:cNvSpPr>
              <a:spLocks noChangeArrowheads="1"/>
            </p:cNvSpPr>
            <p:nvPr/>
          </p:nvSpPr>
          <p:spPr bwMode="auto">
            <a:xfrm>
              <a:off x="5088" y="2640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34" name="Freeform 105"/>
          <p:cNvSpPr>
            <a:spLocks/>
          </p:cNvSpPr>
          <p:nvPr/>
        </p:nvSpPr>
        <p:spPr bwMode="auto">
          <a:xfrm>
            <a:off x="4953000" y="2362200"/>
            <a:ext cx="457200" cy="304800"/>
          </a:xfrm>
          <a:custGeom>
            <a:avLst/>
            <a:gdLst>
              <a:gd name="T0" fmla="*/ 0 w 288"/>
              <a:gd name="T1" fmla="*/ 304800 h 192"/>
              <a:gd name="T2" fmla="*/ 228600 w 288"/>
              <a:gd name="T3" fmla="*/ 304800 h 192"/>
              <a:gd name="T4" fmla="*/ 228600 w 288"/>
              <a:gd name="T5" fmla="*/ 0 h 192"/>
              <a:gd name="T6" fmla="*/ 457200 w 288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92"/>
              <a:gd name="T14" fmla="*/ 288 w 28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92">
                <a:moveTo>
                  <a:pt x="0" y="192"/>
                </a:moveTo>
                <a:lnTo>
                  <a:pt x="144" y="192"/>
                </a:lnTo>
                <a:lnTo>
                  <a:pt x="144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219" name="Object 107"/>
          <p:cNvGraphicFramePr>
            <a:graphicFrameLocks noChangeAspect="1"/>
          </p:cNvGraphicFramePr>
          <p:nvPr/>
        </p:nvGraphicFramePr>
        <p:xfrm>
          <a:off x="4953000" y="3124200"/>
          <a:ext cx="2465388" cy="646113"/>
        </p:xfrm>
        <a:graphic>
          <a:graphicData uri="http://schemas.openxmlformats.org/presentationml/2006/ole">
            <p:oleObj spid="_x0000_s9219" name="Equation" r:id="rId4" imgW="1117440" imgH="291960" progId="Equation.3">
              <p:embed/>
            </p:oleObj>
          </a:graphicData>
        </a:graphic>
      </p:graphicFrame>
      <p:grpSp>
        <p:nvGrpSpPr>
          <p:cNvPr id="9235" name="Group 119"/>
          <p:cNvGrpSpPr>
            <a:grpSpLocks/>
          </p:cNvGrpSpPr>
          <p:nvPr/>
        </p:nvGrpSpPr>
        <p:grpSpPr bwMode="auto">
          <a:xfrm>
            <a:off x="3657600" y="4876800"/>
            <a:ext cx="1487488" cy="914400"/>
            <a:chOff x="2016" y="2736"/>
            <a:chExt cx="937" cy="576"/>
          </a:xfrm>
        </p:grpSpPr>
        <p:grpSp>
          <p:nvGrpSpPr>
            <p:cNvPr id="9280" name="Group 109"/>
            <p:cNvGrpSpPr>
              <a:grpSpLocks/>
            </p:cNvGrpSpPr>
            <p:nvPr/>
          </p:nvGrpSpPr>
          <p:grpSpPr bwMode="auto">
            <a:xfrm>
              <a:off x="2145" y="2736"/>
              <a:ext cx="543" cy="576"/>
              <a:chOff x="4353" y="1920"/>
              <a:chExt cx="543" cy="480"/>
            </a:xfrm>
          </p:grpSpPr>
          <p:sp>
            <p:nvSpPr>
              <p:cNvPr id="9285" name="Arc 110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86" name="Arc 111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87" name="Arc 112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88" name="Arc 113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281" name="Line 114"/>
            <p:cNvSpPr>
              <a:spLocks noChangeShapeType="1"/>
            </p:cNvSpPr>
            <p:nvPr/>
          </p:nvSpPr>
          <p:spPr bwMode="auto">
            <a:xfrm flipH="1">
              <a:off x="2784" y="3024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2" name="Line 116"/>
            <p:cNvSpPr>
              <a:spLocks noChangeShapeType="1"/>
            </p:cNvSpPr>
            <p:nvPr/>
          </p:nvSpPr>
          <p:spPr bwMode="auto">
            <a:xfrm flipH="1">
              <a:off x="2016" y="316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3" name="Line 117"/>
            <p:cNvSpPr>
              <a:spLocks noChangeShapeType="1"/>
            </p:cNvSpPr>
            <p:nvPr/>
          </p:nvSpPr>
          <p:spPr bwMode="auto">
            <a:xfrm flipH="1">
              <a:off x="2016" y="288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4" name="Oval 118"/>
            <p:cNvSpPr>
              <a:spLocks noChangeArrowheads="1"/>
            </p:cNvSpPr>
            <p:nvPr/>
          </p:nvSpPr>
          <p:spPr bwMode="auto">
            <a:xfrm>
              <a:off x="2688" y="2976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36" name="Line 120"/>
          <p:cNvSpPr>
            <a:spLocks noChangeShapeType="1"/>
          </p:cNvSpPr>
          <p:nvPr/>
        </p:nvSpPr>
        <p:spPr bwMode="auto">
          <a:xfrm flipH="1" flipV="1">
            <a:off x="2057400" y="39624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37" name="Line 121"/>
          <p:cNvSpPr>
            <a:spLocks noChangeShapeType="1"/>
          </p:cNvSpPr>
          <p:nvPr/>
        </p:nvSpPr>
        <p:spPr bwMode="auto">
          <a:xfrm flipH="1">
            <a:off x="2039938" y="5105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9238" name="Group 123"/>
          <p:cNvGrpSpPr>
            <a:grpSpLocks/>
          </p:cNvGrpSpPr>
          <p:nvPr/>
        </p:nvGrpSpPr>
        <p:grpSpPr bwMode="auto">
          <a:xfrm>
            <a:off x="2420938" y="4953000"/>
            <a:ext cx="914400" cy="304800"/>
            <a:chOff x="624" y="1728"/>
            <a:chExt cx="576" cy="192"/>
          </a:xfrm>
        </p:grpSpPr>
        <p:sp>
          <p:nvSpPr>
            <p:cNvPr id="9276" name="AutoShape 124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7" name="Oval 125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8" name="Line 126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9" name="Line 127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39" name="Text Box 128"/>
          <p:cNvSpPr txBox="1">
            <a:spLocks noChangeArrowheads="1"/>
          </p:cNvSpPr>
          <p:nvPr/>
        </p:nvSpPr>
        <p:spPr bwMode="auto">
          <a:xfrm>
            <a:off x="1600200" y="3657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a</a:t>
            </a:r>
          </a:p>
        </p:txBody>
      </p:sp>
      <p:sp>
        <p:nvSpPr>
          <p:cNvPr id="9240" name="Text Box 129"/>
          <p:cNvSpPr txBox="1">
            <a:spLocks noChangeArrowheads="1"/>
          </p:cNvSpPr>
          <p:nvPr/>
        </p:nvSpPr>
        <p:spPr bwMode="auto">
          <a:xfrm>
            <a:off x="1600200" y="48768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b</a:t>
            </a:r>
          </a:p>
        </p:txBody>
      </p:sp>
      <p:sp>
        <p:nvSpPr>
          <p:cNvPr id="9241" name="Text Box 130"/>
          <p:cNvSpPr txBox="1">
            <a:spLocks noChangeArrowheads="1"/>
          </p:cNvSpPr>
          <p:nvPr/>
        </p:nvSpPr>
        <p:spPr bwMode="auto">
          <a:xfrm>
            <a:off x="1600200" y="53340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c</a:t>
            </a:r>
          </a:p>
        </p:txBody>
      </p:sp>
      <p:sp>
        <p:nvSpPr>
          <p:cNvPr id="9242" name="Text Box 131"/>
          <p:cNvSpPr txBox="1">
            <a:spLocks noChangeArrowheads="1"/>
          </p:cNvSpPr>
          <p:nvPr/>
        </p:nvSpPr>
        <p:spPr bwMode="auto">
          <a:xfrm>
            <a:off x="7467600" y="48768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z</a:t>
            </a:r>
          </a:p>
        </p:txBody>
      </p:sp>
      <p:sp>
        <p:nvSpPr>
          <p:cNvPr id="9243" name="Line 138"/>
          <p:cNvSpPr>
            <a:spLocks noChangeShapeType="1"/>
          </p:cNvSpPr>
          <p:nvPr/>
        </p:nvSpPr>
        <p:spPr bwMode="auto">
          <a:xfrm flipH="1">
            <a:off x="3321050" y="5105400"/>
            <a:ext cx="336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44" name="Freeform 145"/>
          <p:cNvSpPr>
            <a:spLocks/>
          </p:cNvSpPr>
          <p:nvPr/>
        </p:nvSpPr>
        <p:spPr bwMode="auto">
          <a:xfrm flipV="1">
            <a:off x="5181600" y="4191000"/>
            <a:ext cx="609600" cy="685800"/>
          </a:xfrm>
          <a:custGeom>
            <a:avLst/>
            <a:gdLst>
              <a:gd name="T0" fmla="*/ 0 w 288"/>
              <a:gd name="T1" fmla="*/ 685800 h 192"/>
              <a:gd name="T2" fmla="*/ 304800 w 288"/>
              <a:gd name="T3" fmla="*/ 685800 h 192"/>
              <a:gd name="T4" fmla="*/ 304800 w 288"/>
              <a:gd name="T5" fmla="*/ 0 h 192"/>
              <a:gd name="T6" fmla="*/ 609600 w 288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92"/>
              <a:gd name="T14" fmla="*/ 288 w 28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92">
                <a:moveTo>
                  <a:pt x="0" y="192"/>
                </a:moveTo>
                <a:lnTo>
                  <a:pt x="144" y="192"/>
                </a:lnTo>
                <a:lnTo>
                  <a:pt x="144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45" name="Line 146"/>
          <p:cNvSpPr>
            <a:spLocks noChangeShapeType="1"/>
          </p:cNvSpPr>
          <p:nvPr/>
        </p:nvSpPr>
        <p:spPr bwMode="auto">
          <a:xfrm flipH="1">
            <a:off x="2057400" y="5562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9246" name="Group 147"/>
          <p:cNvGrpSpPr>
            <a:grpSpLocks/>
          </p:cNvGrpSpPr>
          <p:nvPr/>
        </p:nvGrpSpPr>
        <p:grpSpPr bwMode="auto">
          <a:xfrm>
            <a:off x="2438400" y="5410200"/>
            <a:ext cx="914400" cy="304800"/>
            <a:chOff x="624" y="1728"/>
            <a:chExt cx="576" cy="192"/>
          </a:xfrm>
        </p:grpSpPr>
        <p:sp>
          <p:nvSpPr>
            <p:cNvPr id="9272" name="AutoShape 14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3" name="Oval 14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4" name="Line 15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5" name="Line 15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47" name="Line 152"/>
          <p:cNvSpPr>
            <a:spLocks noChangeShapeType="1"/>
          </p:cNvSpPr>
          <p:nvPr/>
        </p:nvSpPr>
        <p:spPr bwMode="auto">
          <a:xfrm flipH="1">
            <a:off x="3338513" y="5562600"/>
            <a:ext cx="319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9248" name="Group 153"/>
          <p:cNvGrpSpPr>
            <a:grpSpLocks/>
          </p:cNvGrpSpPr>
          <p:nvPr/>
        </p:nvGrpSpPr>
        <p:grpSpPr bwMode="auto">
          <a:xfrm>
            <a:off x="5791200" y="4648200"/>
            <a:ext cx="1487488" cy="914400"/>
            <a:chOff x="2016" y="2736"/>
            <a:chExt cx="937" cy="576"/>
          </a:xfrm>
        </p:grpSpPr>
        <p:grpSp>
          <p:nvGrpSpPr>
            <p:cNvPr id="9263" name="Group 154"/>
            <p:cNvGrpSpPr>
              <a:grpSpLocks/>
            </p:cNvGrpSpPr>
            <p:nvPr/>
          </p:nvGrpSpPr>
          <p:grpSpPr bwMode="auto">
            <a:xfrm>
              <a:off x="2145" y="2736"/>
              <a:ext cx="543" cy="576"/>
              <a:chOff x="4353" y="1920"/>
              <a:chExt cx="543" cy="480"/>
            </a:xfrm>
          </p:grpSpPr>
          <p:sp>
            <p:nvSpPr>
              <p:cNvPr id="9268" name="Arc 155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9" name="Arc 156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70" name="Arc 157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71" name="Arc 158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264" name="Line 159"/>
            <p:cNvSpPr>
              <a:spLocks noChangeShapeType="1"/>
            </p:cNvSpPr>
            <p:nvPr/>
          </p:nvSpPr>
          <p:spPr bwMode="auto">
            <a:xfrm flipH="1">
              <a:off x="2784" y="3024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65" name="Line 160"/>
            <p:cNvSpPr>
              <a:spLocks noChangeShapeType="1"/>
            </p:cNvSpPr>
            <p:nvPr/>
          </p:nvSpPr>
          <p:spPr bwMode="auto">
            <a:xfrm flipH="1">
              <a:off x="2016" y="316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66" name="Line 161"/>
            <p:cNvSpPr>
              <a:spLocks noChangeShapeType="1"/>
            </p:cNvSpPr>
            <p:nvPr/>
          </p:nvSpPr>
          <p:spPr bwMode="auto">
            <a:xfrm flipH="1">
              <a:off x="2016" y="288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67" name="Oval 162"/>
            <p:cNvSpPr>
              <a:spLocks noChangeArrowheads="1"/>
            </p:cNvSpPr>
            <p:nvPr/>
          </p:nvSpPr>
          <p:spPr bwMode="auto">
            <a:xfrm>
              <a:off x="2688" y="2976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249" name="Group 163"/>
          <p:cNvGrpSpPr>
            <a:grpSpLocks/>
          </p:cNvGrpSpPr>
          <p:nvPr/>
        </p:nvGrpSpPr>
        <p:grpSpPr bwMode="auto">
          <a:xfrm>
            <a:off x="3657600" y="3733800"/>
            <a:ext cx="1487488" cy="914400"/>
            <a:chOff x="2016" y="2736"/>
            <a:chExt cx="937" cy="576"/>
          </a:xfrm>
        </p:grpSpPr>
        <p:grpSp>
          <p:nvGrpSpPr>
            <p:cNvPr id="9254" name="Group 164"/>
            <p:cNvGrpSpPr>
              <a:grpSpLocks/>
            </p:cNvGrpSpPr>
            <p:nvPr/>
          </p:nvGrpSpPr>
          <p:grpSpPr bwMode="auto">
            <a:xfrm>
              <a:off x="2145" y="2736"/>
              <a:ext cx="543" cy="576"/>
              <a:chOff x="4353" y="1920"/>
              <a:chExt cx="543" cy="480"/>
            </a:xfrm>
          </p:grpSpPr>
          <p:sp>
            <p:nvSpPr>
              <p:cNvPr id="9259" name="Arc 165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0" name="Arc 166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1" name="Arc 167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2" name="Arc 168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255" name="Line 169"/>
            <p:cNvSpPr>
              <a:spLocks noChangeShapeType="1"/>
            </p:cNvSpPr>
            <p:nvPr/>
          </p:nvSpPr>
          <p:spPr bwMode="auto">
            <a:xfrm flipH="1">
              <a:off x="2784" y="3024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6" name="Line 170"/>
            <p:cNvSpPr>
              <a:spLocks noChangeShapeType="1"/>
            </p:cNvSpPr>
            <p:nvPr/>
          </p:nvSpPr>
          <p:spPr bwMode="auto">
            <a:xfrm flipH="1">
              <a:off x="2016" y="316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7" name="Line 171"/>
            <p:cNvSpPr>
              <a:spLocks noChangeShapeType="1"/>
            </p:cNvSpPr>
            <p:nvPr/>
          </p:nvSpPr>
          <p:spPr bwMode="auto">
            <a:xfrm flipH="1">
              <a:off x="2016" y="288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8" name="Oval 172"/>
            <p:cNvSpPr>
              <a:spLocks noChangeArrowheads="1"/>
            </p:cNvSpPr>
            <p:nvPr/>
          </p:nvSpPr>
          <p:spPr bwMode="auto">
            <a:xfrm>
              <a:off x="2688" y="2976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50" name="Freeform 173"/>
          <p:cNvSpPr>
            <a:spLocks/>
          </p:cNvSpPr>
          <p:nvPr/>
        </p:nvSpPr>
        <p:spPr bwMode="auto">
          <a:xfrm>
            <a:off x="3505200" y="4419600"/>
            <a:ext cx="152400" cy="1143000"/>
          </a:xfrm>
          <a:custGeom>
            <a:avLst/>
            <a:gdLst>
              <a:gd name="T0" fmla="*/ 0 w 96"/>
              <a:gd name="T1" fmla="*/ 1143000 h 720"/>
              <a:gd name="T2" fmla="*/ 0 w 96"/>
              <a:gd name="T3" fmla="*/ 0 h 720"/>
              <a:gd name="T4" fmla="*/ 152400 w 96"/>
              <a:gd name="T5" fmla="*/ 0 h 720"/>
              <a:gd name="T6" fmla="*/ 0 60000 65536"/>
              <a:gd name="T7" fmla="*/ 0 60000 65536"/>
              <a:gd name="T8" fmla="*/ 0 60000 65536"/>
              <a:gd name="T9" fmla="*/ 0 w 96"/>
              <a:gd name="T10" fmla="*/ 0 h 720"/>
              <a:gd name="T11" fmla="*/ 96 w 96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720">
                <a:moveTo>
                  <a:pt x="0" y="72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51" name="Line 174"/>
          <p:cNvSpPr>
            <a:spLocks noChangeShapeType="1"/>
          </p:cNvSpPr>
          <p:nvPr/>
        </p:nvSpPr>
        <p:spPr bwMode="auto">
          <a:xfrm flipH="1">
            <a:off x="5105400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52" name="Oval 175"/>
          <p:cNvSpPr>
            <a:spLocks noChangeArrowheads="1"/>
          </p:cNvSpPr>
          <p:nvPr/>
        </p:nvSpPr>
        <p:spPr bwMode="auto">
          <a:xfrm>
            <a:off x="34290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9" name="Segnaposto piè di pagina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0" name="Segnaposto numero diapositiva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Richiami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Algebra delle commutazioni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  <a:p>
            <a:pPr>
              <a:defRPr/>
            </a:pPr>
            <a:r>
              <a:rPr lang="it-IT" dirty="0" smtClean="0"/>
              <a:t>Tabella di Verità</a:t>
            </a:r>
          </a:p>
          <a:p>
            <a:pPr>
              <a:defRPr/>
            </a:pPr>
            <a:r>
              <a:rPr lang="it-IT" dirty="0" smtClean="0"/>
              <a:t>Forme </a:t>
            </a:r>
            <a:r>
              <a:rPr lang="it-IT" dirty="0" err="1" smtClean="0"/>
              <a:t>canoche</a:t>
            </a:r>
            <a:r>
              <a:rPr lang="it-IT" dirty="0" smtClean="0"/>
              <a:t> “SP” e “PS”</a:t>
            </a:r>
          </a:p>
          <a:p>
            <a:pPr>
              <a:defRPr/>
            </a:pPr>
            <a:r>
              <a:rPr lang="it-IT" dirty="0" smtClean="0"/>
              <a:t>Passaggi da forma SP a PS e viceversa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insieme </a:t>
            </a:r>
            <a:r>
              <a:rPr lang="it-IT" i="1" dirty="0" smtClean="0">
                <a:solidFill>
                  <a:srgbClr val="FF0000"/>
                </a:solidFill>
                <a:cs typeface="Times New Roman" pitchFamily="18" charset="0"/>
              </a:rPr>
              <a:t>funzionalmente completo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NAND, NOR, XOR</a:t>
            </a:r>
            <a:r>
              <a:rPr lang="it-IT" dirty="0" smtClean="0">
                <a:cs typeface="Times New Roman" pitchFamily="18" charset="0"/>
              </a:rPr>
              <a:t> 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XNOR</a:t>
            </a:r>
          </a:p>
          <a:p>
            <a:pPr marL="533400" indent="-533400">
              <a:spcBef>
                <a:spcPct val="0"/>
              </a:spcBef>
              <a:buNone/>
              <a:defRPr/>
            </a:pPr>
            <a:endParaRPr lang="it-IT" dirty="0" smtClean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Teorema di espansione di Shannon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740775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Data la funzione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Vale la seguente uguaglianza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Ovvero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835150" y="2133600"/>
          <a:ext cx="3343275" cy="531813"/>
        </p:xfrm>
        <a:graphic>
          <a:graphicData uri="http://schemas.openxmlformats.org/presentationml/2006/ole">
            <p:oleObj spid="_x0000_s10242" name="Equation" r:id="rId3" imgW="1358640" imgH="215640" progId="Equation.3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242888" y="5157788"/>
          <a:ext cx="8793162" cy="512762"/>
        </p:xfrm>
        <a:graphic>
          <a:graphicData uri="http://schemas.openxmlformats.org/presentationml/2006/ole">
            <p:oleObj spid="_x0000_s10243" name="Equation" r:id="rId4" imgW="4140000" imgH="241200" progId="Equation.3">
              <p:embed/>
            </p:oleObj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50825" y="3716338"/>
          <a:ext cx="8642350" cy="530225"/>
        </p:xfrm>
        <a:graphic>
          <a:graphicData uri="http://schemas.openxmlformats.org/presentationml/2006/ole">
            <p:oleObj spid="_x0000_s10244" name="Equation" r:id="rId5" imgW="3936960" imgH="2412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8.</a:t>
            </a:r>
            <a:fld id="{CCFDE6F6-A4BE-402A-9175-CB9A64553EE3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2328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Data la funzione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Risulta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835150" y="1916113"/>
          <a:ext cx="4249738" cy="569912"/>
        </p:xfrm>
        <a:graphic>
          <a:graphicData uri="http://schemas.openxmlformats.org/presentationml/2006/ole">
            <p:oleObj spid="_x0000_s11266" name="Equation" r:id="rId3" imgW="1803240" imgH="241200" progId="Equation.3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3068638"/>
          <a:ext cx="6697662" cy="2487612"/>
        </p:xfrm>
        <a:graphic>
          <a:graphicData uri="http://schemas.openxmlformats.org/presentationml/2006/ole">
            <p:oleObj spid="_x0000_s11267" name="Equation" r:id="rId4" imgW="3352680" imgH="124452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0D52B49A-F44C-4262-A71F-9992E60667EE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Osservazione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66775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Applicando in modo iterativo il teorema di Shannon</a:t>
            </a:r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r>
              <a:rPr lang="it-IT" sz="2400" smtClean="0"/>
              <a:t>Quindi il teorema di Shennon consente di ricavare sempre la forma SP</a:t>
            </a:r>
          </a:p>
          <a:p>
            <a:pPr eaLnBrk="1" hangingPunct="1">
              <a:defRPr/>
            </a:pPr>
            <a:endParaRPr lang="it-IT" sz="24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9750" y="2022475"/>
          <a:ext cx="8208963" cy="2644775"/>
        </p:xfrm>
        <a:graphic>
          <a:graphicData uri="http://schemas.openxmlformats.org/presentationml/2006/ole">
            <p:oleObj spid="_x0000_s12290" name="Equation" r:id="rId3" imgW="4965480" imgH="1600200" progId="Equation.3">
              <p:embed/>
            </p:oleObj>
          </a:graphicData>
        </a:graphic>
      </p:graphicFrame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.</a:t>
            </a:r>
            <a:fld id="{CCFDE6F6-A4BE-402A-9175-CB9A64553EE3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2328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Data la funzione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Risulta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44713" y="1916113"/>
          <a:ext cx="3629025" cy="569912"/>
        </p:xfrm>
        <a:graphic>
          <a:graphicData uri="http://schemas.openxmlformats.org/presentationml/2006/ole">
            <p:oleObj spid="_x0000_s13314" name="Equation" r:id="rId3" imgW="1536480" imgH="24120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2997200"/>
          <a:ext cx="7920037" cy="2754313"/>
        </p:xfrm>
        <a:graphic>
          <a:graphicData uri="http://schemas.openxmlformats.org/presentationml/2006/ole">
            <p:oleObj spid="_x0000_s13315" name="Equation" r:id="rId4" imgW="4711680" imgH="16380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0D52B49A-F44C-4262-A71F-9992E60667EE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Conclusioni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Enumerazione di funzioni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 combinatorie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 sequenziali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Simboli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Esempi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Concetto di ciclo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Realizzazioni diverse della stessa funzione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Teorema di </a:t>
            </a:r>
            <a:r>
              <a:rPr lang="it-IT" dirty="0" err="1" smtClean="0"/>
              <a:t>Shannon</a:t>
            </a:r>
            <a:endParaRPr lang="it-IT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dirty="0" smtClean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A.S.E.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Quesiti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Ricavare le funzioni logiche di Z</a:t>
            </a:r>
            <a:r>
              <a:rPr lang="it-IT" baseline="-25000" smtClean="0"/>
              <a:t>1</a:t>
            </a:r>
            <a:r>
              <a:rPr lang="it-IT" smtClean="0"/>
              <a:t> e Z</a:t>
            </a:r>
            <a:r>
              <a:rPr lang="it-IT" baseline="-25000" smtClean="0"/>
              <a:t>2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6019800" y="3429000"/>
            <a:ext cx="1676400" cy="762000"/>
            <a:chOff x="1248" y="2880"/>
            <a:chExt cx="1056" cy="480"/>
          </a:xfrm>
        </p:grpSpPr>
        <p:sp>
          <p:nvSpPr>
            <p:cNvPr id="56358" name="Arc 6"/>
            <p:cNvSpPr>
              <a:spLocks/>
            </p:cNvSpPr>
            <p:nvPr/>
          </p:nvSpPr>
          <p:spPr bwMode="auto">
            <a:xfrm>
              <a:off x="1488" y="2880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9" name="Arc 7"/>
            <p:cNvSpPr>
              <a:spLocks/>
            </p:cNvSpPr>
            <p:nvPr/>
          </p:nvSpPr>
          <p:spPr bwMode="auto">
            <a:xfrm flipV="1">
              <a:off x="1488" y="3120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60" name="Arc 8"/>
            <p:cNvSpPr>
              <a:spLocks/>
            </p:cNvSpPr>
            <p:nvPr/>
          </p:nvSpPr>
          <p:spPr bwMode="auto">
            <a:xfrm>
              <a:off x="1488" y="2880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61" name="Arc 9"/>
            <p:cNvSpPr>
              <a:spLocks/>
            </p:cNvSpPr>
            <p:nvPr/>
          </p:nvSpPr>
          <p:spPr bwMode="auto">
            <a:xfrm flipV="1">
              <a:off x="1488" y="3120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62" name="Line 10"/>
            <p:cNvSpPr>
              <a:spLocks noChangeShapeType="1"/>
            </p:cNvSpPr>
            <p:nvPr/>
          </p:nvSpPr>
          <p:spPr bwMode="auto">
            <a:xfrm flipH="1">
              <a:off x="1248" y="302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63" name="Line 11"/>
            <p:cNvSpPr>
              <a:spLocks noChangeShapeType="1"/>
            </p:cNvSpPr>
            <p:nvPr/>
          </p:nvSpPr>
          <p:spPr bwMode="auto">
            <a:xfrm flipH="1">
              <a:off x="1248" y="321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64" name="Line 12"/>
            <p:cNvSpPr>
              <a:spLocks noChangeShapeType="1"/>
            </p:cNvSpPr>
            <p:nvPr/>
          </p:nvSpPr>
          <p:spPr bwMode="auto">
            <a:xfrm flipH="1">
              <a:off x="2016" y="31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6326" name="Group 13"/>
          <p:cNvGrpSpPr>
            <a:grpSpLocks/>
          </p:cNvGrpSpPr>
          <p:nvPr/>
        </p:nvGrpSpPr>
        <p:grpSpPr bwMode="auto">
          <a:xfrm>
            <a:off x="1371600" y="3276600"/>
            <a:ext cx="1066800" cy="457200"/>
            <a:chOff x="864" y="3408"/>
            <a:chExt cx="672" cy="288"/>
          </a:xfrm>
        </p:grpSpPr>
        <p:sp>
          <p:nvSpPr>
            <p:cNvPr id="56354" name="AutoShape 14"/>
            <p:cNvSpPr>
              <a:spLocks noChangeArrowheads="1"/>
            </p:cNvSpPr>
            <p:nvPr/>
          </p:nvSpPr>
          <p:spPr bwMode="auto">
            <a:xfrm rot="5400000">
              <a:off x="1008" y="3408"/>
              <a:ext cx="288" cy="28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5" name="Oval 15"/>
            <p:cNvSpPr>
              <a:spLocks noChangeArrowheads="1"/>
            </p:cNvSpPr>
            <p:nvPr/>
          </p:nvSpPr>
          <p:spPr bwMode="auto">
            <a:xfrm>
              <a:off x="1296" y="350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6" name="Line 16"/>
            <p:cNvSpPr>
              <a:spLocks noChangeShapeType="1"/>
            </p:cNvSpPr>
            <p:nvPr/>
          </p:nvSpPr>
          <p:spPr bwMode="auto">
            <a:xfrm>
              <a:off x="1392" y="35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7" name="Line 17"/>
            <p:cNvSpPr>
              <a:spLocks noChangeShapeType="1"/>
            </p:cNvSpPr>
            <p:nvPr/>
          </p:nvSpPr>
          <p:spPr bwMode="auto">
            <a:xfrm>
              <a:off x="864" y="35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6327" name="Line 18"/>
          <p:cNvSpPr>
            <a:spLocks noChangeShapeType="1"/>
          </p:cNvSpPr>
          <p:nvPr/>
        </p:nvSpPr>
        <p:spPr bwMode="auto">
          <a:xfrm flipH="1">
            <a:off x="2438400" y="3505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28" name="Line 19"/>
          <p:cNvSpPr>
            <a:spLocks noChangeShapeType="1"/>
          </p:cNvSpPr>
          <p:nvPr/>
        </p:nvSpPr>
        <p:spPr bwMode="auto">
          <a:xfrm flipH="1">
            <a:off x="838200" y="3810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29" name="Freeform 20"/>
          <p:cNvSpPr>
            <a:spLocks/>
          </p:cNvSpPr>
          <p:nvPr/>
        </p:nvSpPr>
        <p:spPr bwMode="auto">
          <a:xfrm>
            <a:off x="5181600" y="3657600"/>
            <a:ext cx="685800" cy="1066800"/>
          </a:xfrm>
          <a:custGeom>
            <a:avLst/>
            <a:gdLst>
              <a:gd name="T0" fmla="*/ 0 w 288"/>
              <a:gd name="T1" fmla="*/ 0 h 624"/>
              <a:gd name="T2" fmla="*/ 0 w 288"/>
              <a:gd name="T3" fmla="*/ 1066800 h 624"/>
              <a:gd name="T4" fmla="*/ 685800 w 288"/>
              <a:gd name="T5" fmla="*/ 1066800 h 624"/>
              <a:gd name="T6" fmla="*/ 0 60000 65536"/>
              <a:gd name="T7" fmla="*/ 0 60000 65536"/>
              <a:gd name="T8" fmla="*/ 0 60000 65536"/>
              <a:gd name="T9" fmla="*/ 0 w 288"/>
              <a:gd name="T10" fmla="*/ 0 h 624"/>
              <a:gd name="T11" fmla="*/ 288 w 28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624">
                <a:moveTo>
                  <a:pt x="0" y="0"/>
                </a:moveTo>
                <a:lnTo>
                  <a:pt x="0" y="624"/>
                </a:lnTo>
                <a:lnTo>
                  <a:pt x="288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30" name="Line 21"/>
          <p:cNvSpPr>
            <a:spLocks noChangeShapeType="1"/>
          </p:cNvSpPr>
          <p:nvPr/>
        </p:nvSpPr>
        <p:spPr bwMode="auto">
          <a:xfrm>
            <a:off x="8382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31" name="Oval 22"/>
          <p:cNvSpPr>
            <a:spLocks noChangeArrowheads="1"/>
          </p:cNvSpPr>
          <p:nvPr/>
        </p:nvSpPr>
        <p:spPr bwMode="auto">
          <a:xfrm>
            <a:off x="5105400" y="3581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6332" name="Group 23"/>
          <p:cNvGrpSpPr>
            <a:grpSpLocks/>
          </p:cNvGrpSpPr>
          <p:nvPr/>
        </p:nvGrpSpPr>
        <p:grpSpPr bwMode="auto">
          <a:xfrm>
            <a:off x="3276600" y="3276600"/>
            <a:ext cx="1752600" cy="762000"/>
            <a:chOff x="3456" y="2928"/>
            <a:chExt cx="1104" cy="480"/>
          </a:xfrm>
        </p:grpSpPr>
        <p:sp>
          <p:nvSpPr>
            <p:cNvPr id="56350" name="AutoShape 24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1" name="Line 25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2" name="Line 26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53" name="Line 27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6333" name="Line 28"/>
          <p:cNvSpPr>
            <a:spLocks noChangeShapeType="1"/>
          </p:cNvSpPr>
          <p:nvPr/>
        </p:nvSpPr>
        <p:spPr bwMode="auto">
          <a:xfrm>
            <a:off x="7696200" y="3810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34" name="Text Box 29"/>
          <p:cNvSpPr txBox="1">
            <a:spLocks noChangeArrowheads="1"/>
          </p:cNvSpPr>
          <p:nvPr/>
        </p:nvSpPr>
        <p:spPr bwMode="auto">
          <a:xfrm>
            <a:off x="381000" y="3657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6335" name="Text Box 30"/>
          <p:cNvSpPr txBox="1">
            <a:spLocks noChangeArrowheads="1"/>
          </p:cNvSpPr>
          <p:nvPr/>
        </p:nvSpPr>
        <p:spPr bwMode="auto">
          <a:xfrm>
            <a:off x="381000" y="3276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6336" name="Text Box 31"/>
          <p:cNvSpPr txBox="1">
            <a:spLocks noChangeArrowheads="1"/>
          </p:cNvSpPr>
          <p:nvPr/>
        </p:nvSpPr>
        <p:spPr bwMode="auto">
          <a:xfrm>
            <a:off x="381000" y="48768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  <a:endParaRPr lang="it-IT" sz="2000" b="1">
              <a:latin typeface="Arial Rounded MT Bold" pitchFamily="34" charset="0"/>
            </a:endParaRPr>
          </a:p>
        </p:txBody>
      </p:sp>
      <p:grpSp>
        <p:nvGrpSpPr>
          <p:cNvPr id="56337" name="Group 32"/>
          <p:cNvGrpSpPr>
            <a:grpSpLocks/>
          </p:cNvGrpSpPr>
          <p:nvPr/>
        </p:nvGrpSpPr>
        <p:grpSpPr bwMode="auto">
          <a:xfrm>
            <a:off x="5867400" y="4495800"/>
            <a:ext cx="1752600" cy="762000"/>
            <a:chOff x="3456" y="2928"/>
            <a:chExt cx="1104" cy="480"/>
          </a:xfrm>
        </p:grpSpPr>
        <p:sp>
          <p:nvSpPr>
            <p:cNvPr id="56346" name="AutoShape 33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47" name="Line 34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48" name="Line 35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49" name="Line 36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6338" name="Line 37"/>
          <p:cNvSpPr>
            <a:spLocks noChangeShapeType="1"/>
          </p:cNvSpPr>
          <p:nvPr/>
        </p:nvSpPr>
        <p:spPr bwMode="auto">
          <a:xfrm>
            <a:off x="4953000" y="3657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6339" name="Freeform 38"/>
          <p:cNvSpPr>
            <a:spLocks/>
          </p:cNvSpPr>
          <p:nvPr/>
        </p:nvSpPr>
        <p:spPr bwMode="auto">
          <a:xfrm flipV="1">
            <a:off x="5486400" y="3962400"/>
            <a:ext cx="533400" cy="1066800"/>
          </a:xfrm>
          <a:custGeom>
            <a:avLst/>
            <a:gdLst>
              <a:gd name="T0" fmla="*/ 0 w 288"/>
              <a:gd name="T1" fmla="*/ 0 h 624"/>
              <a:gd name="T2" fmla="*/ 0 w 288"/>
              <a:gd name="T3" fmla="*/ 1066800 h 624"/>
              <a:gd name="T4" fmla="*/ 533400 w 288"/>
              <a:gd name="T5" fmla="*/ 1066800 h 624"/>
              <a:gd name="T6" fmla="*/ 0 60000 65536"/>
              <a:gd name="T7" fmla="*/ 0 60000 65536"/>
              <a:gd name="T8" fmla="*/ 0 60000 65536"/>
              <a:gd name="T9" fmla="*/ 0 w 288"/>
              <a:gd name="T10" fmla="*/ 0 h 624"/>
              <a:gd name="T11" fmla="*/ 288 w 28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624">
                <a:moveTo>
                  <a:pt x="0" y="0"/>
                </a:moveTo>
                <a:lnTo>
                  <a:pt x="0" y="624"/>
                </a:lnTo>
                <a:lnTo>
                  <a:pt x="288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40" name="Line 39"/>
          <p:cNvSpPr>
            <a:spLocks noChangeShapeType="1"/>
          </p:cNvSpPr>
          <p:nvPr/>
        </p:nvSpPr>
        <p:spPr bwMode="auto">
          <a:xfrm>
            <a:off x="838200" y="5029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6341" name="Oval 40"/>
          <p:cNvSpPr>
            <a:spLocks noChangeArrowheads="1"/>
          </p:cNvSpPr>
          <p:nvPr/>
        </p:nvSpPr>
        <p:spPr bwMode="auto">
          <a:xfrm>
            <a:off x="5410200" y="4953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42" name="Line 41"/>
          <p:cNvSpPr>
            <a:spLocks noChangeShapeType="1"/>
          </p:cNvSpPr>
          <p:nvPr/>
        </p:nvSpPr>
        <p:spPr bwMode="auto">
          <a:xfrm>
            <a:off x="7620000" y="4876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43" name="Text Box 42"/>
          <p:cNvSpPr txBox="1">
            <a:spLocks noChangeArrowheads="1"/>
          </p:cNvSpPr>
          <p:nvPr/>
        </p:nvSpPr>
        <p:spPr bwMode="auto">
          <a:xfrm>
            <a:off x="8305800" y="3657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Z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6344" name="Text Box 43"/>
          <p:cNvSpPr txBox="1">
            <a:spLocks noChangeArrowheads="1"/>
          </p:cNvSpPr>
          <p:nvPr/>
        </p:nvSpPr>
        <p:spPr bwMode="auto">
          <a:xfrm>
            <a:off x="8305800" y="4648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Z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47" name="Segnaposto piè di pagina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48" name="Segnaposto numero diapositiva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Suggerimenti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Scrivere la tabella di verità comprensiva delle funzioni intermedie “a”, “b” e “c”</a:t>
            </a:r>
            <a:endParaRPr lang="it-IT" baseline="-25000" smtClean="0"/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6011863" y="3429000"/>
            <a:ext cx="1676400" cy="762000"/>
            <a:chOff x="1248" y="2880"/>
            <a:chExt cx="1056" cy="480"/>
          </a:xfrm>
        </p:grpSpPr>
        <p:sp>
          <p:nvSpPr>
            <p:cNvPr id="57385" name="Arc 6"/>
            <p:cNvSpPr>
              <a:spLocks/>
            </p:cNvSpPr>
            <p:nvPr/>
          </p:nvSpPr>
          <p:spPr bwMode="auto">
            <a:xfrm>
              <a:off x="1488" y="2880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6" name="Arc 7"/>
            <p:cNvSpPr>
              <a:spLocks/>
            </p:cNvSpPr>
            <p:nvPr/>
          </p:nvSpPr>
          <p:spPr bwMode="auto">
            <a:xfrm flipV="1">
              <a:off x="1488" y="3120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7" name="Arc 8"/>
            <p:cNvSpPr>
              <a:spLocks/>
            </p:cNvSpPr>
            <p:nvPr/>
          </p:nvSpPr>
          <p:spPr bwMode="auto">
            <a:xfrm>
              <a:off x="1488" y="2880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8" name="Arc 9"/>
            <p:cNvSpPr>
              <a:spLocks/>
            </p:cNvSpPr>
            <p:nvPr/>
          </p:nvSpPr>
          <p:spPr bwMode="auto">
            <a:xfrm flipV="1">
              <a:off x="1488" y="3120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9" name="Line 10"/>
            <p:cNvSpPr>
              <a:spLocks noChangeShapeType="1"/>
            </p:cNvSpPr>
            <p:nvPr/>
          </p:nvSpPr>
          <p:spPr bwMode="auto">
            <a:xfrm flipH="1">
              <a:off x="1248" y="302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90" name="Line 11"/>
            <p:cNvSpPr>
              <a:spLocks noChangeShapeType="1"/>
            </p:cNvSpPr>
            <p:nvPr/>
          </p:nvSpPr>
          <p:spPr bwMode="auto">
            <a:xfrm flipH="1">
              <a:off x="1248" y="3216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91" name="Line 12"/>
            <p:cNvSpPr>
              <a:spLocks noChangeShapeType="1"/>
            </p:cNvSpPr>
            <p:nvPr/>
          </p:nvSpPr>
          <p:spPr bwMode="auto">
            <a:xfrm flipH="1">
              <a:off x="2016" y="3120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7350" name="Group 13"/>
          <p:cNvGrpSpPr>
            <a:grpSpLocks/>
          </p:cNvGrpSpPr>
          <p:nvPr/>
        </p:nvGrpSpPr>
        <p:grpSpPr bwMode="auto">
          <a:xfrm>
            <a:off x="1371600" y="3276600"/>
            <a:ext cx="1066800" cy="457200"/>
            <a:chOff x="864" y="3408"/>
            <a:chExt cx="672" cy="288"/>
          </a:xfrm>
        </p:grpSpPr>
        <p:sp>
          <p:nvSpPr>
            <p:cNvPr id="57381" name="AutoShape 14"/>
            <p:cNvSpPr>
              <a:spLocks noChangeArrowheads="1"/>
            </p:cNvSpPr>
            <p:nvPr/>
          </p:nvSpPr>
          <p:spPr bwMode="auto">
            <a:xfrm rot="5400000">
              <a:off x="1008" y="3408"/>
              <a:ext cx="288" cy="28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2" name="Oval 15"/>
            <p:cNvSpPr>
              <a:spLocks noChangeArrowheads="1"/>
            </p:cNvSpPr>
            <p:nvPr/>
          </p:nvSpPr>
          <p:spPr bwMode="auto">
            <a:xfrm>
              <a:off x="1296" y="3504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3" name="Line 16"/>
            <p:cNvSpPr>
              <a:spLocks noChangeShapeType="1"/>
            </p:cNvSpPr>
            <p:nvPr/>
          </p:nvSpPr>
          <p:spPr bwMode="auto">
            <a:xfrm>
              <a:off x="1392" y="3552"/>
              <a:ext cx="14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4" name="Line 17"/>
            <p:cNvSpPr>
              <a:spLocks noChangeShapeType="1"/>
            </p:cNvSpPr>
            <p:nvPr/>
          </p:nvSpPr>
          <p:spPr bwMode="auto">
            <a:xfrm>
              <a:off x="864" y="3552"/>
              <a:ext cx="14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7351" name="Line 18"/>
          <p:cNvSpPr>
            <a:spLocks noChangeShapeType="1"/>
          </p:cNvSpPr>
          <p:nvPr/>
        </p:nvSpPr>
        <p:spPr bwMode="auto">
          <a:xfrm flipH="1">
            <a:off x="2438400" y="3505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52" name="Line 19"/>
          <p:cNvSpPr>
            <a:spLocks noChangeShapeType="1"/>
          </p:cNvSpPr>
          <p:nvPr/>
        </p:nvSpPr>
        <p:spPr bwMode="auto">
          <a:xfrm flipH="1">
            <a:off x="838200" y="3810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53" name="Freeform 20"/>
          <p:cNvSpPr>
            <a:spLocks/>
          </p:cNvSpPr>
          <p:nvPr/>
        </p:nvSpPr>
        <p:spPr bwMode="auto">
          <a:xfrm>
            <a:off x="5181600" y="3657600"/>
            <a:ext cx="685800" cy="1066800"/>
          </a:xfrm>
          <a:custGeom>
            <a:avLst/>
            <a:gdLst>
              <a:gd name="T0" fmla="*/ 0 w 288"/>
              <a:gd name="T1" fmla="*/ 0 h 624"/>
              <a:gd name="T2" fmla="*/ 0 w 288"/>
              <a:gd name="T3" fmla="*/ 1066800 h 624"/>
              <a:gd name="T4" fmla="*/ 685800 w 288"/>
              <a:gd name="T5" fmla="*/ 1066800 h 624"/>
              <a:gd name="T6" fmla="*/ 0 60000 65536"/>
              <a:gd name="T7" fmla="*/ 0 60000 65536"/>
              <a:gd name="T8" fmla="*/ 0 60000 65536"/>
              <a:gd name="T9" fmla="*/ 0 w 288"/>
              <a:gd name="T10" fmla="*/ 0 h 624"/>
              <a:gd name="T11" fmla="*/ 288 w 28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624">
                <a:moveTo>
                  <a:pt x="0" y="0"/>
                </a:moveTo>
                <a:lnTo>
                  <a:pt x="0" y="624"/>
                </a:lnTo>
                <a:lnTo>
                  <a:pt x="288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54" name="Line 21"/>
          <p:cNvSpPr>
            <a:spLocks noChangeShapeType="1"/>
          </p:cNvSpPr>
          <p:nvPr/>
        </p:nvSpPr>
        <p:spPr bwMode="auto">
          <a:xfrm>
            <a:off x="8382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55" name="Oval 22"/>
          <p:cNvSpPr>
            <a:spLocks noChangeArrowheads="1"/>
          </p:cNvSpPr>
          <p:nvPr/>
        </p:nvSpPr>
        <p:spPr bwMode="auto">
          <a:xfrm>
            <a:off x="5105400" y="3581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7356" name="Group 23"/>
          <p:cNvGrpSpPr>
            <a:grpSpLocks/>
          </p:cNvGrpSpPr>
          <p:nvPr/>
        </p:nvGrpSpPr>
        <p:grpSpPr bwMode="auto">
          <a:xfrm>
            <a:off x="3276600" y="3276600"/>
            <a:ext cx="1752600" cy="762000"/>
            <a:chOff x="3456" y="2928"/>
            <a:chExt cx="1104" cy="480"/>
          </a:xfrm>
        </p:grpSpPr>
        <p:sp>
          <p:nvSpPr>
            <p:cNvPr id="57377" name="AutoShape 24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78" name="Line 25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79" name="Line 26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80" name="Line 27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7357" name="Line 28"/>
          <p:cNvSpPr>
            <a:spLocks noChangeShapeType="1"/>
          </p:cNvSpPr>
          <p:nvPr/>
        </p:nvSpPr>
        <p:spPr bwMode="auto">
          <a:xfrm>
            <a:off x="7696200" y="3810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58" name="Text Box 29"/>
          <p:cNvSpPr txBox="1">
            <a:spLocks noChangeArrowheads="1"/>
          </p:cNvSpPr>
          <p:nvPr/>
        </p:nvSpPr>
        <p:spPr bwMode="auto">
          <a:xfrm>
            <a:off x="381000" y="3657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7359" name="Text Box 30"/>
          <p:cNvSpPr txBox="1">
            <a:spLocks noChangeArrowheads="1"/>
          </p:cNvSpPr>
          <p:nvPr/>
        </p:nvSpPr>
        <p:spPr bwMode="auto">
          <a:xfrm>
            <a:off x="381000" y="3276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7360" name="Text Box 31"/>
          <p:cNvSpPr txBox="1">
            <a:spLocks noChangeArrowheads="1"/>
          </p:cNvSpPr>
          <p:nvPr/>
        </p:nvSpPr>
        <p:spPr bwMode="auto">
          <a:xfrm>
            <a:off x="381000" y="48768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  <a:endParaRPr lang="it-IT" sz="2000" b="1">
              <a:latin typeface="Arial Rounded MT Bold" pitchFamily="34" charset="0"/>
            </a:endParaRPr>
          </a:p>
        </p:txBody>
      </p:sp>
      <p:grpSp>
        <p:nvGrpSpPr>
          <p:cNvPr id="57361" name="Group 32"/>
          <p:cNvGrpSpPr>
            <a:grpSpLocks/>
          </p:cNvGrpSpPr>
          <p:nvPr/>
        </p:nvGrpSpPr>
        <p:grpSpPr bwMode="auto">
          <a:xfrm>
            <a:off x="5867400" y="4495800"/>
            <a:ext cx="1752600" cy="762000"/>
            <a:chOff x="3456" y="2928"/>
            <a:chExt cx="1104" cy="480"/>
          </a:xfrm>
        </p:grpSpPr>
        <p:sp>
          <p:nvSpPr>
            <p:cNvPr id="57373" name="AutoShape 33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74" name="Line 34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75" name="Line 35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376" name="Line 36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7362" name="Line 37"/>
          <p:cNvSpPr>
            <a:spLocks noChangeShapeType="1"/>
          </p:cNvSpPr>
          <p:nvPr/>
        </p:nvSpPr>
        <p:spPr bwMode="auto">
          <a:xfrm>
            <a:off x="4927600" y="3659188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7363" name="Freeform 38"/>
          <p:cNvSpPr>
            <a:spLocks/>
          </p:cNvSpPr>
          <p:nvPr/>
        </p:nvSpPr>
        <p:spPr bwMode="auto">
          <a:xfrm flipV="1">
            <a:off x="5486400" y="3962400"/>
            <a:ext cx="533400" cy="1066800"/>
          </a:xfrm>
          <a:custGeom>
            <a:avLst/>
            <a:gdLst>
              <a:gd name="T0" fmla="*/ 0 w 288"/>
              <a:gd name="T1" fmla="*/ 0 h 624"/>
              <a:gd name="T2" fmla="*/ 0 w 288"/>
              <a:gd name="T3" fmla="*/ 1066800 h 624"/>
              <a:gd name="T4" fmla="*/ 533400 w 288"/>
              <a:gd name="T5" fmla="*/ 1066800 h 624"/>
              <a:gd name="T6" fmla="*/ 0 60000 65536"/>
              <a:gd name="T7" fmla="*/ 0 60000 65536"/>
              <a:gd name="T8" fmla="*/ 0 60000 65536"/>
              <a:gd name="T9" fmla="*/ 0 w 288"/>
              <a:gd name="T10" fmla="*/ 0 h 624"/>
              <a:gd name="T11" fmla="*/ 288 w 28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624">
                <a:moveTo>
                  <a:pt x="0" y="0"/>
                </a:moveTo>
                <a:lnTo>
                  <a:pt x="0" y="624"/>
                </a:lnTo>
                <a:lnTo>
                  <a:pt x="288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64" name="Line 39"/>
          <p:cNvSpPr>
            <a:spLocks noChangeShapeType="1"/>
          </p:cNvSpPr>
          <p:nvPr/>
        </p:nvSpPr>
        <p:spPr bwMode="auto">
          <a:xfrm>
            <a:off x="838200" y="5029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7365" name="Oval 40"/>
          <p:cNvSpPr>
            <a:spLocks noChangeArrowheads="1"/>
          </p:cNvSpPr>
          <p:nvPr/>
        </p:nvSpPr>
        <p:spPr bwMode="auto">
          <a:xfrm>
            <a:off x="5389563" y="4953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66" name="Line 41"/>
          <p:cNvSpPr>
            <a:spLocks noChangeShapeType="1"/>
          </p:cNvSpPr>
          <p:nvPr/>
        </p:nvSpPr>
        <p:spPr bwMode="auto">
          <a:xfrm>
            <a:off x="7620000" y="4876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67" name="Text Box 42"/>
          <p:cNvSpPr txBox="1">
            <a:spLocks noChangeArrowheads="1"/>
          </p:cNvSpPr>
          <p:nvPr/>
        </p:nvSpPr>
        <p:spPr bwMode="auto">
          <a:xfrm>
            <a:off x="8305800" y="3657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Z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7368" name="Text Box 43"/>
          <p:cNvSpPr txBox="1">
            <a:spLocks noChangeArrowheads="1"/>
          </p:cNvSpPr>
          <p:nvPr/>
        </p:nvSpPr>
        <p:spPr bwMode="auto">
          <a:xfrm>
            <a:off x="8305800" y="4648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Z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57369" name="Text Box 44"/>
          <p:cNvSpPr txBox="1">
            <a:spLocks noChangeArrowheads="1"/>
          </p:cNvSpPr>
          <p:nvPr/>
        </p:nvSpPr>
        <p:spPr bwMode="auto">
          <a:xfrm>
            <a:off x="2667000" y="30480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a</a:t>
            </a:r>
          </a:p>
        </p:txBody>
      </p:sp>
      <p:sp>
        <p:nvSpPr>
          <p:cNvPr id="57370" name="Text Box 45"/>
          <p:cNvSpPr txBox="1">
            <a:spLocks noChangeArrowheads="1"/>
          </p:cNvSpPr>
          <p:nvPr/>
        </p:nvSpPr>
        <p:spPr bwMode="auto">
          <a:xfrm>
            <a:off x="5257800" y="5181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</a:t>
            </a:r>
          </a:p>
        </p:txBody>
      </p:sp>
      <p:sp>
        <p:nvSpPr>
          <p:cNvPr id="57371" name="Text Box 46"/>
          <p:cNvSpPr txBox="1">
            <a:spLocks noChangeArrowheads="1"/>
          </p:cNvSpPr>
          <p:nvPr/>
        </p:nvSpPr>
        <p:spPr bwMode="auto">
          <a:xfrm>
            <a:off x="5029200" y="30480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b</a:t>
            </a:r>
          </a:p>
        </p:txBody>
      </p:sp>
      <p:sp>
        <p:nvSpPr>
          <p:cNvPr id="50" name="Segnaposto piè di pagina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51" name="Segnaposto numero diapositiva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Enumerazione di funzioni 1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Quesito:</a:t>
            </a:r>
          </a:p>
          <a:p>
            <a:pPr lvl="2">
              <a:defRPr/>
            </a:pPr>
            <a:r>
              <a:rPr lang="it-IT" dirty="0"/>
              <a:t>Quante funzioni di due variabili si posso realizzare?</a:t>
            </a:r>
          </a:p>
          <a:p>
            <a:pPr>
              <a:defRPr/>
            </a:pPr>
            <a:r>
              <a:rPr lang="it-IT" dirty="0"/>
              <a:t>Risposta:</a:t>
            </a:r>
          </a:p>
          <a:p>
            <a:pPr lvl="2">
              <a:defRPr/>
            </a:pPr>
            <a:r>
              <a:rPr lang="it-IT" dirty="0"/>
              <a:t>quante sono le possibili configurazioni diverse di quattro elementi binari (cioè 16). In generale: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561138" y="3146425"/>
          <a:ext cx="647700" cy="500063"/>
        </p:xfrm>
        <a:graphic>
          <a:graphicData uri="http://schemas.openxmlformats.org/presentationml/2006/ole">
            <p:oleObj spid="_x0000_s134146" name="Equation" r:id="rId3" imgW="279360" imgH="215640" progId="Equation.3">
              <p:embed/>
            </p:oleObj>
          </a:graphicData>
        </a:graphic>
      </p:graphicFrame>
      <p:graphicFrame>
        <p:nvGraphicFramePr>
          <p:cNvPr id="105787" name="Group 315"/>
          <p:cNvGraphicFramePr>
            <a:graphicFrameLocks noGrp="1"/>
          </p:cNvGraphicFramePr>
          <p:nvPr/>
        </p:nvGraphicFramePr>
        <p:xfrm>
          <a:off x="1162050" y="3821113"/>
          <a:ext cx="7475538" cy="2312354"/>
        </p:xfrm>
        <a:graphic>
          <a:graphicData uri="http://schemas.openxmlformats.org/drawingml/2006/table">
            <a:tbl>
              <a:tblPr/>
              <a:tblGrid>
                <a:gridCol w="414338"/>
                <a:gridCol w="415925"/>
                <a:gridCol w="447675"/>
                <a:gridCol w="382587"/>
                <a:gridCol w="415925"/>
                <a:gridCol w="414338"/>
                <a:gridCol w="461962"/>
                <a:gridCol w="369888"/>
                <a:gridCol w="415925"/>
                <a:gridCol w="414337"/>
                <a:gridCol w="415925"/>
                <a:gridCol w="415925"/>
                <a:gridCol w="414338"/>
                <a:gridCol w="415925"/>
                <a:gridCol w="414337"/>
                <a:gridCol w="415925"/>
                <a:gridCol w="415925"/>
                <a:gridCol w="414338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152400"/>
            <a:ext cx="8537575" cy="611188"/>
          </a:xfrm>
        </p:spPr>
        <p:txBody>
          <a:bodyPr/>
          <a:lstStyle/>
          <a:p>
            <a:pPr>
              <a:defRPr/>
            </a:pPr>
            <a:r>
              <a:rPr lang="it-IT" dirty="0"/>
              <a:t>Enumerazione di funzioni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62013"/>
            <a:ext cx="8686800" cy="5233987"/>
          </a:xfrm>
        </p:spPr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Ruotando di 90˚ la tabella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703888" y="881063"/>
          <a:ext cx="1531937" cy="5387975"/>
        </p:xfrm>
        <a:graphic>
          <a:graphicData uri="http://schemas.openxmlformats.org/presentationml/2006/ole">
            <p:oleObj spid="_x0000_s135170" name="Equation" r:id="rId3" imgW="952200" imgH="3479760" progId="Equation.3">
              <p:embed/>
            </p:oleObj>
          </a:graphicData>
        </a:graphic>
      </p:graphicFrame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Reti Logiche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Sistema elettronico che ha in ingresso segnali digitali e fornisce in uscita segnali digitali secondo leggi descrivibili con l’algebra Booleana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R.L. è unidirezionale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3048000" y="3429000"/>
            <a:ext cx="2514600" cy="15240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2800">
                <a:solidFill>
                  <a:srgbClr val="FF0000"/>
                </a:solidFill>
                <a:latin typeface="Arial Rounded MT Bold" pitchFamily="34" charset="0"/>
              </a:rPr>
              <a:t>R. L.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2057400" y="3581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2057400" y="4800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57400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5562600" y="4800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5562600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5562600" y="3581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2362200" y="3962400"/>
            <a:ext cx="2778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Symbol" pitchFamily="18" charset="2"/>
              </a:rPr>
              <a:t>·</a:t>
            </a:r>
          </a:p>
          <a:p>
            <a:r>
              <a:rPr lang="it-IT" sz="1600">
                <a:latin typeface="Symbol" pitchFamily="18" charset="2"/>
              </a:rPr>
              <a:t>·</a:t>
            </a:r>
          </a:p>
          <a:p>
            <a:r>
              <a:rPr lang="it-IT" sz="1600">
                <a:latin typeface="Symbol" pitchFamily="18" charset="2"/>
              </a:rPr>
              <a:t>·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5867400" y="3962400"/>
            <a:ext cx="2778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Symbol" pitchFamily="18" charset="2"/>
              </a:rPr>
              <a:t>·</a:t>
            </a:r>
          </a:p>
          <a:p>
            <a:r>
              <a:rPr lang="it-IT" sz="1600">
                <a:latin typeface="Symbol" pitchFamily="18" charset="2"/>
              </a:rPr>
              <a:t>·</a:t>
            </a:r>
          </a:p>
          <a:p>
            <a:r>
              <a:rPr lang="it-IT" sz="1600">
                <a:latin typeface="Symbol" pitchFamily="18" charset="2"/>
              </a:rPr>
              <a:t>·</a:t>
            </a: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1600200" y="3352800"/>
            <a:ext cx="33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</a:p>
        </p:txBody>
      </p:sp>
      <p:sp>
        <p:nvSpPr>
          <p:cNvPr id="35855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34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</a:p>
        </p:txBody>
      </p:sp>
      <p:sp>
        <p:nvSpPr>
          <p:cNvPr id="35856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n</a:t>
            </a:r>
          </a:p>
        </p:txBody>
      </p:sp>
      <p:sp>
        <p:nvSpPr>
          <p:cNvPr id="35857" name="Text Box 16"/>
          <p:cNvSpPr txBox="1">
            <a:spLocks noChangeArrowheads="1"/>
          </p:cNvSpPr>
          <p:nvPr/>
        </p:nvSpPr>
        <p:spPr bwMode="auto">
          <a:xfrm>
            <a:off x="67056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w</a:t>
            </a:r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6629400" y="373380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y</a:t>
            </a:r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6629400" y="3352800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Tipi di reti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Reti COMBINATORIE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2400" smtClean="0"/>
              <a:t>In qualunque istante le uscite sono funzione del valore che gli ingressi hanno in quell’istante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2400" smtClean="0"/>
              <a:t>Il comportamento (uscite in funzione degli ingressi) è descritto da una tabella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Reti SEQUENZIALI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2400" smtClean="0"/>
              <a:t>In un determinato istante le uscite sono funzione del valore che gli ingressi hanno in quell’istante e i valori che hanno assunto precedentemente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2400" smtClean="0"/>
              <a:t>La descrizione è più complessa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2400" smtClean="0"/>
              <a:t>Stati Interni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2400" smtClean="0"/>
              <a:t>Reti dotate di </a:t>
            </a:r>
            <a:r>
              <a:rPr lang="it-IT" sz="2400" i="1" smtClean="0"/>
              <a:t>MEMORIA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 Simboli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Rete Logica =&gt;scomponibile in blocchi</a:t>
            </a:r>
          </a:p>
          <a:p>
            <a:pPr eaLnBrk="1" hangingPunct="1">
              <a:defRPr/>
            </a:pPr>
            <a:r>
              <a:rPr lang="it-IT" smtClean="0"/>
              <a:t>Blocchi base = simboli degli operatori elementari</a:t>
            </a:r>
          </a:p>
          <a:p>
            <a:pPr eaLnBrk="1" hangingPunct="1">
              <a:defRPr/>
            </a:pPr>
            <a:r>
              <a:rPr lang="it-IT" smtClean="0"/>
              <a:t>Rappresentazione delle funzioni logiche mediante schemi</a:t>
            </a:r>
          </a:p>
          <a:p>
            <a:pPr eaLnBrk="1" hangingPunct="1">
              <a:defRPr/>
            </a:pPr>
            <a:r>
              <a:rPr lang="it-IT" smtClean="0"/>
              <a:t>RAPPRESENTAZIONE SCHEMATICA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Porte logiche</a:t>
            </a: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Rappresentazione circuitale delle funzioni logiche</a:t>
            </a:r>
          </a:p>
          <a:p>
            <a:pPr lvl="1" eaLnBrk="1" hangingPunct="1">
              <a:defRPr/>
            </a:pPr>
            <a:r>
              <a:rPr lang="it-IT" smtClean="0"/>
              <a:t>AND</a:t>
            </a:r>
          </a:p>
          <a:p>
            <a:pPr lvl="1" eaLnBrk="1" hangingPunct="1">
              <a:defRPr/>
            </a:pPr>
            <a:endParaRPr lang="it-IT" smtClean="0"/>
          </a:p>
          <a:p>
            <a:pPr lvl="1" eaLnBrk="1" hangingPunct="1">
              <a:defRPr/>
            </a:pPr>
            <a:endParaRPr lang="it-IT" smtClean="0"/>
          </a:p>
          <a:p>
            <a:pPr lvl="1" eaLnBrk="1" hangingPunct="1">
              <a:defRPr/>
            </a:pPr>
            <a:r>
              <a:rPr lang="it-IT" smtClean="0"/>
              <a:t>OR</a:t>
            </a:r>
          </a:p>
          <a:p>
            <a:pPr lvl="1" eaLnBrk="1" hangingPunct="1">
              <a:defRPr/>
            </a:pPr>
            <a:endParaRPr lang="it-IT" smtClean="0"/>
          </a:p>
          <a:p>
            <a:pPr lvl="1" eaLnBrk="1" hangingPunct="1">
              <a:defRPr/>
            </a:pPr>
            <a:endParaRPr lang="it-IT" smtClean="0"/>
          </a:p>
          <a:p>
            <a:pPr lvl="1" eaLnBrk="1" hangingPunct="1">
              <a:defRPr/>
            </a:pPr>
            <a:r>
              <a:rPr lang="it-IT" smtClean="0"/>
              <a:t>NOT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2057400" y="2819400"/>
          <a:ext cx="2209800" cy="461963"/>
        </p:xfrm>
        <a:graphic>
          <a:graphicData uri="http://schemas.openxmlformats.org/presentationml/2006/ole">
            <p:oleObj spid="_x0000_s1026" name="Equation" r:id="rId3" imgW="1091880" imgH="228600" progId="Equation.3">
              <p:embed/>
            </p:oleObj>
          </a:graphicData>
        </a:graphic>
      </p:graphicFrame>
      <p:grpSp>
        <p:nvGrpSpPr>
          <p:cNvPr id="1032" name="Group 1029"/>
          <p:cNvGrpSpPr>
            <a:grpSpLocks/>
          </p:cNvGrpSpPr>
          <p:nvPr/>
        </p:nvGrpSpPr>
        <p:grpSpPr bwMode="auto">
          <a:xfrm>
            <a:off x="5181600" y="2438400"/>
            <a:ext cx="2057400" cy="762000"/>
            <a:chOff x="3264" y="1536"/>
            <a:chExt cx="1296" cy="480"/>
          </a:xfrm>
        </p:grpSpPr>
        <p:sp>
          <p:nvSpPr>
            <p:cNvPr id="1056" name="AutoShape 1030"/>
            <p:cNvSpPr>
              <a:spLocks noChangeArrowheads="1"/>
            </p:cNvSpPr>
            <p:nvPr/>
          </p:nvSpPr>
          <p:spPr bwMode="auto">
            <a:xfrm>
              <a:off x="3648" y="1536"/>
              <a:ext cx="576" cy="480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7" name="Line 1031"/>
            <p:cNvSpPr>
              <a:spLocks noChangeShapeType="1"/>
            </p:cNvSpPr>
            <p:nvPr/>
          </p:nvSpPr>
          <p:spPr bwMode="auto">
            <a:xfrm flipH="1">
              <a:off x="3264" y="1776"/>
              <a:ext cx="38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8" name="Line 1032"/>
            <p:cNvSpPr>
              <a:spLocks noChangeShapeType="1"/>
            </p:cNvSpPr>
            <p:nvPr/>
          </p:nvSpPr>
          <p:spPr bwMode="auto">
            <a:xfrm flipH="1">
              <a:off x="3264" y="1920"/>
              <a:ext cx="38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9" name="Line 1033"/>
            <p:cNvSpPr>
              <a:spLocks noChangeShapeType="1"/>
            </p:cNvSpPr>
            <p:nvPr/>
          </p:nvSpPr>
          <p:spPr bwMode="auto">
            <a:xfrm flipH="1">
              <a:off x="3264" y="1632"/>
              <a:ext cx="38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0" name="Line 1034"/>
            <p:cNvSpPr>
              <a:spLocks noChangeShapeType="1"/>
            </p:cNvSpPr>
            <p:nvPr/>
          </p:nvSpPr>
          <p:spPr bwMode="auto">
            <a:xfrm flipH="1">
              <a:off x="4224" y="1776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33" name="Text Box 1035"/>
          <p:cNvSpPr txBox="1">
            <a:spLocks noChangeArrowheads="1"/>
          </p:cNvSpPr>
          <p:nvPr/>
        </p:nvSpPr>
        <p:spPr bwMode="auto">
          <a:xfrm>
            <a:off x="4800600" y="23622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1034" name="Text Box 1036"/>
          <p:cNvSpPr txBox="1">
            <a:spLocks noChangeArrowheads="1"/>
          </p:cNvSpPr>
          <p:nvPr/>
        </p:nvSpPr>
        <p:spPr bwMode="auto">
          <a:xfrm>
            <a:off x="4800600" y="25908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1035" name="Text Box 1037"/>
          <p:cNvSpPr txBox="1">
            <a:spLocks noChangeArrowheads="1"/>
          </p:cNvSpPr>
          <p:nvPr/>
        </p:nvSpPr>
        <p:spPr bwMode="auto">
          <a:xfrm>
            <a:off x="4800600" y="28194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1036" name="Text Box 1038"/>
          <p:cNvSpPr txBox="1">
            <a:spLocks noChangeArrowheads="1"/>
          </p:cNvSpPr>
          <p:nvPr/>
        </p:nvSpPr>
        <p:spPr bwMode="auto">
          <a:xfrm>
            <a:off x="7286625" y="2590800"/>
            <a:ext cx="342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</a:t>
            </a:r>
          </a:p>
        </p:txBody>
      </p:sp>
      <p:graphicFrame>
        <p:nvGraphicFramePr>
          <p:cNvPr id="1027" name="Object 1039"/>
          <p:cNvGraphicFramePr>
            <a:graphicFrameLocks noChangeAspect="1"/>
          </p:cNvGraphicFramePr>
          <p:nvPr/>
        </p:nvGraphicFramePr>
        <p:xfrm>
          <a:off x="2252663" y="4022725"/>
          <a:ext cx="1096962" cy="295275"/>
        </p:xfrm>
        <a:graphic>
          <a:graphicData uri="http://schemas.openxmlformats.org/presentationml/2006/ole">
            <p:oleObj spid="_x0000_s1027" name="Equation" r:id="rId4" imgW="799920" imgH="215640" progId="Equation.3">
              <p:embed/>
            </p:oleObj>
          </a:graphicData>
        </a:graphic>
      </p:graphicFrame>
      <p:grpSp>
        <p:nvGrpSpPr>
          <p:cNvPr id="1037" name="Group 1040"/>
          <p:cNvGrpSpPr>
            <a:grpSpLocks/>
          </p:cNvGrpSpPr>
          <p:nvPr/>
        </p:nvGrpSpPr>
        <p:grpSpPr bwMode="auto">
          <a:xfrm>
            <a:off x="5257800" y="3733800"/>
            <a:ext cx="2057400" cy="762000"/>
            <a:chOff x="1344" y="2640"/>
            <a:chExt cx="912" cy="480"/>
          </a:xfrm>
        </p:grpSpPr>
        <p:sp>
          <p:nvSpPr>
            <p:cNvPr id="1049" name="Arc 1041"/>
            <p:cNvSpPr>
              <a:spLocks/>
            </p:cNvSpPr>
            <p:nvPr/>
          </p:nvSpPr>
          <p:spPr bwMode="auto">
            <a:xfrm>
              <a:off x="1536" y="2642"/>
              <a:ext cx="431" cy="241"/>
            </a:xfrm>
            <a:custGeom>
              <a:avLst/>
              <a:gdLst>
                <a:gd name="T0" fmla="*/ 0 w 21600"/>
                <a:gd name="T1" fmla="*/ 0 h 21872"/>
                <a:gd name="T2" fmla="*/ 9 w 21600"/>
                <a:gd name="T3" fmla="*/ 3 h 21872"/>
                <a:gd name="T4" fmla="*/ 0 w 21600"/>
                <a:gd name="T5" fmla="*/ 3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0" name="Arc 1042"/>
            <p:cNvSpPr>
              <a:spLocks/>
            </p:cNvSpPr>
            <p:nvPr/>
          </p:nvSpPr>
          <p:spPr bwMode="auto">
            <a:xfrm flipV="1">
              <a:off x="1536" y="2880"/>
              <a:ext cx="432" cy="240"/>
            </a:xfrm>
            <a:custGeom>
              <a:avLst/>
              <a:gdLst>
                <a:gd name="T0" fmla="*/ 0 w 21600"/>
                <a:gd name="T1" fmla="*/ 0 h 21600"/>
                <a:gd name="T2" fmla="*/ 9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1" name="Arc 1043"/>
            <p:cNvSpPr>
              <a:spLocks/>
            </p:cNvSpPr>
            <p:nvPr/>
          </p:nvSpPr>
          <p:spPr bwMode="auto">
            <a:xfrm>
              <a:off x="1536" y="2640"/>
              <a:ext cx="96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2" name="Arc 1044"/>
            <p:cNvSpPr>
              <a:spLocks/>
            </p:cNvSpPr>
            <p:nvPr/>
          </p:nvSpPr>
          <p:spPr bwMode="auto">
            <a:xfrm flipV="1">
              <a:off x="1536" y="2880"/>
              <a:ext cx="96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3" name="Line 1045"/>
            <p:cNvSpPr>
              <a:spLocks noChangeShapeType="1"/>
            </p:cNvSpPr>
            <p:nvPr/>
          </p:nvSpPr>
          <p:spPr bwMode="auto">
            <a:xfrm flipH="1">
              <a:off x="1344" y="2976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4" name="Line 1046"/>
            <p:cNvSpPr>
              <a:spLocks noChangeShapeType="1"/>
            </p:cNvSpPr>
            <p:nvPr/>
          </p:nvSpPr>
          <p:spPr bwMode="auto">
            <a:xfrm flipH="1">
              <a:off x="1344" y="278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5" name="Line 1047"/>
            <p:cNvSpPr>
              <a:spLocks noChangeShapeType="1"/>
            </p:cNvSpPr>
            <p:nvPr/>
          </p:nvSpPr>
          <p:spPr bwMode="auto">
            <a:xfrm flipH="1">
              <a:off x="1968" y="2880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38" name="Text Box 1048"/>
          <p:cNvSpPr txBox="1">
            <a:spLocks noChangeArrowheads="1"/>
          </p:cNvSpPr>
          <p:nvPr/>
        </p:nvSpPr>
        <p:spPr bwMode="auto">
          <a:xfrm>
            <a:off x="4724400" y="37338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1039" name="Text Box 1049"/>
          <p:cNvSpPr txBox="1">
            <a:spLocks noChangeArrowheads="1"/>
          </p:cNvSpPr>
          <p:nvPr/>
        </p:nvSpPr>
        <p:spPr bwMode="auto">
          <a:xfrm>
            <a:off x="4724400" y="4038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1040" name="Text Box 1050"/>
          <p:cNvSpPr txBox="1">
            <a:spLocks noChangeArrowheads="1"/>
          </p:cNvSpPr>
          <p:nvPr/>
        </p:nvSpPr>
        <p:spPr bwMode="auto">
          <a:xfrm>
            <a:off x="7315200" y="3886200"/>
            <a:ext cx="342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</a:t>
            </a:r>
          </a:p>
        </p:txBody>
      </p:sp>
      <p:graphicFrame>
        <p:nvGraphicFramePr>
          <p:cNvPr id="1028" name="Object 1051"/>
          <p:cNvGraphicFramePr>
            <a:graphicFrameLocks noChangeAspect="1"/>
          </p:cNvGraphicFramePr>
          <p:nvPr/>
        </p:nvGraphicFramePr>
        <p:xfrm>
          <a:off x="2514600" y="4953000"/>
          <a:ext cx="939800" cy="384175"/>
        </p:xfrm>
        <a:graphic>
          <a:graphicData uri="http://schemas.openxmlformats.org/presentationml/2006/ole">
            <p:oleObj spid="_x0000_s1028" name="Equazione" r:id="rId5" imgW="685800" imgH="279360" progId="Equation.2">
              <p:embed/>
            </p:oleObj>
          </a:graphicData>
        </a:graphic>
      </p:graphicFrame>
      <p:grpSp>
        <p:nvGrpSpPr>
          <p:cNvPr id="1041" name="Group 1052"/>
          <p:cNvGrpSpPr>
            <a:grpSpLocks/>
          </p:cNvGrpSpPr>
          <p:nvPr/>
        </p:nvGrpSpPr>
        <p:grpSpPr bwMode="auto">
          <a:xfrm>
            <a:off x="5257800" y="4953000"/>
            <a:ext cx="1752600" cy="457200"/>
            <a:chOff x="2208" y="3456"/>
            <a:chExt cx="1104" cy="288"/>
          </a:xfrm>
        </p:grpSpPr>
        <p:sp>
          <p:nvSpPr>
            <p:cNvPr id="1045" name="AutoShape 1053"/>
            <p:cNvSpPr>
              <a:spLocks noChangeArrowheads="1"/>
            </p:cNvSpPr>
            <p:nvPr/>
          </p:nvSpPr>
          <p:spPr bwMode="auto">
            <a:xfrm rot="5400000">
              <a:off x="2568" y="3432"/>
              <a:ext cx="288" cy="3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6" name="Oval 1054"/>
            <p:cNvSpPr>
              <a:spLocks noChangeArrowheads="1"/>
            </p:cNvSpPr>
            <p:nvPr/>
          </p:nvSpPr>
          <p:spPr bwMode="auto">
            <a:xfrm>
              <a:off x="2880" y="35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7" name="Line 1055"/>
            <p:cNvSpPr>
              <a:spLocks noChangeShapeType="1"/>
            </p:cNvSpPr>
            <p:nvPr/>
          </p:nvSpPr>
          <p:spPr bwMode="auto">
            <a:xfrm flipH="1">
              <a:off x="2208" y="360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8" name="Line 1056"/>
            <p:cNvSpPr>
              <a:spLocks noChangeShapeType="1"/>
            </p:cNvSpPr>
            <p:nvPr/>
          </p:nvSpPr>
          <p:spPr bwMode="auto">
            <a:xfrm flipH="1">
              <a:off x="2976" y="360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42" name="Text Box 1057"/>
          <p:cNvSpPr txBox="1">
            <a:spLocks noChangeArrowheads="1"/>
          </p:cNvSpPr>
          <p:nvPr/>
        </p:nvSpPr>
        <p:spPr bwMode="auto">
          <a:xfrm>
            <a:off x="4953000" y="4953000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</a:p>
        </p:txBody>
      </p:sp>
      <p:sp>
        <p:nvSpPr>
          <p:cNvPr id="1043" name="Text Box 1058"/>
          <p:cNvSpPr txBox="1">
            <a:spLocks noChangeArrowheads="1"/>
          </p:cNvSpPr>
          <p:nvPr/>
        </p:nvSpPr>
        <p:spPr bwMode="auto">
          <a:xfrm>
            <a:off x="7010400" y="4953000"/>
            <a:ext cx="342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</a:t>
            </a:r>
          </a:p>
        </p:txBody>
      </p:sp>
      <p:sp>
        <p:nvSpPr>
          <p:cNvPr id="39" name="Segnaposto piè di pa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40" name="Segnaposto numero diapositiva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257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sz="2400" smtClean="0"/>
              <a:t>Schema simbolico della funzione</a:t>
            </a:r>
          </a:p>
          <a:p>
            <a:pPr lvl="4" eaLnBrk="1" hangingPunct="1">
              <a:defRPr/>
            </a:pPr>
            <a:endParaRPr lang="it-IT" sz="1600" smtClean="0"/>
          </a:p>
          <a:p>
            <a:pPr lvl="4" eaLnBrk="1" hangingPunct="1">
              <a:defRPr/>
            </a:pPr>
            <a:endParaRPr lang="it-IT" sz="1600" smtClean="0"/>
          </a:p>
          <a:p>
            <a:pPr lvl="1" eaLnBrk="1" hangingPunct="1">
              <a:defRPr/>
            </a:pPr>
            <a:r>
              <a:rPr lang="it-IT" sz="2000" smtClean="0"/>
              <a:t>RETE LOGICA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133600" y="2286000"/>
            <a:ext cx="1993900" cy="1039813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RETE</a:t>
            </a:r>
          </a:p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LOGICA</a:t>
            </a:r>
            <a:endParaRPr lang="it-IT" sz="1800" b="1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058" name="Line 5"/>
          <p:cNvSpPr>
            <a:spLocks noChangeShapeType="1"/>
          </p:cNvSpPr>
          <p:nvPr/>
        </p:nvSpPr>
        <p:spPr bwMode="auto">
          <a:xfrm>
            <a:off x="1600200" y="2438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9" name="Line 6"/>
          <p:cNvSpPr>
            <a:spLocks noChangeShapeType="1"/>
          </p:cNvSpPr>
          <p:nvPr/>
        </p:nvSpPr>
        <p:spPr bwMode="auto">
          <a:xfrm>
            <a:off x="1600200" y="2667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>
            <a:off x="16002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12700">
            <a:solidFill>
              <a:srgbClr val="FFFF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2" name="Line 9"/>
          <p:cNvSpPr>
            <a:spLocks noChangeShapeType="1"/>
          </p:cNvSpPr>
          <p:nvPr/>
        </p:nvSpPr>
        <p:spPr bwMode="auto">
          <a:xfrm>
            <a:off x="41148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3" name="Text Box 10"/>
          <p:cNvSpPr txBox="1">
            <a:spLocks noChangeArrowheads="1"/>
          </p:cNvSpPr>
          <p:nvPr/>
        </p:nvSpPr>
        <p:spPr bwMode="auto">
          <a:xfrm>
            <a:off x="1219200" y="22098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064" name="Text Box 11"/>
          <p:cNvSpPr txBox="1">
            <a:spLocks noChangeArrowheads="1"/>
          </p:cNvSpPr>
          <p:nvPr/>
        </p:nvSpPr>
        <p:spPr bwMode="auto">
          <a:xfrm>
            <a:off x="1219200" y="2895600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n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065" name="Text Box 12"/>
          <p:cNvSpPr txBox="1">
            <a:spLocks noChangeArrowheads="1"/>
          </p:cNvSpPr>
          <p:nvPr/>
        </p:nvSpPr>
        <p:spPr bwMode="auto">
          <a:xfrm>
            <a:off x="1219200" y="24384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066" name="Text Box 13"/>
          <p:cNvSpPr txBox="1">
            <a:spLocks noChangeArrowheads="1"/>
          </p:cNvSpPr>
          <p:nvPr/>
        </p:nvSpPr>
        <p:spPr bwMode="auto">
          <a:xfrm>
            <a:off x="4578350" y="2571750"/>
            <a:ext cx="2374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U = f(X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r>
              <a:rPr lang="it-IT" sz="2000" b="1">
                <a:latin typeface="Arial Rounded MT Bold" pitchFamily="34" charset="0"/>
              </a:rPr>
              <a:t>, 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r>
              <a:rPr lang="it-IT" sz="2000" b="1">
                <a:latin typeface="Arial Rounded MT Bold" pitchFamily="34" charset="0"/>
              </a:rPr>
              <a:t>,…., X</a:t>
            </a:r>
            <a:r>
              <a:rPr lang="it-IT" sz="2000" b="1" baseline="-25000">
                <a:latin typeface="Arial Rounded MT Bold" pitchFamily="34" charset="0"/>
              </a:rPr>
              <a:t>n</a:t>
            </a:r>
            <a:r>
              <a:rPr lang="it-IT" sz="2000" b="1">
                <a:latin typeface="Arial Rounded MT Bold" pitchFamily="34" charset="0"/>
              </a:rPr>
              <a:t>)</a:t>
            </a:r>
            <a:endParaRPr lang="it-IT" sz="2000" b="1" baseline="-25000">
              <a:latin typeface="Arial Rounded MT Bold" pitchFamily="34" charset="0"/>
            </a:endParaRPr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990600" y="1219200"/>
          <a:ext cx="6330950" cy="571500"/>
        </p:xfrm>
        <a:graphic>
          <a:graphicData uri="http://schemas.openxmlformats.org/presentationml/2006/ole">
            <p:oleObj spid="_x0000_s2050" name="Equazione" r:id="rId3" imgW="2933640" imgH="266400" progId="Equation.2">
              <p:embed/>
            </p:oleObj>
          </a:graphicData>
        </a:graphic>
      </p:graphicFrame>
      <p:grpSp>
        <p:nvGrpSpPr>
          <p:cNvPr id="2067" name="Group 15"/>
          <p:cNvGrpSpPr>
            <a:grpSpLocks/>
          </p:cNvGrpSpPr>
          <p:nvPr/>
        </p:nvGrpSpPr>
        <p:grpSpPr bwMode="auto">
          <a:xfrm>
            <a:off x="3657600" y="3657600"/>
            <a:ext cx="1676400" cy="762000"/>
            <a:chOff x="1248" y="2880"/>
            <a:chExt cx="1056" cy="480"/>
          </a:xfrm>
        </p:grpSpPr>
        <p:sp>
          <p:nvSpPr>
            <p:cNvPr id="2109" name="Arc 16"/>
            <p:cNvSpPr>
              <a:spLocks/>
            </p:cNvSpPr>
            <p:nvPr/>
          </p:nvSpPr>
          <p:spPr bwMode="auto">
            <a:xfrm>
              <a:off x="1488" y="2880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0" name="Arc 17"/>
            <p:cNvSpPr>
              <a:spLocks/>
            </p:cNvSpPr>
            <p:nvPr/>
          </p:nvSpPr>
          <p:spPr bwMode="auto">
            <a:xfrm flipV="1">
              <a:off x="1488" y="3120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1" name="Arc 18"/>
            <p:cNvSpPr>
              <a:spLocks/>
            </p:cNvSpPr>
            <p:nvPr/>
          </p:nvSpPr>
          <p:spPr bwMode="auto">
            <a:xfrm>
              <a:off x="1488" y="2880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2" name="Arc 19"/>
            <p:cNvSpPr>
              <a:spLocks/>
            </p:cNvSpPr>
            <p:nvPr/>
          </p:nvSpPr>
          <p:spPr bwMode="auto">
            <a:xfrm flipV="1">
              <a:off x="1488" y="3120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3" name="Line 20"/>
            <p:cNvSpPr>
              <a:spLocks noChangeShapeType="1"/>
            </p:cNvSpPr>
            <p:nvPr/>
          </p:nvSpPr>
          <p:spPr bwMode="auto">
            <a:xfrm flipH="1">
              <a:off x="1248" y="302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4" name="Line 21"/>
            <p:cNvSpPr>
              <a:spLocks noChangeShapeType="1"/>
            </p:cNvSpPr>
            <p:nvPr/>
          </p:nvSpPr>
          <p:spPr bwMode="auto">
            <a:xfrm flipH="1">
              <a:off x="1248" y="3216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5" name="Line 22"/>
            <p:cNvSpPr>
              <a:spLocks noChangeShapeType="1"/>
            </p:cNvSpPr>
            <p:nvPr/>
          </p:nvSpPr>
          <p:spPr bwMode="auto">
            <a:xfrm flipH="1">
              <a:off x="2016" y="3120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068" name="Group 23"/>
          <p:cNvGrpSpPr>
            <a:grpSpLocks/>
          </p:cNvGrpSpPr>
          <p:nvPr/>
        </p:nvGrpSpPr>
        <p:grpSpPr bwMode="auto">
          <a:xfrm>
            <a:off x="2133600" y="4953000"/>
            <a:ext cx="1066800" cy="457200"/>
            <a:chOff x="864" y="3408"/>
            <a:chExt cx="672" cy="288"/>
          </a:xfrm>
        </p:grpSpPr>
        <p:sp>
          <p:nvSpPr>
            <p:cNvPr id="2105" name="AutoShape 24"/>
            <p:cNvSpPr>
              <a:spLocks noChangeArrowheads="1"/>
            </p:cNvSpPr>
            <p:nvPr/>
          </p:nvSpPr>
          <p:spPr bwMode="auto">
            <a:xfrm rot="5400000">
              <a:off x="1008" y="3408"/>
              <a:ext cx="288" cy="28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06" name="Oval 25"/>
            <p:cNvSpPr>
              <a:spLocks noChangeArrowheads="1"/>
            </p:cNvSpPr>
            <p:nvPr/>
          </p:nvSpPr>
          <p:spPr bwMode="auto">
            <a:xfrm>
              <a:off x="1296" y="3504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07" name="Line 26"/>
            <p:cNvSpPr>
              <a:spLocks noChangeShapeType="1"/>
            </p:cNvSpPr>
            <p:nvPr/>
          </p:nvSpPr>
          <p:spPr bwMode="auto">
            <a:xfrm>
              <a:off x="1392" y="3552"/>
              <a:ext cx="14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08" name="Line 27"/>
            <p:cNvSpPr>
              <a:spLocks noChangeShapeType="1"/>
            </p:cNvSpPr>
            <p:nvPr/>
          </p:nvSpPr>
          <p:spPr bwMode="auto">
            <a:xfrm>
              <a:off x="864" y="3552"/>
              <a:ext cx="14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69" name="Line 28"/>
          <p:cNvSpPr>
            <a:spLocks noChangeShapeType="1"/>
          </p:cNvSpPr>
          <p:nvPr/>
        </p:nvSpPr>
        <p:spPr bwMode="auto">
          <a:xfrm flipH="1">
            <a:off x="1143000" y="3886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0" name="Line 29"/>
          <p:cNvSpPr>
            <a:spLocks noChangeShapeType="1"/>
          </p:cNvSpPr>
          <p:nvPr/>
        </p:nvSpPr>
        <p:spPr bwMode="auto">
          <a:xfrm flipH="1">
            <a:off x="11430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1" name="Line 30"/>
          <p:cNvSpPr>
            <a:spLocks noChangeShapeType="1"/>
          </p:cNvSpPr>
          <p:nvPr/>
        </p:nvSpPr>
        <p:spPr bwMode="auto">
          <a:xfrm flipH="1">
            <a:off x="1143000" y="4191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2" name="Freeform 31"/>
          <p:cNvSpPr>
            <a:spLocks/>
          </p:cNvSpPr>
          <p:nvPr/>
        </p:nvSpPr>
        <p:spPr bwMode="auto">
          <a:xfrm>
            <a:off x="3124200" y="3886200"/>
            <a:ext cx="457200" cy="990600"/>
          </a:xfrm>
          <a:custGeom>
            <a:avLst/>
            <a:gdLst>
              <a:gd name="T0" fmla="*/ 0 w 288"/>
              <a:gd name="T1" fmla="*/ 0 h 624"/>
              <a:gd name="T2" fmla="*/ 0 w 288"/>
              <a:gd name="T3" fmla="*/ 990600 h 624"/>
              <a:gd name="T4" fmla="*/ 457200 w 288"/>
              <a:gd name="T5" fmla="*/ 990600 h 624"/>
              <a:gd name="T6" fmla="*/ 0 60000 65536"/>
              <a:gd name="T7" fmla="*/ 0 60000 65536"/>
              <a:gd name="T8" fmla="*/ 0 60000 65536"/>
              <a:gd name="T9" fmla="*/ 0 w 288"/>
              <a:gd name="T10" fmla="*/ 0 h 624"/>
              <a:gd name="T11" fmla="*/ 288 w 28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624">
                <a:moveTo>
                  <a:pt x="0" y="0"/>
                </a:moveTo>
                <a:lnTo>
                  <a:pt x="0" y="624"/>
                </a:lnTo>
                <a:lnTo>
                  <a:pt x="288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3" name="Line 32"/>
          <p:cNvSpPr>
            <a:spLocks noChangeShapeType="1"/>
          </p:cNvSpPr>
          <p:nvPr/>
        </p:nvSpPr>
        <p:spPr bwMode="auto">
          <a:xfrm>
            <a:off x="3200400" y="5181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4" name="Oval 33"/>
          <p:cNvSpPr>
            <a:spLocks noChangeArrowheads="1"/>
          </p:cNvSpPr>
          <p:nvPr/>
        </p:nvSpPr>
        <p:spPr bwMode="auto">
          <a:xfrm>
            <a:off x="3048000" y="3810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075" name="Group 34"/>
          <p:cNvGrpSpPr>
            <a:grpSpLocks/>
          </p:cNvGrpSpPr>
          <p:nvPr/>
        </p:nvGrpSpPr>
        <p:grpSpPr bwMode="auto">
          <a:xfrm>
            <a:off x="3581400" y="4648200"/>
            <a:ext cx="1676400" cy="762000"/>
            <a:chOff x="2256" y="3264"/>
            <a:chExt cx="1056" cy="480"/>
          </a:xfrm>
        </p:grpSpPr>
        <p:grpSp>
          <p:nvGrpSpPr>
            <p:cNvPr id="2090" name="Group 35"/>
            <p:cNvGrpSpPr>
              <a:grpSpLocks/>
            </p:cNvGrpSpPr>
            <p:nvPr/>
          </p:nvGrpSpPr>
          <p:grpSpPr bwMode="auto">
            <a:xfrm>
              <a:off x="2256" y="3264"/>
              <a:ext cx="1056" cy="480"/>
              <a:chOff x="1248" y="2880"/>
              <a:chExt cx="1056" cy="480"/>
            </a:xfrm>
          </p:grpSpPr>
          <p:sp>
            <p:nvSpPr>
              <p:cNvPr id="2098" name="Arc 36"/>
              <p:cNvSpPr>
                <a:spLocks/>
              </p:cNvSpPr>
              <p:nvPr/>
            </p:nvSpPr>
            <p:spPr bwMode="auto">
              <a:xfrm>
                <a:off x="1488" y="2880"/>
                <a:ext cx="528" cy="240"/>
              </a:xfrm>
              <a:custGeom>
                <a:avLst/>
                <a:gdLst>
                  <a:gd name="T0" fmla="*/ 0 w 21600"/>
                  <a:gd name="T1" fmla="*/ 0 h 21600"/>
                  <a:gd name="T2" fmla="*/ 13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99" name="Arc 37"/>
              <p:cNvSpPr>
                <a:spLocks/>
              </p:cNvSpPr>
              <p:nvPr/>
            </p:nvSpPr>
            <p:spPr bwMode="auto">
              <a:xfrm flipV="1">
                <a:off x="1488" y="3120"/>
                <a:ext cx="528" cy="240"/>
              </a:xfrm>
              <a:custGeom>
                <a:avLst/>
                <a:gdLst>
                  <a:gd name="T0" fmla="*/ 0 w 21600"/>
                  <a:gd name="T1" fmla="*/ 0 h 21600"/>
                  <a:gd name="T2" fmla="*/ 13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00" name="Arc 38"/>
              <p:cNvSpPr>
                <a:spLocks/>
              </p:cNvSpPr>
              <p:nvPr/>
            </p:nvSpPr>
            <p:spPr bwMode="auto">
              <a:xfrm>
                <a:off x="1488" y="2880"/>
                <a:ext cx="48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01" name="Arc 39"/>
              <p:cNvSpPr>
                <a:spLocks/>
              </p:cNvSpPr>
              <p:nvPr/>
            </p:nvSpPr>
            <p:spPr bwMode="auto">
              <a:xfrm flipV="1">
                <a:off x="1488" y="3120"/>
                <a:ext cx="48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02" name="Line 40"/>
              <p:cNvSpPr>
                <a:spLocks noChangeShapeType="1"/>
              </p:cNvSpPr>
              <p:nvPr/>
            </p:nvSpPr>
            <p:spPr bwMode="auto">
              <a:xfrm flipH="1">
                <a:off x="1248" y="30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03" name="Line 41"/>
              <p:cNvSpPr>
                <a:spLocks noChangeShapeType="1"/>
              </p:cNvSpPr>
              <p:nvPr/>
            </p:nvSpPr>
            <p:spPr bwMode="auto">
              <a:xfrm flipH="1">
                <a:off x="1248" y="321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04" name="Line 42"/>
              <p:cNvSpPr>
                <a:spLocks noChangeShapeType="1"/>
              </p:cNvSpPr>
              <p:nvPr/>
            </p:nvSpPr>
            <p:spPr bwMode="auto">
              <a:xfrm flipH="1">
                <a:off x="2016" y="3120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91" name="Arc 43"/>
            <p:cNvSpPr>
              <a:spLocks/>
            </p:cNvSpPr>
            <p:nvPr/>
          </p:nvSpPr>
          <p:spPr bwMode="auto">
            <a:xfrm>
              <a:off x="2496" y="3264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auto">
            <a:xfrm flipV="1">
              <a:off x="2496" y="3504"/>
              <a:ext cx="528" cy="240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auto">
            <a:xfrm>
              <a:off x="2496" y="3264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auto">
            <a:xfrm flipV="1">
              <a:off x="2496" y="3504"/>
              <a:ext cx="4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H="1">
              <a:off x="2256" y="3408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 flipH="1">
              <a:off x="2256" y="3600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 flipH="1">
              <a:off x="3024" y="350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076" name="Group 50"/>
          <p:cNvGrpSpPr>
            <a:grpSpLocks/>
          </p:cNvGrpSpPr>
          <p:nvPr/>
        </p:nvGrpSpPr>
        <p:grpSpPr bwMode="auto">
          <a:xfrm>
            <a:off x="6172200" y="4114800"/>
            <a:ext cx="1752600" cy="762000"/>
            <a:chOff x="3456" y="2928"/>
            <a:chExt cx="1104" cy="480"/>
          </a:xfrm>
        </p:grpSpPr>
        <p:sp>
          <p:nvSpPr>
            <p:cNvPr id="2086" name="AutoShape 51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7" name="Line 52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8" name="Line 53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9" name="Line 54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77" name="Freeform 55"/>
          <p:cNvSpPr>
            <a:spLocks/>
          </p:cNvSpPr>
          <p:nvPr/>
        </p:nvSpPr>
        <p:spPr bwMode="auto">
          <a:xfrm>
            <a:off x="5334000" y="4038600"/>
            <a:ext cx="838200" cy="304800"/>
          </a:xfrm>
          <a:custGeom>
            <a:avLst/>
            <a:gdLst>
              <a:gd name="T0" fmla="*/ 0 w 528"/>
              <a:gd name="T1" fmla="*/ 0 h 192"/>
              <a:gd name="T2" fmla="*/ 228600 w 528"/>
              <a:gd name="T3" fmla="*/ 0 h 192"/>
              <a:gd name="T4" fmla="*/ 228600 w 528"/>
              <a:gd name="T5" fmla="*/ 304800 h 192"/>
              <a:gd name="T6" fmla="*/ 838200 w 528"/>
              <a:gd name="T7" fmla="*/ 30480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192"/>
              <a:gd name="T14" fmla="*/ 528 w 5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192">
                <a:moveTo>
                  <a:pt x="0" y="0"/>
                </a:moveTo>
                <a:lnTo>
                  <a:pt x="144" y="0"/>
                </a:lnTo>
                <a:lnTo>
                  <a:pt x="144" y="192"/>
                </a:lnTo>
                <a:lnTo>
                  <a:pt x="528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8" name="Freeform 56"/>
          <p:cNvSpPr>
            <a:spLocks/>
          </p:cNvSpPr>
          <p:nvPr/>
        </p:nvSpPr>
        <p:spPr bwMode="auto">
          <a:xfrm flipV="1">
            <a:off x="5257800" y="4648200"/>
            <a:ext cx="914400" cy="381000"/>
          </a:xfrm>
          <a:custGeom>
            <a:avLst/>
            <a:gdLst>
              <a:gd name="T0" fmla="*/ 0 w 528"/>
              <a:gd name="T1" fmla="*/ 0 h 192"/>
              <a:gd name="T2" fmla="*/ 249382 w 528"/>
              <a:gd name="T3" fmla="*/ 0 h 192"/>
              <a:gd name="T4" fmla="*/ 249382 w 528"/>
              <a:gd name="T5" fmla="*/ 381000 h 192"/>
              <a:gd name="T6" fmla="*/ 914400 w 528"/>
              <a:gd name="T7" fmla="*/ 38100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192"/>
              <a:gd name="T14" fmla="*/ 528 w 5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192">
                <a:moveTo>
                  <a:pt x="0" y="0"/>
                </a:moveTo>
                <a:lnTo>
                  <a:pt x="144" y="0"/>
                </a:lnTo>
                <a:lnTo>
                  <a:pt x="144" y="192"/>
                </a:lnTo>
                <a:lnTo>
                  <a:pt x="528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9" name="Line 57"/>
          <p:cNvSpPr>
            <a:spLocks noChangeShapeType="1"/>
          </p:cNvSpPr>
          <p:nvPr/>
        </p:nv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80" name="Text Box 58"/>
          <p:cNvSpPr txBox="1">
            <a:spLocks noChangeArrowheads="1"/>
          </p:cNvSpPr>
          <p:nvPr/>
        </p:nvSpPr>
        <p:spPr bwMode="auto">
          <a:xfrm>
            <a:off x="685800" y="40386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081" name="Text Box 59"/>
          <p:cNvSpPr txBox="1">
            <a:spLocks noChangeArrowheads="1"/>
          </p:cNvSpPr>
          <p:nvPr/>
        </p:nvSpPr>
        <p:spPr bwMode="auto">
          <a:xfrm>
            <a:off x="611188" y="3716338"/>
            <a:ext cx="5730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082" name="Text Box 60"/>
          <p:cNvSpPr txBox="1">
            <a:spLocks noChangeArrowheads="1"/>
          </p:cNvSpPr>
          <p:nvPr/>
        </p:nvSpPr>
        <p:spPr bwMode="auto">
          <a:xfrm>
            <a:off x="611188" y="4941888"/>
            <a:ext cx="579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X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083" name="Text Box 61"/>
          <p:cNvSpPr txBox="1">
            <a:spLocks noChangeArrowheads="1"/>
          </p:cNvSpPr>
          <p:nvPr/>
        </p:nvSpPr>
        <p:spPr bwMode="auto">
          <a:xfrm>
            <a:off x="8458200" y="4267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U</a:t>
            </a:r>
          </a:p>
        </p:txBody>
      </p:sp>
      <p:sp>
        <p:nvSpPr>
          <p:cNvPr id="2084" name="Rectangle 62"/>
          <p:cNvSpPr>
            <a:spLocks noChangeArrowheads="1"/>
          </p:cNvSpPr>
          <p:nvPr/>
        </p:nvSpPr>
        <p:spPr bwMode="auto">
          <a:xfrm>
            <a:off x="1524000" y="3581400"/>
            <a:ext cx="6477000" cy="2286000"/>
          </a:xfrm>
          <a:prstGeom prst="rect">
            <a:avLst/>
          </a:prstGeom>
          <a:noFill/>
          <a:ln w="38100">
            <a:solidFill>
              <a:srgbClr val="00FF66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051" name="Object 63"/>
          <p:cNvGraphicFramePr>
            <a:graphicFrameLocks noChangeAspect="1"/>
          </p:cNvGraphicFramePr>
          <p:nvPr/>
        </p:nvGraphicFramePr>
        <p:xfrm>
          <a:off x="5029200" y="3429000"/>
          <a:ext cx="914400" cy="457200"/>
        </p:xfrm>
        <a:graphic>
          <a:graphicData uri="http://schemas.openxmlformats.org/presentationml/2006/ole">
            <p:oleObj spid="_x0000_s2051" name="Equation" r:id="rId4" imgW="431640" imgH="215640" progId="Equation.3">
              <p:embed/>
            </p:oleObj>
          </a:graphicData>
        </a:graphic>
      </p:graphicFrame>
      <p:graphicFrame>
        <p:nvGraphicFramePr>
          <p:cNvPr id="2052" name="Object 64"/>
          <p:cNvGraphicFramePr>
            <a:graphicFrameLocks noChangeAspect="1"/>
          </p:cNvGraphicFramePr>
          <p:nvPr/>
        </p:nvGraphicFramePr>
        <p:xfrm>
          <a:off x="5257800" y="5156200"/>
          <a:ext cx="914400" cy="509588"/>
        </p:xfrm>
        <a:graphic>
          <a:graphicData uri="http://schemas.openxmlformats.org/presentationml/2006/ole">
            <p:oleObj spid="_x0000_s2052" name="Equation" r:id="rId5" imgW="431640" imgH="241200" progId="Equation.3">
              <p:embed/>
            </p:oleObj>
          </a:graphicData>
        </a:graphic>
      </p:graphicFrame>
      <p:graphicFrame>
        <p:nvGraphicFramePr>
          <p:cNvPr id="2053" name="Object 65"/>
          <p:cNvGraphicFramePr>
            <a:graphicFrameLocks noChangeAspect="1"/>
          </p:cNvGraphicFramePr>
          <p:nvPr/>
        </p:nvGraphicFramePr>
        <p:xfrm>
          <a:off x="3163888" y="5284788"/>
          <a:ext cx="376237" cy="455612"/>
        </p:xfrm>
        <a:graphic>
          <a:graphicData uri="http://schemas.openxmlformats.org/presentationml/2006/ole">
            <p:oleObj spid="_x0000_s2053" name="Equation" r:id="rId6" imgW="177480" imgH="215640" progId="Equation.3">
              <p:embed/>
            </p:oleObj>
          </a:graphicData>
        </a:graphic>
      </p:graphicFrame>
      <p:sp>
        <p:nvSpPr>
          <p:cNvPr id="70" name="Segnaposto piè di pagina 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71" name="Segnaposto numero diapositiva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8.</a:t>
            </a:r>
            <a:fld id="{DEB34C88-C1E4-4510-B627-E73039ED04AF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924</Words>
  <Application>Microsoft Office PowerPoint</Application>
  <PresentationFormat>Presentazione su schermo (4:3)</PresentationFormat>
  <Paragraphs>463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29" baseType="lpstr">
      <vt:lpstr>Struttura predefinita</vt:lpstr>
      <vt:lpstr>Equation</vt:lpstr>
      <vt:lpstr>Equazione</vt:lpstr>
      <vt:lpstr>ARCHITETTURA DEI SISTEMI ELETTRONICI</vt:lpstr>
      <vt:lpstr>Richiami</vt:lpstr>
      <vt:lpstr>Enumerazione di funzioni 1</vt:lpstr>
      <vt:lpstr>Enumerazione di funzioni 2</vt:lpstr>
      <vt:lpstr>Reti Logiche</vt:lpstr>
      <vt:lpstr>Tipi di reti</vt:lpstr>
      <vt:lpstr> Simboli</vt:lpstr>
      <vt:lpstr>Porte logiche</vt:lpstr>
      <vt:lpstr>Esempio</vt:lpstr>
      <vt:lpstr>Altre porte logiche</vt:lpstr>
      <vt:lpstr>Proprietà della porta NAND (NOR)</vt:lpstr>
      <vt:lpstr>OR   Esclusivo</vt:lpstr>
      <vt:lpstr>Ciclo</vt:lpstr>
      <vt:lpstr>Sintesi di reti combinatorie</vt:lpstr>
      <vt:lpstr>Esempio di funzione</vt:lpstr>
      <vt:lpstr>Schemi relativi 1</vt:lpstr>
      <vt:lpstr>Schemi relativi 2</vt:lpstr>
      <vt:lpstr>Schemi relativi 3</vt:lpstr>
      <vt:lpstr>Schemi relativi 4</vt:lpstr>
      <vt:lpstr>Teorema di espansione di Shannon</vt:lpstr>
      <vt:lpstr>Esempio</vt:lpstr>
      <vt:lpstr>Osservazione</vt:lpstr>
      <vt:lpstr>Esempio</vt:lpstr>
      <vt:lpstr>Conclusioni</vt:lpstr>
      <vt:lpstr>Quesiti</vt:lpstr>
      <vt:lpstr>Suggerimenti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63</cp:revision>
  <dcterms:created xsi:type="dcterms:W3CDTF">2001-02-17T14:21:04Z</dcterms:created>
  <dcterms:modified xsi:type="dcterms:W3CDTF">2012-04-02T18:19:56Z</dcterms:modified>
</cp:coreProperties>
</file>