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7"/>
  </p:notesMasterIdLst>
  <p:handoutMasterIdLst>
    <p:handoutMasterId r:id="rId68"/>
  </p:handoutMasterIdLst>
  <p:sldIdLst>
    <p:sldId id="256" r:id="rId2"/>
    <p:sldId id="282" r:id="rId3"/>
    <p:sldId id="346" r:id="rId4"/>
    <p:sldId id="347" r:id="rId5"/>
    <p:sldId id="348" r:id="rId6"/>
    <p:sldId id="349" r:id="rId7"/>
    <p:sldId id="350" r:id="rId8"/>
    <p:sldId id="351" r:id="rId9"/>
    <p:sldId id="352" r:id="rId10"/>
    <p:sldId id="353" r:id="rId11"/>
    <p:sldId id="354" r:id="rId12"/>
    <p:sldId id="361" r:id="rId13"/>
    <p:sldId id="362" r:id="rId14"/>
    <p:sldId id="363" r:id="rId15"/>
    <p:sldId id="364" r:id="rId16"/>
    <p:sldId id="365" r:id="rId17"/>
    <p:sldId id="366" r:id="rId18"/>
    <p:sldId id="367" r:id="rId19"/>
    <p:sldId id="368" r:id="rId20"/>
    <p:sldId id="369" r:id="rId21"/>
    <p:sldId id="370" r:id="rId22"/>
    <p:sldId id="371" r:id="rId23"/>
    <p:sldId id="372" r:id="rId24"/>
    <p:sldId id="373" r:id="rId25"/>
    <p:sldId id="374" r:id="rId26"/>
    <p:sldId id="375" r:id="rId27"/>
    <p:sldId id="355" r:id="rId28"/>
    <p:sldId id="356" r:id="rId29"/>
    <p:sldId id="357" r:id="rId30"/>
    <p:sldId id="358" r:id="rId31"/>
    <p:sldId id="359" r:id="rId32"/>
    <p:sldId id="360" r:id="rId33"/>
    <p:sldId id="376" r:id="rId34"/>
    <p:sldId id="377" r:id="rId35"/>
    <p:sldId id="378" r:id="rId36"/>
    <p:sldId id="379" r:id="rId37"/>
    <p:sldId id="380" r:id="rId38"/>
    <p:sldId id="381" r:id="rId39"/>
    <p:sldId id="382" r:id="rId40"/>
    <p:sldId id="383" r:id="rId41"/>
    <p:sldId id="384" r:id="rId42"/>
    <p:sldId id="385" r:id="rId43"/>
    <p:sldId id="386" r:id="rId44"/>
    <p:sldId id="387" r:id="rId45"/>
    <p:sldId id="388" r:id="rId46"/>
    <p:sldId id="389" r:id="rId47"/>
    <p:sldId id="390" r:id="rId48"/>
    <p:sldId id="391" r:id="rId49"/>
    <p:sldId id="392" r:id="rId50"/>
    <p:sldId id="393" r:id="rId51"/>
    <p:sldId id="394" r:id="rId52"/>
    <p:sldId id="395" r:id="rId53"/>
    <p:sldId id="396" r:id="rId54"/>
    <p:sldId id="397" r:id="rId55"/>
    <p:sldId id="398" r:id="rId56"/>
    <p:sldId id="399" r:id="rId57"/>
    <p:sldId id="400" r:id="rId58"/>
    <p:sldId id="401" r:id="rId59"/>
    <p:sldId id="402" r:id="rId60"/>
    <p:sldId id="403" r:id="rId61"/>
    <p:sldId id="404" r:id="rId62"/>
    <p:sldId id="405" r:id="rId63"/>
    <p:sldId id="406" r:id="rId64"/>
    <p:sldId id="407" r:id="rId65"/>
    <p:sldId id="324" r:id="rId66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3399FF"/>
    <a:srgbClr val="FF9900"/>
    <a:srgbClr val="00FF00"/>
    <a:srgbClr val="00CCFF"/>
    <a:srgbClr val="FF0000"/>
    <a:srgbClr val="CC00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132" autoAdjust="0"/>
    <p:restoredTop sz="90929" autoAdjust="0"/>
  </p:normalViewPr>
  <p:slideViewPr>
    <p:cSldViewPr snapToGrid="0">
      <p:cViewPr varScale="1">
        <p:scale>
          <a:sx n="66" d="100"/>
          <a:sy n="66" d="100"/>
        </p:scale>
        <p:origin x="-1260" y="-102"/>
      </p:cViewPr>
      <p:guideLst>
        <p:guide orient="horz" pos="1085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  <p:sld r:id="rId25" collapse="1"/>
      <p:sld r:id="rId26" collapse="1"/>
      <p:sld r:id="rId27" collapse="1"/>
      <p:sld r:id="rId28" collapse="1"/>
      <p:sld r:id="rId29" collapse="1"/>
      <p:sld r:id="rId30" collapse="1"/>
      <p:sld r:id="rId31" collapse="1"/>
      <p:sld r:id="rId32" collapse="1"/>
      <p:sld r:id="rId33" collapse="1"/>
      <p:sld r:id="rId34" collapse="1"/>
      <p:sld r:id="rId35" collapse="1"/>
      <p:sld r:id="rId36" collapse="1"/>
      <p:sld r:id="rId37" collapse="1"/>
      <p:sld r:id="rId38" collapse="1"/>
      <p:sld r:id="rId39" collapse="1"/>
      <p:sld r:id="rId40" collapse="1"/>
      <p:sld r:id="rId41" collapse="1"/>
      <p:sld r:id="rId42" collapse="1"/>
      <p:sld r:id="rId43" collapse="1"/>
      <p:sld r:id="rId44" collapse="1"/>
      <p:sld r:id="rId45" collapse="1"/>
      <p:sld r:id="rId46" collapse="1"/>
      <p:sld r:id="rId47" collapse="1"/>
      <p:sld r:id="rId48" collapse="1"/>
      <p:sld r:id="rId49" collapse="1"/>
      <p:sld r:id="rId50" collapse="1"/>
      <p:sld r:id="rId51" collapse="1"/>
      <p:sld r:id="rId52" collapse="1"/>
      <p:sld r:id="rId53" collapse="1"/>
      <p:sld r:id="rId54" collapse="1"/>
      <p:sld r:id="rId55" collapse="1"/>
      <p:sld r:id="rId56" collapse="1"/>
      <p:sld r:id="rId57" collapse="1"/>
      <p:sld r:id="rId58" collapse="1"/>
      <p:sld r:id="rId59" collapse="1"/>
      <p:sld r:id="rId60" collapse="1"/>
    </p:sldLst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-2802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3" Type="http://schemas.openxmlformats.org/officeDocument/2006/relationships/slide" Target="slides/slide13.xml"/><Relationship Id="rId18" Type="http://schemas.openxmlformats.org/officeDocument/2006/relationships/slide" Target="slides/slide18.xml"/><Relationship Id="rId26" Type="http://schemas.openxmlformats.org/officeDocument/2006/relationships/slide" Target="slides/slide26.xml"/><Relationship Id="rId39" Type="http://schemas.openxmlformats.org/officeDocument/2006/relationships/slide" Target="slides/slide39.xml"/><Relationship Id="rId21" Type="http://schemas.openxmlformats.org/officeDocument/2006/relationships/slide" Target="slides/slide21.xml"/><Relationship Id="rId34" Type="http://schemas.openxmlformats.org/officeDocument/2006/relationships/slide" Target="slides/slide34.xml"/><Relationship Id="rId42" Type="http://schemas.openxmlformats.org/officeDocument/2006/relationships/slide" Target="slides/slide42.xml"/><Relationship Id="rId47" Type="http://schemas.openxmlformats.org/officeDocument/2006/relationships/slide" Target="slides/slide51.xml"/><Relationship Id="rId50" Type="http://schemas.openxmlformats.org/officeDocument/2006/relationships/slide" Target="slides/slide54.xml"/><Relationship Id="rId55" Type="http://schemas.openxmlformats.org/officeDocument/2006/relationships/slide" Target="slides/slide59.xml"/><Relationship Id="rId7" Type="http://schemas.openxmlformats.org/officeDocument/2006/relationships/slide" Target="slides/slide7.xml"/><Relationship Id="rId12" Type="http://schemas.openxmlformats.org/officeDocument/2006/relationships/slide" Target="slides/slide12.xml"/><Relationship Id="rId17" Type="http://schemas.openxmlformats.org/officeDocument/2006/relationships/slide" Target="slides/slide17.xml"/><Relationship Id="rId25" Type="http://schemas.openxmlformats.org/officeDocument/2006/relationships/slide" Target="slides/slide25.xml"/><Relationship Id="rId33" Type="http://schemas.openxmlformats.org/officeDocument/2006/relationships/slide" Target="slides/slide33.xml"/><Relationship Id="rId38" Type="http://schemas.openxmlformats.org/officeDocument/2006/relationships/slide" Target="slides/slide38.xml"/><Relationship Id="rId46" Type="http://schemas.openxmlformats.org/officeDocument/2006/relationships/slide" Target="slides/slide50.xml"/><Relationship Id="rId59" Type="http://schemas.openxmlformats.org/officeDocument/2006/relationships/slide" Target="slides/slide64.xml"/><Relationship Id="rId2" Type="http://schemas.openxmlformats.org/officeDocument/2006/relationships/slide" Target="slides/slide2.xml"/><Relationship Id="rId16" Type="http://schemas.openxmlformats.org/officeDocument/2006/relationships/slide" Target="slides/slide16.xml"/><Relationship Id="rId20" Type="http://schemas.openxmlformats.org/officeDocument/2006/relationships/slide" Target="slides/slide20.xml"/><Relationship Id="rId29" Type="http://schemas.openxmlformats.org/officeDocument/2006/relationships/slide" Target="slides/slide29.xml"/><Relationship Id="rId41" Type="http://schemas.openxmlformats.org/officeDocument/2006/relationships/slide" Target="slides/slide41.xml"/><Relationship Id="rId54" Type="http://schemas.openxmlformats.org/officeDocument/2006/relationships/slide" Target="slides/slide58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1.xml"/><Relationship Id="rId24" Type="http://schemas.openxmlformats.org/officeDocument/2006/relationships/slide" Target="slides/slide24.xml"/><Relationship Id="rId32" Type="http://schemas.openxmlformats.org/officeDocument/2006/relationships/slide" Target="slides/slide32.xml"/><Relationship Id="rId37" Type="http://schemas.openxmlformats.org/officeDocument/2006/relationships/slide" Target="slides/slide37.xml"/><Relationship Id="rId40" Type="http://schemas.openxmlformats.org/officeDocument/2006/relationships/slide" Target="slides/slide40.xml"/><Relationship Id="rId45" Type="http://schemas.openxmlformats.org/officeDocument/2006/relationships/slide" Target="slides/slide49.xml"/><Relationship Id="rId53" Type="http://schemas.openxmlformats.org/officeDocument/2006/relationships/slide" Target="slides/slide57.xml"/><Relationship Id="rId58" Type="http://schemas.openxmlformats.org/officeDocument/2006/relationships/slide" Target="slides/slide63.xml"/><Relationship Id="rId5" Type="http://schemas.openxmlformats.org/officeDocument/2006/relationships/slide" Target="slides/slide5.xml"/><Relationship Id="rId15" Type="http://schemas.openxmlformats.org/officeDocument/2006/relationships/slide" Target="slides/slide15.xml"/><Relationship Id="rId23" Type="http://schemas.openxmlformats.org/officeDocument/2006/relationships/slide" Target="slides/slide23.xml"/><Relationship Id="rId28" Type="http://schemas.openxmlformats.org/officeDocument/2006/relationships/slide" Target="slides/slide28.xml"/><Relationship Id="rId36" Type="http://schemas.openxmlformats.org/officeDocument/2006/relationships/slide" Target="slides/slide36.xml"/><Relationship Id="rId49" Type="http://schemas.openxmlformats.org/officeDocument/2006/relationships/slide" Target="slides/slide53.xml"/><Relationship Id="rId57" Type="http://schemas.openxmlformats.org/officeDocument/2006/relationships/slide" Target="slides/slide61.xml"/><Relationship Id="rId10" Type="http://schemas.openxmlformats.org/officeDocument/2006/relationships/slide" Target="slides/slide10.xml"/><Relationship Id="rId19" Type="http://schemas.openxmlformats.org/officeDocument/2006/relationships/slide" Target="slides/slide19.xml"/><Relationship Id="rId31" Type="http://schemas.openxmlformats.org/officeDocument/2006/relationships/slide" Target="slides/slide31.xml"/><Relationship Id="rId44" Type="http://schemas.openxmlformats.org/officeDocument/2006/relationships/slide" Target="slides/slide48.xml"/><Relationship Id="rId52" Type="http://schemas.openxmlformats.org/officeDocument/2006/relationships/slide" Target="slides/slide56.xml"/><Relationship Id="rId60" Type="http://schemas.openxmlformats.org/officeDocument/2006/relationships/slide" Target="slides/slide65.xml"/><Relationship Id="rId4" Type="http://schemas.openxmlformats.org/officeDocument/2006/relationships/slide" Target="slides/slide4.xml"/><Relationship Id="rId9" Type="http://schemas.openxmlformats.org/officeDocument/2006/relationships/slide" Target="slides/slide9.xml"/><Relationship Id="rId14" Type="http://schemas.openxmlformats.org/officeDocument/2006/relationships/slide" Target="slides/slide14.xml"/><Relationship Id="rId22" Type="http://schemas.openxmlformats.org/officeDocument/2006/relationships/slide" Target="slides/slide22.xml"/><Relationship Id="rId27" Type="http://schemas.openxmlformats.org/officeDocument/2006/relationships/slide" Target="slides/slide27.xml"/><Relationship Id="rId30" Type="http://schemas.openxmlformats.org/officeDocument/2006/relationships/slide" Target="slides/slide30.xml"/><Relationship Id="rId35" Type="http://schemas.openxmlformats.org/officeDocument/2006/relationships/slide" Target="slides/slide35.xml"/><Relationship Id="rId43" Type="http://schemas.openxmlformats.org/officeDocument/2006/relationships/slide" Target="slides/slide43.xml"/><Relationship Id="rId48" Type="http://schemas.openxmlformats.org/officeDocument/2006/relationships/slide" Target="slides/slide52.xml"/><Relationship Id="rId56" Type="http://schemas.openxmlformats.org/officeDocument/2006/relationships/slide" Target="slides/slide60.xml"/><Relationship Id="rId8" Type="http://schemas.openxmlformats.org/officeDocument/2006/relationships/slide" Target="slides/slide8.xml"/><Relationship Id="rId51" Type="http://schemas.openxmlformats.org/officeDocument/2006/relationships/slide" Target="slides/slide55.xml"/><Relationship Id="rId3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4" Type="http://schemas.openxmlformats.org/officeDocument/2006/relationships/image" Target="../media/image33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22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22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4" Type="http://schemas.openxmlformats.org/officeDocument/2006/relationships/image" Target="../media/image44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7" Type="http://schemas.openxmlformats.org/officeDocument/2006/relationships/image" Target="../media/image51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6" Type="http://schemas.openxmlformats.org/officeDocument/2006/relationships/image" Target="../media/image50.wmf"/><Relationship Id="rId5" Type="http://schemas.openxmlformats.org/officeDocument/2006/relationships/image" Target="../media/image49.wmf"/><Relationship Id="rId4" Type="http://schemas.openxmlformats.org/officeDocument/2006/relationships/image" Target="../media/image48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5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5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6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7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8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6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9.w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0.w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1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0.vml.rels><?xml version="1.0" encoding="UTF-8" standalone="yes"?>
<Relationships xmlns="http://schemas.openxmlformats.org/package/2006/relationships"><Relationship Id="rId2" Type="http://schemas.openxmlformats.org/officeDocument/2006/relationships/image" Target="../media/image66.wmf"/><Relationship Id="rId1" Type="http://schemas.openxmlformats.org/officeDocument/2006/relationships/image" Target="../media/image65.wmf"/></Relationships>
</file>

<file path=ppt/drawings/_rels/vmlDrawing3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7.wmf"/><Relationship Id="rId1" Type="http://schemas.openxmlformats.org/officeDocument/2006/relationships/image" Target="../media/image65.wmf"/></Relationships>
</file>

<file path=ppt/drawings/_rels/vmlDrawing3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Relationship Id="rId5" Type="http://schemas.openxmlformats.org/officeDocument/2006/relationships/image" Target="../media/image72.wmf"/><Relationship Id="rId4" Type="http://schemas.openxmlformats.org/officeDocument/2006/relationships/image" Target="../media/image71.wmf"/></Relationships>
</file>

<file path=ppt/drawings/_rels/vmlDrawing3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4.wmf"/><Relationship Id="rId1" Type="http://schemas.openxmlformats.org/officeDocument/2006/relationships/image" Target="../media/image73.wmf"/></Relationships>
</file>

<file path=ppt/drawings/_rels/vmlDrawing3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6.wmf"/><Relationship Id="rId1" Type="http://schemas.openxmlformats.org/officeDocument/2006/relationships/image" Target="../media/image75.wmf"/></Relationships>
</file>

<file path=ppt/drawings/_rels/vmlDrawing3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7.wmf"/></Relationships>
</file>

<file path=ppt/drawings/_rels/vmlDrawing3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8.wmf"/></Relationships>
</file>

<file path=ppt/drawings/_rels/vmlDrawing37.vml.rels><?xml version="1.0" encoding="UTF-8" standalone="yes"?>
<Relationships xmlns="http://schemas.openxmlformats.org/package/2006/relationships"><Relationship Id="rId3" Type="http://schemas.openxmlformats.org/officeDocument/2006/relationships/image" Target="../media/image81.wmf"/><Relationship Id="rId2" Type="http://schemas.openxmlformats.org/officeDocument/2006/relationships/image" Target="../media/image80.wmf"/><Relationship Id="rId1" Type="http://schemas.openxmlformats.org/officeDocument/2006/relationships/image" Target="../media/image79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AA0A85F-E57E-4153-AE0F-43DEB31B5E3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83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8EDE15B-E765-40DD-9153-325460BB4DC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642FF2-B588-4C4B-90F3-E6C521C9B3A3}" type="slidenum">
              <a:rPr lang="it-IT" smtClean="0"/>
              <a:pPr>
                <a:defRPr/>
              </a:pPr>
              <a:t>48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 smtClean="0"/>
              <a:t>9.</a:t>
            </a:r>
            <a:fld id="{2F5C2682-AAC9-455E-BE23-08D23F479C74}" type="slidenum">
              <a:rPr lang="it-IT" smtClean="0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 smtClean="0"/>
              <a:t>8.</a:t>
            </a:r>
            <a:fld id="{28E7113C-CA2D-4A66-9200-C5F72E8145F2}" type="slidenum">
              <a:rPr lang="it-IT" smtClean="0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81800" y="152400"/>
            <a:ext cx="2209800" cy="59436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52400" y="152400"/>
            <a:ext cx="6477000" cy="59436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 smtClean="0"/>
              <a:t>9.</a:t>
            </a:r>
            <a:fld id="{C825FD53-5225-49C9-90FF-7E6442124DA2}" type="slidenum">
              <a:rPr lang="it-IT" smtClean="0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152400" y="1371600"/>
            <a:ext cx="4343400" cy="47244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343400" cy="47244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 smtClean="0"/>
              <a:t>.</a:t>
            </a:r>
            <a:fld id="{CCFDE6F6-A4BE-402A-9175-CB9A64553EE3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olo, testo e 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152400" y="1371600"/>
            <a:ext cx="4343400" cy="47244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648200" y="1371600"/>
            <a:ext cx="4343400" cy="22860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3"/>
          </p:nvPr>
        </p:nvSpPr>
        <p:spPr>
          <a:xfrm>
            <a:off x="4648200" y="3810000"/>
            <a:ext cx="4343400" cy="22860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 smtClean="0"/>
              <a:t>9.</a:t>
            </a:r>
            <a:fld id="{0D52B49A-F44C-4262-A71F-9992E60667EE}" type="slidenum">
              <a:rPr lang="it-IT" smtClean="0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77000" y="62103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 smtClean="0"/>
              <a:t>9.</a:t>
            </a:r>
            <a:fld id="{DEB34C88-C1E4-4510-B627-E73039ED04AF}" type="slidenum">
              <a:rPr lang="it-IT" smtClean="0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 smtClean="0"/>
              <a:t>9.</a:t>
            </a:r>
            <a:fld id="{0C0F1B3F-5D67-4FC3-8BBF-1ECEC983D8AC}" type="slidenum">
              <a:rPr lang="it-IT" smtClean="0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52400" y="13716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 smtClean="0"/>
              <a:t>9.</a:t>
            </a:r>
            <a:fld id="{365CA2E0-181A-46B2-8513-E731356AD96B}" type="slidenum">
              <a:rPr lang="it-IT" smtClean="0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 smtClean="0"/>
              <a:t>8.</a:t>
            </a:r>
            <a:fld id="{86ADB16E-6FB0-4D27-A16B-A7DCDAF761D8}" type="slidenum">
              <a:rPr lang="it-IT" smtClean="0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2D5F6A-C1E6-4DCE-A8CF-C657A2491ABC}" type="slidenum">
              <a:rPr lang="it-IT" smtClean="0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 smtClean="0"/>
              <a:t>9.</a:t>
            </a:r>
            <a:fld id="{E8C15FD8-A591-477B-9633-FC054A6E2092}" type="slidenum">
              <a:rPr lang="it-IT" smtClean="0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 smtClean="0"/>
              <a:t>8.</a:t>
            </a:r>
            <a:fld id="{E3998E5C-02C6-4F1F-9005-D28016D61283}" type="slidenum">
              <a:rPr lang="it-IT" smtClean="0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 smtClean="0"/>
              <a:t>8.</a:t>
            </a:r>
            <a:fld id="{01AF6439-E0B6-48EE-BE80-CC28366C48D7}" type="slidenum">
              <a:rPr lang="it-IT" smtClean="0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52400"/>
            <a:ext cx="8839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371600"/>
            <a:ext cx="88392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800" b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 b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r>
              <a:rPr lang="it-IT" dirty="0" smtClean="0"/>
              <a:t>.</a:t>
            </a:r>
            <a:fld id="{0466DB32-FCDA-4C6A-AC1E-35EA6668E49D}" type="slidenum">
              <a:rPr lang="it-IT" smtClean="0"/>
              <a:pPr>
                <a:defRPr/>
              </a:pPr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89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Rounded MT Bold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Rounded MT Bold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Rounded MT Bold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Rounded MT Bold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Rounded MT Bold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Rounded MT Bold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Rounded MT Bold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Rounded MT Bold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10" Type="http://schemas.openxmlformats.org/officeDocument/2006/relationships/oleObject" Target="../embeddings/oleObject20.bin"/><Relationship Id="rId4" Type="http://schemas.openxmlformats.org/officeDocument/2006/relationships/oleObject" Target="../embeddings/oleObject14.bin"/><Relationship Id="rId9" Type="http://schemas.openxmlformats.org/officeDocument/2006/relationships/oleObject" Target="../embeddings/oleObject19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23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8.bin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4.bin"/><Relationship Id="rId5" Type="http://schemas.openxmlformats.org/officeDocument/2006/relationships/oleObject" Target="../embeddings/oleObject33.bin"/><Relationship Id="rId4" Type="http://schemas.openxmlformats.org/officeDocument/2006/relationships/oleObject" Target="../embeddings/oleObject32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37.bin"/><Relationship Id="rId4" Type="http://schemas.openxmlformats.org/officeDocument/2006/relationships/oleObject" Target="../embeddings/oleObject36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40.bin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44.bin"/><Relationship Id="rId5" Type="http://schemas.openxmlformats.org/officeDocument/2006/relationships/oleObject" Target="../embeddings/oleObject43.bin"/><Relationship Id="rId4" Type="http://schemas.openxmlformats.org/officeDocument/2006/relationships/oleObject" Target="../embeddings/oleObject42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49.bin"/><Relationship Id="rId5" Type="http://schemas.openxmlformats.org/officeDocument/2006/relationships/oleObject" Target="../embeddings/oleObject48.bin"/><Relationship Id="rId4" Type="http://schemas.openxmlformats.org/officeDocument/2006/relationships/oleObject" Target="../embeddings/oleObject47.bin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5.bin"/><Relationship Id="rId3" Type="http://schemas.openxmlformats.org/officeDocument/2006/relationships/oleObject" Target="../embeddings/oleObject50.bin"/><Relationship Id="rId7" Type="http://schemas.openxmlformats.org/officeDocument/2006/relationships/oleObject" Target="../embeddings/oleObject5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53.bin"/><Relationship Id="rId5" Type="http://schemas.openxmlformats.org/officeDocument/2006/relationships/oleObject" Target="../embeddings/oleObject52.bin"/><Relationship Id="rId4" Type="http://schemas.openxmlformats.org/officeDocument/2006/relationships/oleObject" Target="../embeddings/oleObject51.bin"/><Relationship Id="rId9" Type="http://schemas.openxmlformats.org/officeDocument/2006/relationships/oleObject" Target="../embeddings/oleObject56.bin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8.v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oleObject" Target="../embeddings/oleObject59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4.v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4" Type="http://schemas.openxmlformats.org/officeDocument/2006/relationships/oleObject" Target="../embeddings/oleObject66.bin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5" Type="http://schemas.openxmlformats.org/officeDocument/2006/relationships/oleObject" Target="../embeddings/oleObject71.bin"/><Relationship Id="rId4" Type="http://schemas.openxmlformats.org/officeDocument/2006/relationships/oleObject" Target="../embeddings/oleObject70.bin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4" Type="http://schemas.openxmlformats.org/officeDocument/2006/relationships/oleObject" Target="../embeddings/oleObject73.bin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Relationship Id="rId4" Type="http://schemas.openxmlformats.org/officeDocument/2006/relationships/oleObject" Target="../embeddings/oleObject75.bin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6.bin"/><Relationship Id="rId7" Type="http://schemas.openxmlformats.org/officeDocument/2006/relationships/oleObject" Target="../embeddings/oleObject8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Relationship Id="rId6" Type="http://schemas.openxmlformats.org/officeDocument/2006/relationships/oleObject" Target="../embeddings/oleObject79.bin"/><Relationship Id="rId5" Type="http://schemas.openxmlformats.org/officeDocument/2006/relationships/oleObject" Target="../embeddings/oleObject78.bin"/><Relationship Id="rId4" Type="http://schemas.openxmlformats.org/officeDocument/2006/relationships/oleObject" Target="../embeddings/oleObject77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3.vml"/><Relationship Id="rId4" Type="http://schemas.openxmlformats.org/officeDocument/2006/relationships/oleObject" Target="../embeddings/oleObject82.bin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4.vml"/><Relationship Id="rId4" Type="http://schemas.openxmlformats.org/officeDocument/2006/relationships/oleObject" Target="../embeddings/oleObject84.bin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5.v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6.v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7.vml"/><Relationship Id="rId5" Type="http://schemas.openxmlformats.org/officeDocument/2006/relationships/oleObject" Target="../embeddings/oleObject89.bin"/><Relationship Id="rId4" Type="http://schemas.openxmlformats.org/officeDocument/2006/relationships/oleObject" Target="../embeddings/oleObject88.bin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6.bin"/><Relationship Id="rId9" Type="http://schemas.openxmlformats.org/officeDocument/2006/relationships/oleObject" Target="../embeddings/oleObject11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1219200"/>
          </a:xfrm>
        </p:spPr>
        <p:txBody>
          <a:bodyPr/>
          <a:lstStyle/>
          <a:p>
            <a:pPr eaLnBrk="1" hangingPunct="1">
              <a:defRPr/>
            </a:pPr>
            <a:r>
              <a:rPr lang="it-IT" smtClean="0"/>
              <a:t>ARCHITETTURA DEI SISTEMI ELETTRONICI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70025"/>
            <a:ext cx="8839200" cy="45720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it-IT" dirty="0" smtClean="0"/>
              <a:t>LEZIONE </a:t>
            </a:r>
            <a:r>
              <a:rPr lang="it-IT" dirty="0" err="1" smtClean="0"/>
              <a:t>N°</a:t>
            </a:r>
            <a:r>
              <a:rPr lang="it-IT" dirty="0" smtClean="0"/>
              <a:t> 9</a:t>
            </a:r>
            <a:endParaRPr lang="it-IT" dirty="0" smtClean="0">
              <a:solidFill>
                <a:srgbClr val="FF0000"/>
              </a:solidFill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it-IT" dirty="0" smtClean="0"/>
              <a:t>Implicanti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dirty="0" smtClean="0"/>
              <a:t>Inclusione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dirty="0" smtClean="0"/>
              <a:t>Implicanti principali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dirty="0" smtClean="0"/>
              <a:t>Mappe di </a:t>
            </a:r>
            <a:r>
              <a:rPr lang="it-IT" dirty="0" err="1" smtClean="0"/>
              <a:t>Karnaugh</a:t>
            </a:r>
            <a:endParaRPr lang="it-IT" dirty="0" smtClean="0"/>
          </a:p>
          <a:p>
            <a:pPr eaLnBrk="1" hangingPunct="1">
              <a:defRPr/>
            </a:pPr>
            <a:r>
              <a:rPr lang="it-IT" dirty="0" smtClean="0"/>
              <a:t>Fenomeni transitori</a:t>
            </a:r>
          </a:p>
          <a:p>
            <a:pPr eaLnBrk="1" hangingPunct="1">
              <a:defRPr/>
            </a:pPr>
            <a:r>
              <a:rPr lang="it-IT" dirty="0" smtClean="0"/>
              <a:t>Somma e differenza di due numeri in C2</a:t>
            </a:r>
          </a:p>
          <a:p>
            <a:pPr eaLnBrk="1" hangingPunct="1">
              <a:defRPr/>
            </a:pPr>
            <a:r>
              <a:rPr lang="en-US" dirty="0" smtClean="0"/>
              <a:t>Half Adder, Full Adder</a:t>
            </a:r>
          </a:p>
          <a:p>
            <a:pPr eaLnBrk="1" hangingPunct="1">
              <a:defRPr/>
            </a:pPr>
            <a:r>
              <a:rPr lang="it-IT" dirty="0" smtClean="0"/>
              <a:t>Sommatori e Sottrattori di due word di n bit</a:t>
            </a:r>
          </a:p>
          <a:p>
            <a:pPr>
              <a:defRPr/>
            </a:pPr>
            <a:r>
              <a:rPr lang="it-IT" dirty="0" smtClean="0"/>
              <a:t>Livelli di logica</a:t>
            </a:r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9.</a:t>
            </a:r>
            <a:fld id="{DEB34C88-C1E4-4510-B627-E73039ED04AF}" type="slidenum">
              <a:rPr lang="it-IT" smtClean="0"/>
              <a:pPr>
                <a:defRPr/>
              </a:pPr>
              <a:t>1</a:t>
            </a:fld>
            <a:endParaRPr lang="it-IT" dirty="0"/>
          </a:p>
        </p:txBody>
      </p:sp>
      <p:sp>
        <p:nvSpPr>
          <p:cNvPr id="12" name="Segnaposto piè di pagina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Esempio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371600"/>
            <a:ext cx="8596313" cy="4724400"/>
          </a:xfrm>
        </p:spPr>
        <p:txBody>
          <a:bodyPr/>
          <a:lstStyle/>
          <a:p>
            <a:pPr eaLnBrk="1" hangingPunct="1">
              <a:defRPr/>
            </a:pPr>
            <a:r>
              <a:rPr lang="it-IT" sz="2400" dirty="0" smtClean="0"/>
              <a:t>Per la funzione definita dalla tabella di verità </a:t>
            </a:r>
          </a:p>
          <a:p>
            <a:pPr eaLnBrk="1" hangingPunct="1">
              <a:defRPr/>
            </a:pPr>
            <a:r>
              <a:rPr lang="it-IT" sz="2400" dirty="0" smtClean="0"/>
              <a:t>Sono implicanti di</a:t>
            </a:r>
          </a:p>
          <a:p>
            <a:pPr eaLnBrk="1" hangingPunct="1">
              <a:defRPr/>
            </a:pPr>
            <a:endParaRPr lang="it-IT" sz="2400" dirty="0" smtClean="0"/>
          </a:p>
          <a:p>
            <a:pPr eaLnBrk="1" hangingPunct="1">
              <a:defRPr/>
            </a:pPr>
            <a:endParaRPr lang="it-IT" sz="2400" dirty="0" smtClean="0"/>
          </a:p>
          <a:p>
            <a:pPr eaLnBrk="1" hangingPunct="1">
              <a:defRPr/>
            </a:pPr>
            <a:endParaRPr lang="it-IT" sz="2400" dirty="0" smtClean="0"/>
          </a:p>
          <a:p>
            <a:pPr eaLnBrk="1" hangingPunct="1">
              <a:defRPr/>
            </a:pPr>
            <a:r>
              <a:rPr lang="it-IT" sz="2400" dirty="0" smtClean="0"/>
              <a:t>I termini          </a:t>
            </a:r>
          </a:p>
          <a:p>
            <a:pPr eaLnBrk="1" hangingPunct="1">
              <a:buFontTx/>
              <a:buNone/>
              <a:defRPr/>
            </a:pPr>
            <a:r>
              <a:rPr lang="it-IT" sz="2400" dirty="0" smtClean="0"/>
              <a:t>	non sono implicanti principali</a:t>
            </a:r>
          </a:p>
          <a:p>
            <a:pPr eaLnBrk="1" hangingPunct="1">
              <a:defRPr/>
            </a:pPr>
            <a:r>
              <a:rPr lang="it-IT" sz="2400" dirty="0" smtClean="0"/>
              <a:t>I termini</a:t>
            </a:r>
          </a:p>
          <a:p>
            <a:pPr eaLnBrk="1" hangingPunct="1">
              <a:buFontTx/>
              <a:buNone/>
              <a:defRPr/>
            </a:pPr>
            <a:r>
              <a:rPr lang="it-IT" sz="2400" dirty="0" smtClean="0"/>
              <a:t>	sono implicanti principali</a:t>
            </a:r>
          </a:p>
          <a:p>
            <a:pPr eaLnBrk="1" hangingPunct="1">
              <a:buFontTx/>
              <a:buNone/>
              <a:defRPr/>
            </a:pPr>
            <a:r>
              <a:rPr lang="it-IT" sz="2400" dirty="0" smtClean="0"/>
              <a:t>	(        include      ,          </a:t>
            </a:r>
            <a:r>
              <a:rPr lang="it-IT" sz="2400" dirty="0" err="1" smtClean="0"/>
              <a:t>include</a:t>
            </a:r>
            <a:r>
              <a:rPr lang="it-IT" sz="2400" dirty="0" smtClean="0"/>
              <a:t>         </a:t>
            </a:r>
          </a:p>
        </p:txBody>
      </p:sp>
      <p:graphicFrame>
        <p:nvGraphicFramePr>
          <p:cNvPr id="139268" name="Group 4"/>
          <p:cNvGraphicFramePr>
            <a:graphicFrameLocks noGrp="1"/>
          </p:cNvGraphicFramePr>
          <p:nvPr/>
        </p:nvGraphicFramePr>
        <p:xfrm>
          <a:off x="6804025" y="2349500"/>
          <a:ext cx="1800225" cy="2468880"/>
        </p:xfrm>
        <a:graphic>
          <a:graphicData uri="http://schemas.openxmlformats.org/drawingml/2006/table">
            <a:tbl>
              <a:tblPr/>
              <a:tblGrid>
                <a:gridCol w="450850"/>
                <a:gridCol w="449263"/>
                <a:gridCol w="450850"/>
                <a:gridCol w="449262"/>
              </a:tblGrid>
              <a:tr h="173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x</a:t>
                      </a:r>
                    </a:p>
                  </a:txBody>
                  <a:tcPr marL="90000" marR="90000" marT="0" marB="0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L="90000" marR="90000" marT="0" marB="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z</a:t>
                      </a:r>
                    </a:p>
                  </a:txBody>
                  <a:tcPr marL="90000" marR="9000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f</a:t>
                      </a:r>
                    </a:p>
                  </a:txBody>
                  <a:tcPr marL="90000" marR="90000" marT="0" marB="0" anchor="ctr" horzOverflow="overflow">
                    <a:lnL w="2857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3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90000" marR="90000" marT="0" marB="0" anchor="ctr"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90000" marR="90000" marT="0" marB="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90000" marR="9000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90000" marR="90000" marT="0" marB="0" anchor="ctr" horzOverflow="overflow">
                    <a:lnL w="2857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3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90000" marR="90000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90000" marR="900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90000" marR="9000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90000" marR="90000" marT="0" marB="0" anchor="ctr" horzOverflow="overflow">
                    <a:lnL w="2857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3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90000" marR="90000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90000" marR="900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90000" marR="9000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90000" marR="90000" marT="0" marB="0" anchor="ctr" horzOverflow="overflow">
                    <a:lnL w="2857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3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90000" marR="90000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90000" marR="900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90000" marR="9000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90000" marR="90000" marT="0" marB="0" anchor="ctr" horzOverflow="overflow">
                    <a:lnL w="2857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3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90000" marR="90000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90000" marR="900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90000" marR="9000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90000" marR="90000" marT="0" marB="0" anchor="ctr" horzOverflow="overflow">
                    <a:lnL w="2857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3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90000" marR="90000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90000" marR="900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90000" marR="9000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90000" marR="90000" marT="0" marB="0" anchor="ctr" horzOverflow="overflow">
                    <a:lnL w="2857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3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90000" marR="90000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90000" marR="900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90000" marR="9000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90000" marR="90000" marT="0" marB="0" anchor="ctr" horzOverflow="overflow">
                    <a:lnL w="2857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3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90000" marR="90000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90000" marR="900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90000" marR="9000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90000" marR="90000" marT="0" marB="0" anchor="ctr" horzOverflow="overflow">
                    <a:lnL w="2857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434" name="Object 69"/>
          <p:cNvGraphicFramePr>
            <a:graphicFrameLocks noChangeAspect="1"/>
          </p:cNvGraphicFramePr>
          <p:nvPr/>
        </p:nvGraphicFramePr>
        <p:xfrm>
          <a:off x="2124075" y="3573463"/>
          <a:ext cx="1458913" cy="406400"/>
        </p:xfrm>
        <a:graphic>
          <a:graphicData uri="http://schemas.openxmlformats.org/presentationml/2006/ole">
            <p:oleObj spid="_x0000_s18434" name="Equation" r:id="rId3" imgW="863280" imgH="241200" progId="Equation.3">
              <p:embed/>
            </p:oleObj>
          </a:graphicData>
        </a:graphic>
      </p:graphicFrame>
      <p:graphicFrame>
        <p:nvGraphicFramePr>
          <p:cNvPr id="18435" name="Object 70"/>
          <p:cNvGraphicFramePr>
            <a:graphicFrameLocks noChangeAspect="1"/>
          </p:cNvGraphicFramePr>
          <p:nvPr/>
        </p:nvGraphicFramePr>
        <p:xfrm>
          <a:off x="2081213" y="4437063"/>
          <a:ext cx="1073150" cy="406400"/>
        </p:xfrm>
        <a:graphic>
          <a:graphicData uri="http://schemas.openxmlformats.org/presentationml/2006/ole">
            <p:oleObj spid="_x0000_s18435" name="Equation" r:id="rId4" imgW="634680" imgH="241200" progId="Equation.3">
              <p:embed/>
            </p:oleObj>
          </a:graphicData>
        </a:graphic>
      </p:graphicFrame>
      <p:graphicFrame>
        <p:nvGraphicFramePr>
          <p:cNvPr id="18436" name="Object 71"/>
          <p:cNvGraphicFramePr>
            <a:graphicFrameLocks noChangeAspect="1"/>
          </p:cNvGraphicFramePr>
          <p:nvPr/>
        </p:nvGraphicFramePr>
        <p:xfrm>
          <a:off x="2124075" y="2565400"/>
          <a:ext cx="2319338" cy="406400"/>
        </p:xfrm>
        <a:graphic>
          <a:graphicData uri="http://schemas.openxmlformats.org/presentationml/2006/ole">
            <p:oleObj spid="_x0000_s18436" name="Equation" r:id="rId5" imgW="1371600" imgH="241200" progId="Equation.3">
              <p:embed/>
            </p:oleObj>
          </a:graphicData>
        </a:graphic>
      </p:graphicFrame>
      <p:graphicFrame>
        <p:nvGraphicFramePr>
          <p:cNvPr id="18437" name="Object 72"/>
          <p:cNvGraphicFramePr>
            <a:graphicFrameLocks noChangeAspect="1"/>
          </p:cNvGraphicFramePr>
          <p:nvPr/>
        </p:nvGraphicFramePr>
        <p:xfrm>
          <a:off x="3203575" y="1916113"/>
          <a:ext cx="257175" cy="341312"/>
        </p:xfrm>
        <a:graphic>
          <a:graphicData uri="http://schemas.openxmlformats.org/presentationml/2006/ole">
            <p:oleObj spid="_x0000_s18437" name="Equation" r:id="rId6" imgW="152280" imgH="203040" progId="Equation.3">
              <p:embed/>
            </p:oleObj>
          </a:graphicData>
        </a:graphic>
      </p:graphicFrame>
      <p:graphicFrame>
        <p:nvGraphicFramePr>
          <p:cNvPr id="18438" name="Object 73"/>
          <p:cNvGraphicFramePr>
            <a:graphicFrameLocks noChangeAspect="1"/>
          </p:cNvGraphicFramePr>
          <p:nvPr/>
        </p:nvGraphicFramePr>
        <p:xfrm>
          <a:off x="5003800" y="5373688"/>
          <a:ext cx="344488" cy="406400"/>
        </p:xfrm>
        <a:graphic>
          <a:graphicData uri="http://schemas.openxmlformats.org/presentationml/2006/ole">
            <p:oleObj spid="_x0000_s18438" name="Equation" r:id="rId7" imgW="203040" imgH="241200" progId="Equation.3">
              <p:embed/>
            </p:oleObj>
          </a:graphicData>
        </a:graphic>
      </p:graphicFrame>
      <p:graphicFrame>
        <p:nvGraphicFramePr>
          <p:cNvPr id="18439" name="Object 74"/>
          <p:cNvGraphicFramePr>
            <a:graphicFrameLocks noChangeAspect="1"/>
          </p:cNvGraphicFramePr>
          <p:nvPr/>
        </p:nvGraphicFramePr>
        <p:xfrm>
          <a:off x="3203575" y="5373688"/>
          <a:ext cx="471488" cy="406400"/>
        </p:xfrm>
        <a:graphic>
          <a:graphicData uri="http://schemas.openxmlformats.org/presentationml/2006/ole">
            <p:oleObj spid="_x0000_s18439" name="Equation" r:id="rId8" imgW="279360" imgH="241200" progId="Equation.3">
              <p:embed/>
            </p:oleObj>
          </a:graphicData>
        </a:graphic>
      </p:graphicFrame>
      <p:graphicFrame>
        <p:nvGraphicFramePr>
          <p:cNvPr id="18440" name="Object 75"/>
          <p:cNvGraphicFramePr>
            <a:graphicFrameLocks noChangeAspect="1"/>
          </p:cNvGraphicFramePr>
          <p:nvPr/>
        </p:nvGraphicFramePr>
        <p:xfrm>
          <a:off x="2555875" y="5373688"/>
          <a:ext cx="214313" cy="363537"/>
        </p:xfrm>
        <a:graphic>
          <a:graphicData uri="http://schemas.openxmlformats.org/presentationml/2006/ole">
            <p:oleObj spid="_x0000_s18440" name="Equation" r:id="rId9" imgW="126720" imgH="215640" progId="Equation.3">
              <p:embed/>
            </p:oleObj>
          </a:graphicData>
        </a:graphic>
      </p:graphicFrame>
      <p:graphicFrame>
        <p:nvGraphicFramePr>
          <p:cNvPr id="18441" name="Object 76"/>
          <p:cNvGraphicFramePr>
            <a:graphicFrameLocks noChangeAspect="1"/>
          </p:cNvGraphicFramePr>
          <p:nvPr/>
        </p:nvGraphicFramePr>
        <p:xfrm>
          <a:off x="755650" y="5373688"/>
          <a:ext cx="473075" cy="406400"/>
        </p:xfrm>
        <a:graphic>
          <a:graphicData uri="http://schemas.openxmlformats.org/presentationml/2006/ole">
            <p:oleObj spid="_x0000_s18441" name="Equation" r:id="rId10" imgW="279360" imgH="241200" progId="Equation.3">
              <p:embed/>
            </p:oleObj>
          </a:graphicData>
        </a:graphic>
      </p:graphicFrame>
      <p:sp>
        <p:nvSpPr>
          <p:cNvPr id="20" name="Segnaposto numero diapositiva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9.</a:t>
            </a:r>
            <a:fld id="{0D52B49A-F44C-4262-A71F-9992E60667EE}" type="slidenum">
              <a:rPr lang="it-IT" smtClean="0"/>
              <a:pPr>
                <a:defRPr/>
              </a:pPr>
              <a:t>10</a:t>
            </a:fld>
            <a:endParaRPr lang="it-IT" dirty="0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Sintesi ottima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2400" smtClean="0"/>
              <a:t>È necessario definire una funzione </a:t>
            </a:r>
            <a:r>
              <a:rPr lang="it-IT" sz="2400" i="1" smtClean="0"/>
              <a:t>COSTO</a:t>
            </a:r>
            <a:r>
              <a:rPr lang="it-IT" sz="2400" smtClean="0"/>
              <a:t> da minimizzare</a:t>
            </a:r>
          </a:p>
          <a:p>
            <a:pPr eaLnBrk="1" hangingPunct="1">
              <a:defRPr/>
            </a:pPr>
            <a:r>
              <a:rPr lang="it-IT" sz="2400" smtClean="0"/>
              <a:t>Definiti </a:t>
            </a:r>
            <a:r>
              <a:rPr lang="it-IT" sz="2400" i="1" smtClean="0"/>
              <a:t>letterali</a:t>
            </a:r>
            <a:r>
              <a:rPr lang="it-IT" sz="2400" smtClean="0"/>
              <a:t>  le variabili dirette o complementate presenti in una funzione</a:t>
            </a:r>
          </a:p>
          <a:p>
            <a:pPr eaLnBrk="1" hangingPunct="1">
              <a:defRPr/>
            </a:pPr>
            <a:r>
              <a:rPr lang="it-IT" sz="2400" smtClean="0"/>
              <a:t>Date due forme diverse della stessa funzione </a:t>
            </a:r>
          </a:p>
          <a:p>
            <a:pPr eaLnBrk="1" hangingPunct="1">
              <a:defRPr/>
            </a:pPr>
            <a:r>
              <a:rPr lang="it-IT" sz="2400" smtClean="0"/>
              <a:t>La forma “</a:t>
            </a:r>
            <a:r>
              <a:rPr lang="it-IT" sz="2400" i="1" smtClean="0"/>
              <a:t>A</a:t>
            </a:r>
            <a:r>
              <a:rPr lang="it-IT" sz="2400" smtClean="0"/>
              <a:t> ” ha un costo minore della funzione “</a:t>
            </a:r>
            <a:r>
              <a:rPr lang="it-IT" sz="2400" i="1" smtClean="0"/>
              <a:t>B</a:t>
            </a:r>
            <a:r>
              <a:rPr lang="it-IT" sz="2400" smtClean="0"/>
              <a:t> ” se </a:t>
            </a:r>
            <a:r>
              <a:rPr lang="it-IT" sz="2400" i="1" smtClean="0"/>
              <a:t>A</a:t>
            </a:r>
            <a:r>
              <a:rPr lang="it-IT" sz="2400" smtClean="0"/>
              <a:t> contiene meno letterali.</a:t>
            </a:r>
          </a:p>
          <a:p>
            <a:pPr eaLnBrk="1" hangingPunct="1">
              <a:defRPr/>
            </a:pPr>
            <a:r>
              <a:rPr lang="it-IT" sz="2400" smtClean="0"/>
              <a:t>Minimizzare una funzione vuol dire trovare la forma con meno letterali</a:t>
            </a:r>
          </a:p>
          <a:p>
            <a:pPr eaLnBrk="1" hangingPunct="1">
              <a:defRPr/>
            </a:pPr>
            <a:r>
              <a:rPr lang="it-IT" sz="2400" smtClean="0"/>
              <a:t>Si possono definire altre funzioni COSTO in funzione della tecnologia realizzativa</a:t>
            </a:r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9.</a:t>
            </a:r>
            <a:fld id="{DEB34C88-C1E4-4510-B627-E73039ED04AF}" type="slidenum">
              <a:rPr lang="it-IT" smtClean="0"/>
              <a:pPr>
                <a:defRPr/>
              </a:pPr>
              <a:t>11</a:t>
            </a:fld>
            <a:endParaRPr lang="it-IT" dirty="0"/>
          </a:p>
        </p:txBody>
      </p:sp>
      <p:sp>
        <p:nvSpPr>
          <p:cNvPr id="12" name="Segnaposto piè di pagina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Mappe di Karnaugh 1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Tecnica tabulare  di descrizione delle reti combinatorie</a:t>
            </a:r>
          </a:p>
          <a:p>
            <a:pPr eaLnBrk="1" hangingPunct="1">
              <a:defRPr/>
            </a:pPr>
            <a:r>
              <a:rPr lang="it-IT" dirty="0" smtClean="0"/>
              <a:t>Struttura a matrice</a:t>
            </a:r>
          </a:p>
          <a:p>
            <a:pPr eaLnBrk="1" hangingPunct="1">
              <a:defRPr/>
            </a:pPr>
            <a:r>
              <a:rPr lang="it-IT" dirty="0" smtClean="0"/>
              <a:t>Esempi</a:t>
            </a:r>
          </a:p>
          <a:p>
            <a:pPr eaLnBrk="1" hangingPunct="1">
              <a:defRPr/>
            </a:pPr>
            <a:endParaRPr lang="it-IT" dirty="0" smtClean="0"/>
          </a:p>
          <a:p>
            <a:pPr eaLnBrk="1" hangingPunct="1">
              <a:defRPr/>
            </a:pPr>
            <a:endParaRPr lang="it-IT" dirty="0" smtClean="0"/>
          </a:p>
          <a:p>
            <a:pPr eaLnBrk="1" hangingPunct="1">
              <a:defRPr/>
            </a:pPr>
            <a:endParaRPr lang="it-IT" dirty="0" smtClean="0"/>
          </a:p>
          <a:p>
            <a:pPr eaLnBrk="1" hangingPunct="1">
              <a:defRPr/>
            </a:pPr>
            <a:r>
              <a:rPr lang="it-IT" dirty="0" smtClean="0"/>
              <a:t> 	2 variabili				3 variabili</a:t>
            </a:r>
          </a:p>
          <a:p>
            <a:pPr eaLnBrk="1" hangingPunct="1">
              <a:defRPr/>
            </a:pPr>
            <a:r>
              <a:rPr lang="it-IT" dirty="0" smtClean="0"/>
              <a:t>si riportano solo gli “0” o solo gli “1”</a:t>
            </a:r>
          </a:p>
        </p:txBody>
      </p:sp>
      <p:graphicFrame>
        <p:nvGraphicFramePr>
          <p:cNvPr id="147573" name="Group 117"/>
          <p:cNvGraphicFramePr>
            <a:graphicFrameLocks noGrp="1"/>
          </p:cNvGraphicFramePr>
          <p:nvPr/>
        </p:nvGraphicFramePr>
        <p:xfrm>
          <a:off x="833438" y="3724275"/>
          <a:ext cx="2209800" cy="1188720"/>
        </p:xfrm>
        <a:graphic>
          <a:graphicData uri="http://schemas.openxmlformats.org/drawingml/2006/table">
            <a:tbl>
              <a:tblPr/>
              <a:tblGrid>
                <a:gridCol w="466725"/>
                <a:gridCol w="854075"/>
                <a:gridCol w="889000"/>
              </a:tblGrid>
              <a:tr h="242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f(0,0)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f(0,1)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f(1,0)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f(1,1)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6102" name="Text Box 29"/>
          <p:cNvSpPr txBox="1">
            <a:spLocks noChangeArrowheads="1"/>
          </p:cNvSpPr>
          <p:nvPr/>
        </p:nvSpPr>
        <p:spPr bwMode="auto">
          <a:xfrm>
            <a:off x="946150" y="3429000"/>
            <a:ext cx="342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b</a:t>
            </a:r>
          </a:p>
        </p:txBody>
      </p:sp>
      <p:sp>
        <p:nvSpPr>
          <p:cNvPr id="46103" name="Text Box 30"/>
          <p:cNvSpPr txBox="1">
            <a:spLocks noChangeArrowheads="1"/>
          </p:cNvSpPr>
          <p:nvPr/>
        </p:nvSpPr>
        <p:spPr bwMode="auto">
          <a:xfrm>
            <a:off x="612775" y="3757613"/>
            <a:ext cx="3349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a</a:t>
            </a:r>
          </a:p>
        </p:txBody>
      </p:sp>
      <p:graphicFrame>
        <p:nvGraphicFramePr>
          <p:cNvPr id="147571" name="Group 115"/>
          <p:cNvGraphicFramePr>
            <a:graphicFrameLocks noGrp="1"/>
          </p:cNvGraphicFramePr>
          <p:nvPr/>
        </p:nvGraphicFramePr>
        <p:xfrm>
          <a:off x="3800475" y="3716338"/>
          <a:ext cx="5048250" cy="1188720"/>
        </p:xfrm>
        <a:graphic>
          <a:graphicData uri="http://schemas.openxmlformats.org/drawingml/2006/table">
            <a:tbl>
              <a:tblPr/>
              <a:tblGrid>
                <a:gridCol w="590550"/>
                <a:gridCol w="1081088"/>
                <a:gridCol w="1125537"/>
                <a:gridCol w="1125538"/>
                <a:gridCol w="1125537"/>
              </a:tblGrid>
              <a:tr h="242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f(0,0,0)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f(0,0,1)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f(0,1,1)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f(0,1,0)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f(1,0,0)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f(1,0,1)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f(1,1,1)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f(1,1,0)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6129" name="Text Box 64"/>
          <p:cNvSpPr txBox="1">
            <a:spLocks noChangeArrowheads="1"/>
          </p:cNvSpPr>
          <p:nvPr/>
        </p:nvSpPr>
        <p:spPr bwMode="auto">
          <a:xfrm>
            <a:off x="4003675" y="3429000"/>
            <a:ext cx="636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b, c</a:t>
            </a:r>
          </a:p>
        </p:txBody>
      </p:sp>
      <p:sp>
        <p:nvSpPr>
          <p:cNvPr id="46130" name="Text Box 65"/>
          <p:cNvSpPr txBox="1">
            <a:spLocks noChangeArrowheads="1"/>
          </p:cNvSpPr>
          <p:nvPr/>
        </p:nvSpPr>
        <p:spPr bwMode="auto">
          <a:xfrm>
            <a:off x="3670300" y="3757613"/>
            <a:ext cx="3349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a</a:t>
            </a:r>
          </a:p>
        </p:txBody>
      </p:sp>
      <p:sp>
        <p:nvSpPr>
          <p:cNvPr id="17" name="Segnaposto numero diapositiva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9.</a:t>
            </a:r>
            <a:fld id="{DEB34C88-C1E4-4510-B627-E73039ED04AF}" type="slidenum">
              <a:rPr lang="it-IT" smtClean="0"/>
              <a:pPr>
                <a:defRPr/>
              </a:pPr>
              <a:t>12</a:t>
            </a:fld>
            <a:endParaRPr lang="it-IT" dirty="0"/>
          </a:p>
        </p:txBody>
      </p:sp>
      <p:sp>
        <p:nvSpPr>
          <p:cNvPr id="18" name="Segnaposto piè di pagina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Adiacenza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Una combinazione delle variabili d’ingresso  è detta </a:t>
            </a:r>
            <a:r>
              <a:rPr lang="it-IT" i="1" dirty="0" smtClean="0">
                <a:solidFill>
                  <a:srgbClr val="CC0000"/>
                </a:solidFill>
              </a:rPr>
              <a:t>logicamente adiacente</a:t>
            </a:r>
            <a:r>
              <a:rPr lang="it-IT" dirty="0" smtClean="0"/>
              <a:t>  a un’altra se le due combinazioni sono differenti solo in corrispondenza di un solo bit</a:t>
            </a:r>
          </a:p>
          <a:p>
            <a:pPr eaLnBrk="1" hangingPunct="1">
              <a:defRPr/>
            </a:pPr>
            <a:endParaRPr lang="it-IT" dirty="0" smtClean="0"/>
          </a:p>
          <a:p>
            <a:pPr eaLnBrk="1" hangingPunct="1">
              <a:defRPr/>
            </a:pPr>
            <a:r>
              <a:rPr lang="it-IT" dirty="0" smtClean="0"/>
              <a:t>Nelle mappe, l’ordine delle combinazioni delle variabili è scelto in modo tale che due combinazione </a:t>
            </a:r>
            <a:r>
              <a:rPr lang="it-IT" i="1" dirty="0" smtClean="0">
                <a:solidFill>
                  <a:srgbClr val="CC0000"/>
                </a:solidFill>
              </a:rPr>
              <a:t>geometricamente adiacenti</a:t>
            </a:r>
            <a:r>
              <a:rPr lang="it-IT" dirty="0" smtClean="0"/>
              <a:t> siano anche </a:t>
            </a:r>
            <a:r>
              <a:rPr lang="it-IT" i="1" dirty="0" smtClean="0">
                <a:solidFill>
                  <a:srgbClr val="FF3399"/>
                </a:solidFill>
              </a:rPr>
              <a:t>logicamente adiacente</a:t>
            </a:r>
            <a:r>
              <a:rPr lang="it-IT" dirty="0" smtClean="0">
                <a:solidFill>
                  <a:srgbClr val="FF3399"/>
                </a:solidFill>
              </a:rPr>
              <a:t> </a:t>
            </a:r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9.</a:t>
            </a:r>
            <a:fld id="{DEB34C88-C1E4-4510-B627-E73039ED04AF}" type="slidenum">
              <a:rPr lang="it-IT" smtClean="0"/>
              <a:pPr>
                <a:defRPr/>
              </a:pPr>
              <a:t>13</a:t>
            </a:fld>
            <a:endParaRPr lang="it-IT" dirty="0"/>
          </a:p>
        </p:txBody>
      </p:sp>
      <p:sp>
        <p:nvSpPr>
          <p:cNvPr id="12" name="Segnaposto piè di pagina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88913"/>
            <a:ext cx="8839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mtClean="0"/>
              <a:t>Mappe di Karnaugh 2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12875"/>
            <a:ext cx="88392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smtClean="0"/>
              <a:t>4 variabili</a:t>
            </a:r>
          </a:p>
          <a:p>
            <a:pPr eaLnBrk="1" hangingPunct="1">
              <a:lnSpc>
                <a:spcPct val="90000"/>
              </a:lnSpc>
              <a:defRPr/>
            </a:pPr>
            <a:endParaRPr lang="it-IT" smtClean="0"/>
          </a:p>
          <a:p>
            <a:pPr eaLnBrk="1" hangingPunct="1">
              <a:lnSpc>
                <a:spcPct val="90000"/>
              </a:lnSpc>
              <a:defRPr/>
            </a:pPr>
            <a:endParaRPr lang="it-IT" smtClean="0"/>
          </a:p>
          <a:p>
            <a:pPr eaLnBrk="1" hangingPunct="1">
              <a:lnSpc>
                <a:spcPct val="90000"/>
              </a:lnSpc>
              <a:defRPr/>
            </a:pPr>
            <a:endParaRPr lang="it-IT" smtClean="0"/>
          </a:p>
          <a:p>
            <a:pPr eaLnBrk="1" hangingPunct="1">
              <a:lnSpc>
                <a:spcPct val="90000"/>
              </a:lnSpc>
              <a:defRPr/>
            </a:pPr>
            <a:endParaRPr lang="it-IT" smtClean="0"/>
          </a:p>
          <a:p>
            <a:pPr eaLnBrk="1" hangingPunct="1">
              <a:lnSpc>
                <a:spcPct val="90000"/>
              </a:lnSpc>
              <a:defRPr/>
            </a:pPr>
            <a:endParaRPr lang="it-IT" sz="20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it-IT" sz="2000" smtClean="0"/>
              <a:t>due colonne </a:t>
            </a:r>
            <a:r>
              <a:rPr lang="it-IT" sz="2000" i="1" smtClean="0"/>
              <a:t>adiacenti </a:t>
            </a:r>
            <a:r>
              <a:rPr lang="it-IT" sz="2000" smtClean="0"/>
              <a:t> differiscono per una sola variabile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2000" smtClean="0"/>
              <a:t>due righe </a:t>
            </a:r>
            <a:r>
              <a:rPr lang="it-IT" sz="2000" i="1" smtClean="0"/>
              <a:t>adiacenti</a:t>
            </a:r>
            <a:r>
              <a:rPr lang="it-IT" sz="2000" smtClean="0"/>
              <a:t>  differiscono per una sola variabile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2000" smtClean="0"/>
              <a:t>la prima i l’ultima colonna sono adiacenti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it-IT" sz="1600" smtClean="0"/>
              <a:t>La mappa è scritta su un cilindro verticale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2000" smtClean="0"/>
              <a:t>la prima i l’ultima riga sono adiacenti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it-IT" sz="1600" smtClean="0"/>
              <a:t>La mappa è scritta su un cilindro orizzontale  (ovvero la mappa sta su un toroide)</a:t>
            </a:r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2051050" y="1722438"/>
            <a:ext cx="5572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c d</a:t>
            </a: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1187450" y="2205038"/>
            <a:ext cx="5572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a b</a:t>
            </a:r>
          </a:p>
        </p:txBody>
      </p:sp>
      <p:graphicFrame>
        <p:nvGraphicFramePr>
          <p:cNvPr id="149603" name="Group 99"/>
          <p:cNvGraphicFramePr>
            <a:graphicFrameLocks noGrp="1"/>
          </p:cNvGraphicFramePr>
          <p:nvPr/>
        </p:nvGraphicFramePr>
        <p:xfrm>
          <a:off x="1763713" y="2060575"/>
          <a:ext cx="4505325" cy="1847215"/>
        </p:xfrm>
        <a:graphic>
          <a:graphicData uri="http://schemas.openxmlformats.org/drawingml/2006/table">
            <a:tbl>
              <a:tblPr/>
              <a:tblGrid>
                <a:gridCol w="471487"/>
                <a:gridCol w="977900"/>
                <a:gridCol w="1020763"/>
                <a:gridCol w="1014412"/>
                <a:gridCol w="1020763"/>
              </a:tblGrid>
              <a:tr h="242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00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f(0000)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f(0001)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f(0011)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f(0010)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01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f(0100)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f(0101)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f(0111)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f(0110)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11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f(1100)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f(1101)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f(1111)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f(1110)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10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f(1000)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f(1001)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f(1011)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f(1010)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" name="Segnaposto numero diapositiva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9.</a:t>
            </a:r>
            <a:fld id="{DEB34C88-C1E4-4510-B627-E73039ED04AF}" type="slidenum">
              <a:rPr lang="it-IT" smtClean="0"/>
              <a:pPr>
                <a:defRPr/>
              </a:pPr>
              <a:t>14</a:t>
            </a:fld>
            <a:endParaRPr lang="it-IT" dirty="0"/>
          </a:p>
        </p:txBody>
      </p:sp>
      <p:sp>
        <p:nvSpPr>
          <p:cNvPr id="15" name="Segnaposto piè di pagina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Mappe di Karnaugh 3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defRPr/>
            </a:pPr>
            <a:r>
              <a:rPr lang="it-IT" smtClean="0"/>
              <a:t>5 variabili</a:t>
            </a:r>
          </a:p>
          <a:p>
            <a:pPr marL="533400" indent="-533400" eaLnBrk="1" hangingPunct="1">
              <a:defRPr/>
            </a:pPr>
            <a:endParaRPr lang="it-IT" smtClean="0"/>
          </a:p>
          <a:p>
            <a:pPr marL="533400" indent="-533400" eaLnBrk="1" hangingPunct="1">
              <a:defRPr/>
            </a:pPr>
            <a:endParaRPr lang="it-IT" smtClean="0"/>
          </a:p>
          <a:p>
            <a:pPr marL="533400" indent="-533400" eaLnBrk="1" hangingPunct="1">
              <a:defRPr/>
            </a:pPr>
            <a:endParaRPr lang="it-IT" smtClean="0"/>
          </a:p>
          <a:p>
            <a:pPr marL="533400" indent="-533400" eaLnBrk="1" hangingPunct="1">
              <a:defRPr/>
            </a:pPr>
            <a:endParaRPr lang="it-IT" smtClean="0"/>
          </a:p>
          <a:p>
            <a:pPr marL="533400" indent="-533400" eaLnBrk="1" hangingPunct="1">
              <a:buFontTx/>
              <a:buNone/>
              <a:defRPr/>
            </a:pPr>
            <a:endParaRPr lang="it-IT" sz="2000" smtClean="0"/>
          </a:p>
          <a:p>
            <a:pPr marL="914400" lvl="1" indent="-457200" eaLnBrk="1" hangingPunct="1">
              <a:buFontTx/>
              <a:buNone/>
              <a:defRPr/>
            </a:pPr>
            <a:r>
              <a:rPr lang="it-IT" sz="1800" smtClean="0"/>
              <a:t> 		</a:t>
            </a:r>
            <a:r>
              <a:rPr lang="it-IT" sz="2000" smtClean="0"/>
              <a:t>e = 0					e = 1</a:t>
            </a:r>
          </a:p>
          <a:p>
            <a:pPr marL="533400" indent="-533400" eaLnBrk="1" hangingPunct="1">
              <a:defRPr/>
            </a:pPr>
            <a:r>
              <a:rPr lang="it-IT" sz="2000" smtClean="0"/>
              <a:t>Le caselle con la stessa lettera sono adiacenti</a:t>
            </a:r>
          </a:p>
          <a:p>
            <a:pPr marL="533400" indent="-533400" eaLnBrk="1" hangingPunct="1">
              <a:defRPr/>
            </a:pPr>
            <a:endParaRPr lang="it-IT" sz="2000" smtClean="0"/>
          </a:p>
          <a:p>
            <a:pPr marL="533400" indent="-533400" eaLnBrk="1" hangingPunct="1">
              <a:defRPr/>
            </a:pPr>
            <a:r>
              <a:rPr lang="it-IT" sz="2000" smtClean="0"/>
              <a:t>Attenzione alle caselle con lettere in </a:t>
            </a:r>
            <a:r>
              <a:rPr lang="it-IT" sz="2000" smtClean="0">
                <a:solidFill>
                  <a:srgbClr val="FF0000"/>
                </a:solidFill>
              </a:rPr>
              <a:t>rosso</a:t>
            </a:r>
            <a:r>
              <a:rPr lang="it-IT" sz="2000" smtClean="0"/>
              <a:t> SONO ADIACENTi</a:t>
            </a:r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906463" y="1751013"/>
            <a:ext cx="5572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c d</a:t>
            </a:r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338138" y="2062163"/>
            <a:ext cx="5572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a b</a:t>
            </a:r>
          </a:p>
        </p:txBody>
      </p:sp>
      <p:graphicFrame>
        <p:nvGraphicFramePr>
          <p:cNvPr id="150679" name="Group 151"/>
          <p:cNvGraphicFramePr>
            <a:graphicFrameLocks noGrp="1"/>
          </p:cNvGraphicFramePr>
          <p:nvPr/>
        </p:nvGraphicFramePr>
        <p:xfrm>
          <a:off x="611188" y="2060575"/>
          <a:ext cx="3783012" cy="1873568"/>
        </p:xfrm>
        <a:graphic>
          <a:graphicData uri="http://schemas.openxmlformats.org/drawingml/2006/table">
            <a:tbl>
              <a:tblPr/>
              <a:tblGrid>
                <a:gridCol w="727075"/>
                <a:gridCol w="741362"/>
                <a:gridCol w="773113"/>
                <a:gridCol w="768350"/>
                <a:gridCol w="773112"/>
              </a:tblGrid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00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a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z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01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a </a:t>
                      </a: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11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10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b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b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9198" name="Text Box 52"/>
          <p:cNvSpPr txBox="1">
            <a:spLocks noChangeArrowheads="1"/>
          </p:cNvSpPr>
          <p:nvPr/>
        </p:nvSpPr>
        <p:spPr bwMode="auto">
          <a:xfrm>
            <a:off x="5003800" y="1916113"/>
            <a:ext cx="5572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c d</a:t>
            </a:r>
          </a:p>
        </p:txBody>
      </p:sp>
      <p:sp>
        <p:nvSpPr>
          <p:cNvPr id="49199" name="Text Box 53"/>
          <p:cNvSpPr txBox="1">
            <a:spLocks noChangeArrowheads="1"/>
          </p:cNvSpPr>
          <p:nvPr/>
        </p:nvSpPr>
        <p:spPr bwMode="auto">
          <a:xfrm>
            <a:off x="4572000" y="2159000"/>
            <a:ext cx="5572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a b</a:t>
            </a:r>
          </a:p>
        </p:txBody>
      </p:sp>
      <p:graphicFrame>
        <p:nvGraphicFramePr>
          <p:cNvPr id="150728" name="Group 200"/>
          <p:cNvGraphicFramePr>
            <a:graphicFrameLocks noGrp="1"/>
          </p:cNvGraphicFramePr>
          <p:nvPr/>
        </p:nvGraphicFramePr>
        <p:xfrm>
          <a:off x="4779963" y="2176463"/>
          <a:ext cx="3783012" cy="1847215"/>
        </p:xfrm>
        <a:graphic>
          <a:graphicData uri="http://schemas.openxmlformats.org/drawingml/2006/table">
            <a:tbl>
              <a:tblPr/>
              <a:tblGrid>
                <a:gridCol w="727075"/>
                <a:gridCol w="741362"/>
                <a:gridCol w="773113"/>
                <a:gridCol w="768350"/>
                <a:gridCol w="773112"/>
              </a:tblGrid>
              <a:tr h="242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00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c </a:t>
                      </a: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z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c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01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d </a:t>
                      </a: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11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d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10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" name="Segnaposto numero diapositiva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9.</a:t>
            </a:r>
            <a:fld id="{DEB34C88-C1E4-4510-B627-E73039ED04AF}" type="slidenum">
              <a:rPr lang="it-IT" smtClean="0"/>
              <a:pPr>
                <a:defRPr/>
              </a:pPr>
              <a:t>15</a:t>
            </a:fld>
            <a:endParaRPr lang="it-IT" dirty="0"/>
          </a:p>
        </p:txBody>
      </p:sp>
      <p:sp>
        <p:nvSpPr>
          <p:cNvPr id="18" name="Segnaposto piè di pagina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Esempio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Per la funzione prima trovata si ha</a:t>
            </a:r>
          </a:p>
          <a:p>
            <a:pPr eaLnBrk="1" hangingPunct="1">
              <a:defRPr/>
            </a:pPr>
            <a:endParaRPr lang="it-IT" smtClean="0"/>
          </a:p>
        </p:txBody>
      </p:sp>
      <p:graphicFrame>
        <p:nvGraphicFramePr>
          <p:cNvPr id="151785" name="Group 233"/>
          <p:cNvGraphicFramePr>
            <a:graphicFrameLocks noGrp="1"/>
          </p:cNvGraphicFramePr>
          <p:nvPr/>
        </p:nvGraphicFramePr>
        <p:xfrm>
          <a:off x="381000" y="2362200"/>
          <a:ext cx="1600200" cy="3291840"/>
        </p:xfrm>
        <a:graphic>
          <a:graphicData uri="http://schemas.openxmlformats.org/drawingml/2006/table">
            <a:tbl>
              <a:tblPr/>
              <a:tblGrid>
                <a:gridCol w="400050"/>
                <a:gridCol w="400050"/>
                <a:gridCol w="419100"/>
                <a:gridCol w="381000"/>
              </a:tblGrid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a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b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c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z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1789" name="Group 237"/>
          <p:cNvGraphicFramePr>
            <a:graphicFrameLocks noGrp="1"/>
          </p:cNvGraphicFramePr>
          <p:nvPr/>
        </p:nvGraphicFramePr>
        <p:xfrm>
          <a:off x="3282950" y="2625725"/>
          <a:ext cx="3340100" cy="1188720"/>
        </p:xfrm>
        <a:graphic>
          <a:graphicData uri="http://schemas.openxmlformats.org/drawingml/2006/table">
            <a:tbl>
              <a:tblPr/>
              <a:tblGrid>
                <a:gridCol w="668338"/>
                <a:gridCol w="666750"/>
                <a:gridCol w="668337"/>
                <a:gridCol w="668338"/>
                <a:gridCol w="668337"/>
              </a:tblGrid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0247" name="Text Box 104"/>
          <p:cNvSpPr txBox="1">
            <a:spLocks noChangeArrowheads="1"/>
          </p:cNvSpPr>
          <p:nvPr/>
        </p:nvSpPr>
        <p:spPr bwMode="auto">
          <a:xfrm>
            <a:off x="3013075" y="2541588"/>
            <a:ext cx="320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 b="1">
                <a:solidFill>
                  <a:srgbClr val="FF0000"/>
                </a:solidFill>
                <a:latin typeface="Arial Rounded MT Bold" pitchFamily="34" charset="0"/>
              </a:rPr>
              <a:t>a</a:t>
            </a:r>
          </a:p>
        </p:txBody>
      </p:sp>
      <p:sp>
        <p:nvSpPr>
          <p:cNvPr id="50248" name="Text Box 105"/>
          <p:cNvSpPr txBox="1">
            <a:spLocks noChangeArrowheads="1"/>
          </p:cNvSpPr>
          <p:nvPr/>
        </p:nvSpPr>
        <p:spPr bwMode="auto">
          <a:xfrm>
            <a:off x="3349625" y="2205038"/>
            <a:ext cx="5921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 b="1">
                <a:solidFill>
                  <a:srgbClr val="FF0000"/>
                </a:solidFill>
                <a:latin typeface="Arial Rounded MT Bold" pitchFamily="34" charset="0"/>
              </a:rPr>
              <a:t>b, c</a:t>
            </a:r>
          </a:p>
        </p:txBody>
      </p:sp>
      <p:graphicFrame>
        <p:nvGraphicFramePr>
          <p:cNvPr id="151793" name="Group 241"/>
          <p:cNvGraphicFramePr>
            <a:graphicFrameLocks noGrp="1"/>
          </p:cNvGraphicFramePr>
          <p:nvPr/>
        </p:nvGraphicFramePr>
        <p:xfrm>
          <a:off x="3298825" y="4648200"/>
          <a:ext cx="3340100" cy="1188720"/>
        </p:xfrm>
        <a:graphic>
          <a:graphicData uri="http://schemas.openxmlformats.org/drawingml/2006/table">
            <a:tbl>
              <a:tblPr/>
              <a:tblGrid>
                <a:gridCol w="668338"/>
                <a:gridCol w="666750"/>
                <a:gridCol w="668337"/>
                <a:gridCol w="668338"/>
                <a:gridCol w="668337"/>
              </a:tblGrid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0276" name="Text Box 141"/>
          <p:cNvSpPr txBox="1">
            <a:spLocks noChangeArrowheads="1"/>
          </p:cNvSpPr>
          <p:nvPr/>
        </p:nvSpPr>
        <p:spPr bwMode="auto">
          <a:xfrm>
            <a:off x="3028950" y="4564063"/>
            <a:ext cx="320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 b="1">
                <a:solidFill>
                  <a:srgbClr val="FF0000"/>
                </a:solidFill>
                <a:latin typeface="Arial Rounded MT Bold" pitchFamily="34" charset="0"/>
              </a:rPr>
              <a:t>a</a:t>
            </a:r>
          </a:p>
        </p:txBody>
      </p:sp>
      <p:sp>
        <p:nvSpPr>
          <p:cNvPr id="50277" name="Text Box 142"/>
          <p:cNvSpPr txBox="1">
            <a:spLocks noChangeArrowheads="1"/>
          </p:cNvSpPr>
          <p:nvPr/>
        </p:nvSpPr>
        <p:spPr bwMode="auto">
          <a:xfrm>
            <a:off x="3365500" y="4227513"/>
            <a:ext cx="5921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 b="1">
                <a:solidFill>
                  <a:srgbClr val="FF0000"/>
                </a:solidFill>
                <a:latin typeface="Arial Rounded MT Bold" pitchFamily="34" charset="0"/>
              </a:rPr>
              <a:t>b, c</a:t>
            </a:r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9.</a:t>
            </a:r>
            <a:fld id="{DEB34C88-C1E4-4510-B627-E73039ED04AF}" type="slidenum">
              <a:rPr lang="it-IT" smtClean="0"/>
              <a:pPr>
                <a:defRPr/>
              </a:pPr>
              <a:t>16</a:t>
            </a:fld>
            <a:endParaRPr lang="it-IT" dirty="0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Osservazioni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Data una funzione di “n” variabili</a:t>
            </a:r>
          </a:p>
          <a:p>
            <a:pPr eaLnBrk="1" hangingPunct="1">
              <a:defRPr/>
            </a:pPr>
            <a:r>
              <a:rPr lang="it-IT" smtClean="0"/>
              <a:t>Ogni casella della mappa corrisponde a un mintermine della funzione (prodotto di “n” termini)</a:t>
            </a:r>
          </a:p>
          <a:p>
            <a:pPr eaLnBrk="1" hangingPunct="1">
              <a:defRPr/>
            </a:pPr>
            <a:r>
              <a:rPr lang="it-IT" smtClean="0"/>
              <a:t>Due caselle adiacenti danno luogo a un prodotto  di (n-1) termini</a:t>
            </a:r>
          </a:p>
          <a:p>
            <a:pPr eaLnBrk="1" hangingPunct="1">
              <a:defRPr/>
            </a:pPr>
            <a:r>
              <a:rPr lang="it-IT" smtClean="0"/>
              <a:t>Quattro caselle adiacenti danno luogo a un prodotto di (n-2) termini</a:t>
            </a:r>
          </a:p>
          <a:p>
            <a:pPr eaLnBrk="1" hangingPunct="1">
              <a:defRPr/>
            </a:pPr>
            <a:r>
              <a:rPr lang="it-IT" smtClean="0"/>
              <a:t>Otto caselle adiacenti danno luogo a un prodotto di (n-3) termini</a:t>
            </a:r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9.</a:t>
            </a:r>
            <a:fld id="{DEB34C88-C1E4-4510-B627-E73039ED04AF}" type="slidenum">
              <a:rPr lang="it-IT" smtClean="0"/>
              <a:pPr>
                <a:defRPr/>
              </a:pPr>
              <a:t>17</a:t>
            </a:fld>
            <a:endParaRPr lang="it-IT" dirty="0"/>
          </a:p>
        </p:txBody>
      </p:sp>
      <p:sp>
        <p:nvSpPr>
          <p:cNvPr id="12" name="Segnaposto piè di pagina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Esempio 1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Funzione “</a:t>
            </a:r>
            <a:r>
              <a:rPr lang="it-IT" i="1" smtClean="0"/>
              <a:t>f  </a:t>
            </a:r>
            <a:r>
              <a:rPr lang="it-IT" smtClean="0"/>
              <a:t>”di 4 variabili</a:t>
            </a:r>
          </a:p>
          <a:p>
            <a:pPr eaLnBrk="1" hangingPunct="1">
              <a:defRPr/>
            </a:pPr>
            <a:endParaRPr lang="it-IT" smtClean="0"/>
          </a:p>
          <a:p>
            <a:pPr eaLnBrk="1" hangingPunct="1">
              <a:defRPr/>
            </a:pPr>
            <a:endParaRPr lang="it-IT" smtClean="0"/>
          </a:p>
          <a:p>
            <a:pPr eaLnBrk="1" hangingPunct="1">
              <a:defRPr/>
            </a:pPr>
            <a:endParaRPr lang="it-IT" smtClean="0"/>
          </a:p>
          <a:p>
            <a:pPr eaLnBrk="1" hangingPunct="1">
              <a:defRPr/>
            </a:pPr>
            <a:endParaRPr lang="it-IT" smtClean="0"/>
          </a:p>
          <a:p>
            <a:pPr eaLnBrk="1" hangingPunct="1">
              <a:defRPr/>
            </a:pPr>
            <a:endParaRPr lang="it-IT" smtClean="0"/>
          </a:p>
          <a:p>
            <a:pPr eaLnBrk="1" hangingPunct="1">
              <a:defRPr/>
            </a:pPr>
            <a:endParaRPr lang="it-IT" smtClean="0"/>
          </a:p>
          <a:p>
            <a:pPr eaLnBrk="1" hangingPunct="1">
              <a:defRPr/>
            </a:pPr>
            <a:r>
              <a:rPr lang="it-IT" smtClean="0"/>
              <a:t>La forma canonica SP si ottiene sommando le caselle dove </a:t>
            </a:r>
            <a:r>
              <a:rPr lang="it-IT" i="1" smtClean="0"/>
              <a:t>f </a:t>
            </a:r>
            <a:r>
              <a:rPr lang="it-IT" smtClean="0"/>
              <a:t> vale “1”</a:t>
            </a:r>
          </a:p>
        </p:txBody>
      </p:sp>
      <p:graphicFrame>
        <p:nvGraphicFramePr>
          <p:cNvPr id="19458" name="Object 4"/>
          <p:cNvGraphicFramePr>
            <a:graphicFrameLocks noChangeAspect="1"/>
          </p:cNvGraphicFramePr>
          <p:nvPr/>
        </p:nvGraphicFramePr>
        <p:xfrm>
          <a:off x="1855788" y="1958975"/>
          <a:ext cx="4852987" cy="2844800"/>
        </p:xfrm>
        <a:graphic>
          <a:graphicData uri="http://schemas.openxmlformats.org/presentationml/2006/ole">
            <p:oleObj spid="_x0000_s19458" name="Equation" r:id="rId3" imgW="1993680" imgH="1168200" progId="Equation.3">
              <p:embed/>
            </p:oleObj>
          </a:graphicData>
        </a:graphic>
      </p:graphicFrame>
      <p:sp>
        <p:nvSpPr>
          <p:cNvPr id="19462" name="Line 5"/>
          <p:cNvSpPr>
            <a:spLocks noChangeShapeType="1"/>
          </p:cNvSpPr>
          <p:nvPr/>
        </p:nvSpPr>
        <p:spPr bwMode="auto">
          <a:xfrm>
            <a:off x="1952625" y="2074863"/>
            <a:ext cx="982663" cy="822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3" name="Segnaposto numero diapositiva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9.</a:t>
            </a:r>
            <a:fld id="{DEB34C88-C1E4-4510-B627-E73039ED04AF}" type="slidenum">
              <a:rPr lang="it-IT" smtClean="0"/>
              <a:pPr>
                <a:defRPr/>
              </a:pPr>
              <a:t>18</a:t>
            </a:fld>
            <a:endParaRPr lang="it-IT" dirty="0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Esempio 2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Data la funzione definita dalla seguente mappa:</a:t>
            </a:r>
          </a:p>
          <a:p>
            <a:pPr eaLnBrk="1" hangingPunct="1">
              <a:defRPr/>
            </a:pPr>
            <a:endParaRPr lang="it-IT" smtClean="0"/>
          </a:p>
          <a:p>
            <a:pPr eaLnBrk="1" hangingPunct="1">
              <a:defRPr/>
            </a:pPr>
            <a:endParaRPr lang="it-IT" smtClean="0"/>
          </a:p>
          <a:p>
            <a:pPr eaLnBrk="1" hangingPunct="1">
              <a:defRPr/>
            </a:pPr>
            <a:endParaRPr lang="it-IT" smtClean="0"/>
          </a:p>
          <a:p>
            <a:pPr eaLnBrk="1" hangingPunct="1">
              <a:defRPr/>
            </a:pPr>
            <a:endParaRPr lang="it-IT" smtClean="0"/>
          </a:p>
          <a:p>
            <a:pPr eaLnBrk="1" hangingPunct="1">
              <a:defRPr/>
            </a:pPr>
            <a:r>
              <a:rPr lang="it-IT" smtClean="0"/>
              <a:t>si ha:</a:t>
            </a:r>
          </a:p>
        </p:txBody>
      </p:sp>
      <p:graphicFrame>
        <p:nvGraphicFramePr>
          <p:cNvPr id="20482" name="Object 4"/>
          <p:cNvGraphicFramePr>
            <a:graphicFrameLocks noChangeAspect="1"/>
          </p:cNvGraphicFramePr>
          <p:nvPr/>
        </p:nvGraphicFramePr>
        <p:xfrm>
          <a:off x="2716213" y="1930400"/>
          <a:ext cx="2325687" cy="2073275"/>
        </p:xfrm>
        <a:graphic>
          <a:graphicData uri="http://schemas.openxmlformats.org/presentationml/2006/ole">
            <p:oleObj spid="_x0000_s20482" name="Equation" r:id="rId3" imgW="1282680" imgH="1143000" progId="Equation.3">
              <p:embed/>
            </p:oleObj>
          </a:graphicData>
        </a:graphic>
      </p:graphicFrame>
      <p:sp>
        <p:nvSpPr>
          <p:cNvPr id="20487" name="Line 5"/>
          <p:cNvSpPr>
            <a:spLocks noChangeShapeType="1"/>
          </p:cNvSpPr>
          <p:nvPr/>
        </p:nvSpPr>
        <p:spPr bwMode="auto">
          <a:xfrm>
            <a:off x="2843213" y="2068513"/>
            <a:ext cx="658812" cy="547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graphicFrame>
        <p:nvGraphicFramePr>
          <p:cNvPr id="20483" name="Object 6"/>
          <p:cNvGraphicFramePr>
            <a:graphicFrameLocks noChangeAspect="1"/>
          </p:cNvGraphicFramePr>
          <p:nvPr/>
        </p:nvGraphicFramePr>
        <p:xfrm>
          <a:off x="2090738" y="4210050"/>
          <a:ext cx="6078537" cy="1930400"/>
        </p:xfrm>
        <a:graphic>
          <a:graphicData uri="http://schemas.openxmlformats.org/presentationml/2006/ole">
            <p:oleObj spid="_x0000_s20483" name="Equation" r:id="rId4" imgW="3759120" imgH="1193760" progId="Equation.3">
              <p:embed/>
            </p:oleObj>
          </a:graphicData>
        </a:graphic>
      </p:graphicFrame>
      <p:sp>
        <p:nvSpPr>
          <p:cNvPr id="14" name="Segnaposto numero diapositiva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9.</a:t>
            </a:r>
            <a:fld id="{DEB34C88-C1E4-4510-B627-E73039ED04AF}" type="slidenum">
              <a:rPr lang="it-IT" smtClean="0"/>
              <a:pPr>
                <a:defRPr/>
              </a:pPr>
              <a:t>19</a:t>
            </a:fld>
            <a:endParaRPr lang="it-IT" dirty="0"/>
          </a:p>
        </p:txBody>
      </p:sp>
      <p:sp>
        <p:nvSpPr>
          <p:cNvPr id="15" name="Segnaposto piè di pagina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Richiami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it-IT" dirty="0" smtClean="0"/>
              <a:t>Enumerazione di funzioni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dirty="0" smtClean="0"/>
              <a:t>Reti logiche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dirty="0" smtClean="0"/>
              <a:t>Reti logiche combinatorie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dirty="0" smtClean="0"/>
              <a:t>Reti logiche sequenziali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dirty="0" smtClean="0"/>
              <a:t>Simboli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dirty="0" smtClean="0"/>
              <a:t>Concetto di ciclo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dirty="0" smtClean="0"/>
              <a:t>Realizzazioni diverse della stessa funzione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dirty="0" smtClean="0"/>
              <a:t>Teorema di </a:t>
            </a:r>
            <a:r>
              <a:rPr lang="it-IT" dirty="0" err="1" smtClean="0"/>
              <a:t>Shannon</a:t>
            </a:r>
            <a:endParaRPr lang="it-IT" dirty="0" smtClean="0"/>
          </a:p>
          <a:p>
            <a:pPr eaLnBrk="1" hangingPunct="1">
              <a:lnSpc>
                <a:spcPct val="80000"/>
              </a:lnSpc>
              <a:buNone/>
              <a:defRPr/>
            </a:pPr>
            <a:endParaRPr lang="it-IT" dirty="0" smtClean="0"/>
          </a:p>
          <a:p>
            <a:pPr marL="533400" indent="-533400">
              <a:spcBef>
                <a:spcPct val="0"/>
              </a:spcBef>
              <a:buNone/>
              <a:defRPr/>
            </a:pPr>
            <a:endParaRPr lang="it-IT" dirty="0" smtClean="0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9.</a:t>
            </a:r>
            <a:fld id="{DEB34C88-C1E4-4510-B627-E73039ED04AF}" type="slidenum">
              <a:rPr lang="it-IT" smtClean="0"/>
              <a:pPr>
                <a:defRPr/>
              </a:pPr>
              <a:t>2</a:t>
            </a:fld>
            <a:endParaRPr lang="it-IT" dirty="0"/>
          </a:p>
        </p:txBody>
      </p:sp>
      <p:sp>
        <p:nvSpPr>
          <p:cNvPr id="12" name="Segnaposto piè di pagina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Definizione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25000"/>
              </a:spcBef>
              <a:defRPr/>
            </a:pPr>
            <a:r>
              <a:rPr lang="it-IT" sz="2000" smtClean="0"/>
              <a:t>Il prodotto “</a:t>
            </a:r>
            <a:r>
              <a:rPr lang="it-IT" sz="2000" i="1" smtClean="0"/>
              <a:t>p</a:t>
            </a:r>
            <a:r>
              <a:rPr lang="it-IT" sz="2000" smtClean="0"/>
              <a:t> ” si definisce implicante della finzione “</a:t>
            </a:r>
            <a:r>
              <a:rPr lang="it-IT" sz="2000" i="1" smtClean="0"/>
              <a:t>f</a:t>
            </a:r>
            <a:r>
              <a:rPr lang="it-IT" sz="2000" smtClean="0"/>
              <a:t>  “ se </a:t>
            </a:r>
            <a:r>
              <a:rPr lang="it-IT" sz="2000" i="1" smtClean="0"/>
              <a:t>p</a:t>
            </a:r>
            <a:r>
              <a:rPr lang="it-IT" sz="2000" smtClean="0"/>
              <a:t> e </a:t>
            </a:r>
            <a:r>
              <a:rPr lang="it-IT" sz="2000" i="1" smtClean="0"/>
              <a:t>f</a:t>
            </a:r>
            <a:r>
              <a:rPr lang="it-IT" sz="2000" smtClean="0"/>
              <a:t>  valgono  “1” per la stessa configurazione degli ingressi</a:t>
            </a:r>
          </a:p>
          <a:p>
            <a:pPr eaLnBrk="1" hangingPunct="1">
              <a:spcBef>
                <a:spcPct val="25000"/>
              </a:spcBef>
              <a:defRPr/>
            </a:pPr>
            <a:r>
              <a:rPr lang="it-IT" sz="2000" smtClean="0"/>
              <a:t>I mintermini della funzione  sono tutti implicanti della funzione</a:t>
            </a:r>
          </a:p>
          <a:p>
            <a:pPr eaLnBrk="1" hangingPunct="1">
              <a:spcBef>
                <a:spcPct val="25000"/>
              </a:spcBef>
              <a:defRPr/>
            </a:pPr>
            <a:r>
              <a:rPr lang="it-IT" sz="2000" smtClean="0"/>
              <a:t>Una funzione si può sempre scrivere come somma di implicanti</a:t>
            </a:r>
          </a:p>
          <a:p>
            <a:pPr eaLnBrk="1" hangingPunct="1">
              <a:spcBef>
                <a:spcPct val="25000"/>
              </a:spcBef>
              <a:defRPr/>
            </a:pPr>
            <a:r>
              <a:rPr lang="it-IT" sz="2000" smtClean="0"/>
              <a:t>Una casella delle mappe di Karnaugh è un implicante di ordine 1 (0) [1]</a:t>
            </a:r>
          </a:p>
          <a:p>
            <a:pPr eaLnBrk="1" hangingPunct="1">
              <a:spcBef>
                <a:spcPct val="25000"/>
              </a:spcBef>
              <a:defRPr/>
            </a:pPr>
            <a:r>
              <a:rPr lang="it-IT" sz="2000" smtClean="0"/>
              <a:t>Due caselle adiacenti sono un implicante di ordine 2 (1) [2] </a:t>
            </a:r>
          </a:p>
          <a:p>
            <a:pPr eaLnBrk="1" hangingPunct="1">
              <a:spcBef>
                <a:spcPct val="25000"/>
              </a:spcBef>
              <a:defRPr/>
            </a:pPr>
            <a:r>
              <a:rPr lang="it-IT" sz="2000" smtClean="0"/>
              <a:t>Quattro caselle adiacenti sono un implicante di ordine 3 (2) [4]</a:t>
            </a:r>
          </a:p>
          <a:p>
            <a:pPr eaLnBrk="1" hangingPunct="1">
              <a:spcBef>
                <a:spcPct val="25000"/>
              </a:spcBef>
              <a:defRPr/>
            </a:pPr>
            <a:r>
              <a:rPr lang="it-IT" sz="2000" smtClean="0"/>
              <a:t>Otto caselle adiacenti sono un implicante di ordine 4 (3) [8]</a:t>
            </a:r>
          </a:p>
          <a:p>
            <a:pPr eaLnBrk="1" hangingPunct="1">
              <a:spcBef>
                <a:spcPct val="25000"/>
              </a:spcBef>
              <a:defRPr/>
            </a:pPr>
            <a:r>
              <a:rPr lang="it-IT" sz="2000" smtClean="0"/>
              <a:t>L’espressine di un implicante si ricava direttamente dalle mappe di Karnaugh</a:t>
            </a:r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9.</a:t>
            </a:r>
            <a:fld id="{DEB34C88-C1E4-4510-B627-E73039ED04AF}" type="slidenum">
              <a:rPr lang="it-IT" smtClean="0"/>
              <a:pPr>
                <a:defRPr/>
              </a:pPr>
              <a:t>20</a:t>
            </a:fld>
            <a:endParaRPr lang="it-IT" dirty="0"/>
          </a:p>
        </p:txBody>
      </p:sp>
      <p:sp>
        <p:nvSpPr>
          <p:cNvPr id="12" name="Segnaposto piè di pagina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Esempio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Per la funzione prima vista si ha:</a:t>
            </a:r>
          </a:p>
        </p:txBody>
      </p:sp>
      <p:graphicFrame>
        <p:nvGraphicFramePr>
          <p:cNvPr id="21506" name="Object 5"/>
          <p:cNvGraphicFramePr>
            <a:graphicFrameLocks noChangeAspect="1"/>
          </p:cNvGraphicFramePr>
          <p:nvPr/>
        </p:nvGraphicFramePr>
        <p:xfrm>
          <a:off x="644525" y="2871788"/>
          <a:ext cx="7843838" cy="2490787"/>
        </p:xfrm>
        <a:graphic>
          <a:graphicData uri="http://schemas.openxmlformats.org/presentationml/2006/ole">
            <p:oleObj spid="_x0000_s21506" name="Equation" r:id="rId3" imgW="3759120" imgH="1193760" progId="Equation.3">
              <p:embed/>
            </p:oleObj>
          </a:graphicData>
        </a:graphic>
      </p:graphicFrame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1422400" y="2136775"/>
            <a:ext cx="226695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Impicante di  “</a:t>
            </a:r>
            <a:r>
              <a:rPr lang="it-IT" sz="2000" i="1">
                <a:latin typeface="Arial Rounded MT Bold" pitchFamily="34" charset="0"/>
              </a:rPr>
              <a:t>z</a:t>
            </a:r>
            <a:r>
              <a:rPr lang="it-IT" sz="2000">
                <a:latin typeface="Arial Rounded MT Bold" pitchFamily="34" charset="0"/>
              </a:rPr>
              <a:t> “</a:t>
            </a:r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 flipH="1">
            <a:off x="1555750" y="2541588"/>
            <a:ext cx="927100" cy="4603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238125" y="5780088"/>
            <a:ext cx="25876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Impicante di  ordine 2</a:t>
            </a: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2970213" y="5837238"/>
            <a:ext cx="25876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Impicante di  ordine 3</a:t>
            </a: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5770563" y="5538788"/>
            <a:ext cx="25876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Impicante di  ordine 1</a:t>
            </a:r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 flipH="1" flipV="1">
            <a:off x="1176338" y="5297488"/>
            <a:ext cx="517525" cy="48101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 flipH="1" flipV="1">
            <a:off x="5464175" y="4576763"/>
            <a:ext cx="1322388" cy="98583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 flipH="1" flipV="1">
            <a:off x="2778125" y="5273675"/>
            <a:ext cx="1446213" cy="5762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20" name="Segnaposto numero diapositiva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9.</a:t>
            </a:r>
            <a:fld id="{DEB34C88-C1E4-4510-B627-E73039ED04AF}" type="slidenum">
              <a:rPr lang="it-IT" smtClean="0"/>
              <a:pPr>
                <a:defRPr/>
              </a:pPr>
              <a:t>21</a:t>
            </a:fld>
            <a:endParaRPr lang="it-IT" dirty="0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Esempio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Esempio di implicanti di ordine 2</a:t>
            </a:r>
          </a:p>
        </p:txBody>
      </p:sp>
      <p:graphicFrame>
        <p:nvGraphicFramePr>
          <p:cNvPr id="22530" name="Object 4"/>
          <p:cNvGraphicFramePr>
            <a:graphicFrameLocks noChangeAspect="1"/>
          </p:cNvGraphicFramePr>
          <p:nvPr/>
        </p:nvGraphicFramePr>
        <p:xfrm>
          <a:off x="3408363" y="2819400"/>
          <a:ext cx="2325687" cy="2073275"/>
        </p:xfrm>
        <a:graphic>
          <a:graphicData uri="http://schemas.openxmlformats.org/presentationml/2006/ole">
            <p:oleObj spid="_x0000_s22530" name="Equation" r:id="rId3" imgW="1282680" imgH="1143000" progId="Equation.3">
              <p:embed/>
            </p:oleObj>
          </a:graphicData>
        </a:graphic>
      </p:graphicFrame>
      <p:sp>
        <p:nvSpPr>
          <p:cNvPr id="22539" name="Line 5"/>
          <p:cNvSpPr>
            <a:spLocks noChangeShapeType="1"/>
          </p:cNvSpPr>
          <p:nvPr/>
        </p:nvSpPr>
        <p:spPr bwMode="auto">
          <a:xfrm>
            <a:off x="3535363" y="2968625"/>
            <a:ext cx="658812" cy="547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2540" name="AutoShape 6"/>
          <p:cNvSpPr>
            <a:spLocks noChangeArrowheads="1"/>
          </p:cNvSpPr>
          <p:nvPr/>
        </p:nvSpPr>
        <p:spPr bwMode="auto">
          <a:xfrm>
            <a:off x="4264025" y="3508375"/>
            <a:ext cx="614363" cy="31432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2541" name="AutoShape 7"/>
          <p:cNvSpPr>
            <a:spLocks noChangeArrowheads="1"/>
          </p:cNvSpPr>
          <p:nvPr/>
        </p:nvSpPr>
        <p:spPr bwMode="auto">
          <a:xfrm>
            <a:off x="4264025" y="4194175"/>
            <a:ext cx="614363" cy="31432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2542" name="AutoShape 8"/>
          <p:cNvSpPr>
            <a:spLocks noChangeArrowheads="1"/>
          </p:cNvSpPr>
          <p:nvPr/>
        </p:nvSpPr>
        <p:spPr bwMode="auto">
          <a:xfrm rot="5400000">
            <a:off x="4107656" y="4372769"/>
            <a:ext cx="614363" cy="31432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grpSp>
        <p:nvGrpSpPr>
          <p:cNvPr id="22543" name="Group 9"/>
          <p:cNvGrpSpPr>
            <a:grpSpLocks/>
          </p:cNvGrpSpPr>
          <p:nvPr/>
        </p:nvGrpSpPr>
        <p:grpSpPr bwMode="auto">
          <a:xfrm>
            <a:off x="4171950" y="4495800"/>
            <a:ext cx="400050" cy="304800"/>
            <a:chOff x="4416" y="2688"/>
            <a:chExt cx="252" cy="192"/>
          </a:xfrm>
        </p:grpSpPr>
        <p:sp>
          <p:nvSpPr>
            <p:cNvPr id="22564" name="Line 10"/>
            <p:cNvSpPr>
              <a:spLocks noChangeShapeType="1"/>
            </p:cNvSpPr>
            <p:nvPr/>
          </p:nvSpPr>
          <p:spPr bwMode="auto">
            <a:xfrm>
              <a:off x="4416" y="2688"/>
              <a:ext cx="192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2565" name="AutoShape 11"/>
            <p:cNvSpPr>
              <a:spLocks/>
            </p:cNvSpPr>
            <p:nvPr/>
          </p:nvSpPr>
          <p:spPr bwMode="auto">
            <a:xfrm>
              <a:off x="4608" y="2688"/>
              <a:ext cx="60" cy="192"/>
            </a:xfrm>
            <a:prstGeom prst="rightBracket">
              <a:avLst>
                <a:gd name="adj" fmla="val 26667"/>
              </a:avLst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2566" name="Line 12"/>
            <p:cNvSpPr>
              <a:spLocks noChangeShapeType="1"/>
            </p:cNvSpPr>
            <p:nvPr/>
          </p:nvSpPr>
          <p:spPr bwMode="auto">
            <a:xfrm flipH="1">
              <a:off x="4416" y="2880"/>
              <a:ext cx="192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22544" name="Group 13"/>
          <p:cNvGrpSpPr>
            <a:grpSpLocks/>
          </p:cNvGrpSpPr>
          <p:nvPr/>
        </p:nvGrpSpPr>
        <p:grpSpPr bwMode="auto">
          <a:xfrm flipH="1">
            <a:off x="5334000" y="4495800"/>
            <a:ext cx="400050" cy="304800"/>
            <a:chOff x="4416" y="2688"/>
            <a:chExt cx="252" cy="192"/>
          </a:xfrm>
        </p:grpSpPr>
        <p:sp>
          <p:nvSpPr>
            <p:cNvPr id="22561" name="Line 14"/>
            <p:cNvSpPr>
              <a:spLocks noChangeShapeType="1"/>
            </p:cNvSpPr>
            <p:nvPr/>
          </p:nvSpPr>
          <p:spPr bwMode="auto">
            <a:xfrm>
              <a:off x="4416" y="2688"/>
              <a:ext cx="192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2562" name="AutoShape 15"/>
            <p:cNvSpPr>
              <a:spLocks/>
            </p:cNvSpPr>
            <p:nvPr/>
          </p:nvSpPr>
          <p:spPr bwMode="auto">
            <a:xfrm>
              <a:off x="4608" y="2688"/>
              <a:ext cx="60" cy="192"/>
            </a:xfrm>
            <a:prstGeom prst="rightBracket">
              <a:avLst>
                <a:gd name="adj" fmla="val 26667"/>
              </a:avLst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2563" name="Line 16"/>
            <p:cNvSpPr>
              <a:spLocks noChangeShapeType="1"/>
            </p:cNvSpPr>
            <p:nvPr/>
          </p:nvSpPr>
          <p:spPr bwMode="auto">
            <a:xfrm flipH="1">
              <a:off x="4416" y="2880"/>
              <a:ext cx="192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22545" name="Group 17"/>
          <p:cNvGrpSpPr>
            <a:grpSpLocks/>
          </p:cNvGrpSpPr>
          <p:nvPr/>
        </p:nvGrpSpPr>
        <p:grpSpPr bwMode="auto">
          <a:xfrm rot="-5400000">
            <a:off x="4905375" y="4543425"/>
            <a:ext cx="400050" cy="304800"/>
            <a:chOff x="4416" y="2688"/>
            <a:chExt cx="252" cy="192"/>
          </a:xfrm>
        </p:grpSpPr>
        <p:sp>
          <p:nvSpPr>
            <p:cNvPr id="22558" name="Line 18"/>
            <p:cNvSpPr>
              <a:spLocks noChangeShapeType="1"/>
            </p:cNvSpPr>
            <p:nvPr/>
          </p:nvSpPr>
          <p:spPr bwMode="auto">
            <a:xfrm>
              <a:off x="4416" y="2688"/>
              <a:ext cx="192" cy="0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2559" name="AutoShape 19"/>
            <p:cNvSpPr>
              <a:spLocks/>
            </p:cNvSpPr>
            <p:nvPr/>
          </p:nvSpPr>
          <p:spPr bwMode="auto">
            <a:xfrm>
              <a:off x="4608" y="2688"/>
              <a:ext cx="60" cy="192"/>
            </a:xfrm>
            <a:prstGeom prst="rightBracket">
              <a:avLst>
                <a:gd name="adj" fmla="val 26667"/>
              </a:avLst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2560" name="Line 20"/>
            <p:cNvSpPr>
              <a:spLocks noChangeShapeType="1"/>
            </p:cNvSpPr>
            <p:nvPr/>
          </p:nvSpPr>
          <p:spPr bwMode="auto">
            <a:xfrm flipH="1">
              <a:off x="4416" y="2880"/>
              <a:ext cx="192" cy="0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22546" name="Group 21"/>
          <p:cNvGrpSpPr>
            <a:grpSpLocks/>
          </p:cNvGrpSpPr>
          <p:nvPr/>
        </p:nvGrpSpPr>
        <p:grpSpPr bwMode="auto">
          <a:xfrm rot="5400000">
            <a:off x="4905375" y="3476625"/>
            <a:ext cx="400050" cy="304800"/>
            <a:chOff x="4416" y="2688"/>
            <a:chExt cx="252" cy="192"/>
          </a:xfrm>
        </p:grpSpPr>
        <p:sp>
          <p:nvSpPr>
            <p:cNvPr id="22555" name="Line 22"/>
            <p:cNvSpPr>
              <a:spLocks noChangeShapeType="1"/>
            </p:cNvSpPr>
            <p:nvPr/>
          </p:nvSpPr>
          <p:spPr bwMode="auto">
            <a:xfrm>
              <a:off x="4416" y="2688"/>
              <a:ext cx="192" cy="0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2556" name="AutoShape 23"/>
            <p:cNvSpPr>
              <a:spLocks/>
            </p:cNvSpPr>
            <p:nvPr/>
          </p:nvSpPr>
          <p:spPr bwMode="auto">
            <a:xfrm>
              <a:off x="4608" y="2688"/>
              <a:ext cx="60" cy="192"/>
            </a:xfrm>
            <a:prstGeom prst="rightBracket">
              <a:avLst>
                <a:gd name="adj" fmla="val 26667"/>
              </a:avLst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2557" name="Line 24"/>
            <p:cNvSpPr>
              <a:spLocks noChangeShapeType="1"/>
            </p:cNvSpPr>
            <p:nvPr/>
          </p:nvSpPr>
          <p:spPr bwMode="auto">
            <a:xfrm flipH="1">
              <a:off x="4416" y="2880"/>
              <a:ext cx="192" cy="0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graphicFrame>
        <p:nvGraphicFramePr>
          <p:cNvPr id="22531" name="Object 25"/>
          <p:cNvGraphicFramePr>
            <a:graphicFrameLocks noChangeAspect="1"/>
          </p:cNvGraphicFramePr>
          <p:nvPr/>
        </p:nvGraphicFramePr>
        <p:xfrm>
          <a:off x="3352800" y="2209800"/>
          <a:ext cx="609600" cy="471488"/>
        </p:xfrm>
        <a:graphic>
          <a:graphicData uri="http://schemas.openxmlformats.org/presentationml/2006/ole">
            <p:oleObj spid="_x0000_s22531" name="Equation" r:id="rId4" imgW="279360" imgH="215640" progId="Equation.3">
              <p:embed/>
            </p:oleObj>
          </a:graphicData>
        </a:graphic>
      </p:graphicFrame>
      <p:sp>
        <p:nvSpPr>
          <p:cNvPr id="22547" name="Line 26"/>
          <p:cNvSpPr>
            <a:spLocks noChangeShapeType="1"/>
          </p:cNvSpPr>
          <p:nvPr/>
        </p:nvSpPr>
        <p:spPr bwMode="auto">
          <a:xfrm>
            <a:off x="3962400" y="2667000"/>
            <a:ext cx="381000" cy="8382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graphicFrame>
        <p:nvGraphicFramePr>
          <p:cNvPr id="22532" name="Object 27"/>
          <p:cNvGraphicFramePr>
            <a:graphicFrameLocks noChangeAspect="1"/>
          </p:cNvGraphicFramePr>
          <p:nvPr/>
        </p:nvGraphicFramePr>
        <p:xfrm>
          <a:off x="4572000" y="5181600"/>
          <a:ext cx="609600" cy="471488"/>
        </p:xfrm>
        <a:graphic>
          <a:graphicData uri="http://schemas.openxmlformats.org/presentationml/2006/ole">
            <p:oleObj spid="_x0000_s22532" name="Equation" r:id="rId5" imgW="279360" imgH="215640" progId="Equation.3">
              <p:embed/>
            </p:oleObj>
          </a:graphicData>
        </a:graphic>
      </p:graphicFrame>
      <p:graphicFrame>
        <p:nvGraphicFramePr>
          <p:cNvPr id="22533" name="Object 28"/>
          <p:cNvGraphicFramePr>
            <a:graphicFrameLocks noChangeAspect="1"/>
          </p:cNvGraphicFramePr>
          <p:nvPr/>
        </p:nvGraphicFramePr>
        <p:xfrm>
          <a:off x="5880100" y="3124200"/>
          <a:ext cx="582613" cy="471488"/>
        </p:xfrm>
        <a:graphic>
          <a:graphicData uri="http://schemas.openxmlformats.org/presentationml/2006/ole">
            <p:oleObj spid="_x0000_s22533" name="Equation" r:id="rId6" imgW="266400" imgH="215640" progId="Equation.3">
              <p:embed/>
            </p:oleObj>
          </a:graphicData>
        </a:graphic>
      </p:graphicFrame>
      <p:graphicFrame>
        <p:nvGraphicFramePr>
          <p:cNvPr id="22534" name="Object 29"/>
          <p:cNvGraphicFramePr>
            <a:graphicFrameLocks noChangeAspect="1"/>
          </p:cNvGraphicFramePr>
          <p:nvPr/>
        </p:nvGraphicFramePr>
        <p:xfrm>
          <a:off x="3263900" y="5029200"/>
          <a:ext cx="636588" cy="471488"/>
        </p:xfrm>
        <a:graphic>
          <a:graphicData uri="http://schemas.openxmlformats.org/presentationml/2006/ole">
            <p:oleObj spid="_x0000_s22534" name="Equation" r:id="rId7" imgW="291960" imgH="215640" progId="Equation.3">
              <p:embed/>
            </p:oleObj>
          </a:graphicData>
        </a:graphic>
      </p:graphicFrame>
      <p:graphicFrame>
        <p:nvGraphicFramePr>
          <p:cNvPr id="22535" name="Object 30"/>
          <p:cNvGraphicFramePr>
            <a:graphicFrameLocks noChangeAspect="1"/>
          </p:cNvGraphicFramePr>
          <p:nvPr/>
        </p:nvGraphicFramePr>
        <p:xfrm>
          <a:off x="6069013" y="3962400"/>
          <a:ext cx="665162" cy="471488"/>
        </p:xfrm>
        <a:graphic>
          <a:graphicData uri="http://schemas.openxmlformats.org/presentationml/2006/ole">
            <p:oleObj spid="_x0000_s22535" name="Equation" r:id="rId8" imgW="304560" imgH="215640" progId="Equation.3">
              <p:embed/>
            </p:oleObj>
          </a:graphicData>
        </a:graphic>
      </p:graphicFrame>
      <p:sp>
        <p:nvSpPr>
          <p:cNvPr id="22548" name="Line 31"/>
          <p:cNvSpPr>
            <a:spLocks noChangeShapeType="1"/>
          </p:cNvSpPr>
          <p:nvPr/>
        </p:nvSpPr>
        <p:spPr bwMode="auto">
          <a:xfrm flipV="1">
            <a:off x="4724400" y="4495800"/>
            <a:ext cx="76200" cy="6858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22549" name="Line 32"/>
          <p:cNvSpPr>
            <a:spLocks noChangeShapeType="1"/>
          </p:cNvSpPr>
          <p:nvPr/>
        </p:nvSpPr>
        <p:spPr bwMode="auto">
          <a:xfrm flipV="1">
            <a:off x="3505200" y="4648200"/>
            <a:ext cx="762000" cy="381000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22550" name="Line 33"/>
          <p:cNvSpPr>
            <a:spLocks noChangeShapeType="1"/>
          </p:cNvSpPr>
          <p:nvPr/>
        </p:nvSpPr>
        <p:spPr bwMode="auto">
          <a:xfrm flipH="1">
            <a:off x="5638800" y="4114800"/>
            <a:ext cx="457200" cy="38100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22551" name="Line 34"/>
          <p:cNvSpPr>
            <a:spLocks noChangeShapeType="1"/>
          </p:cNvSpPr>
          <p:nvPr/>
        </p:nvSpPr>
        <p:spPr bwMode="auto">
          <a:xfrm flipH="1">
            <a:off x="5257800" y="3352800"/>
            <a:ext cx="609600" cy="3048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22552" name="Line 35"/>
          <p:cNvSpPr>
            <a:spLocks noChangeShapeType="1"/>
          </p:cNvSpPr>
          <p:nvPr/>
        </p:nvSpPr>
        <p:spPr bwMode="auto">
          <a:xfrm flipH="1">
            <a:off x="4572000" y="4038600"/>
            <a:ext cx="1524000" cy="60960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22553" name="Line 36"/>
          <p:cNvSpPr>
            <a:spLocks noChangeShapeType="1"/>
          </p:cNvSpPr>
          <p:nvPr/>
        </p:nvSpPr>
        <p:spPr bwMode="auto">
          <a:xfrm flipH="1">
            <a:off x="5105400" y="3581400"/>
            <a:ext cx="838200" cy="9906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44" name="Segnaposto numero diapositiva 4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9.</a:t>
            </a:r>
            <a:fld id="{DEB34C88-C1E4-4510-B627-E73039ED04AF}" type="slidenum">
              <a:rPr lang="it-IT" smtClean="0"/>
              <a:pPr>
                <a:defRPr/>
              </a:pPr>
              <a:t>22</a:t>
            </a:fld>
            <a:endParaRPr lang="it-IT" dirty="0"/>
          </a:p>
        </p:txBody>
      </p:sp>
      <p:sp>
        <p:nvSpPr>
          <p:cNvPr id="45" name="Segnaposto piè di pagina 4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Esempio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Esempio di implicanti di ordine 3</a:t>
            </a:r>
          </a:p>
        </p:txBody>
      </p:sp>
      <p:graphicFrame>
        <p:nvGraphicFramePr>
          <p:cNvPr id="23554" name="Object 4"/>
          <p:cNvGraphicFramePr>
            <a:graphicFrameLocks noChangeAspect="1"/>
          </p:cNvGraphicFramePr>
          <p:nvPr/>
        </p:nvGraphicFramePr>
        <p:xfrm>
          <a:off x="3408363" y="2819400"/>
          <a:ext cx="2325687" cy="2073275"/>
        </p:xfrm>
        <a:graphic>
          <a:graphicData uri="http://schemas.openxmlformats.org/presentationml/2006/ole">
            <p:oleObj spid="_x0000_s23554" name="Equation" r:id="rId3" imgW="1282680" imgH="1143000" progId="Equation.3">
              <p:embed/>
            </p:oleObj>
          </a:graphicData>
        </a:graphic>
      </p:graphicFrame>
      <p:sp>
        <p:nvSpPr>
          <p:cNvPr id="23561" name="Line 5"/>
          <p:cNvSpPr>
            <a:spLocks noChangeShapeType="1"/>
          </p:cNvSpPr>
          <p:nvPr/>
        </p:nvSpPr>
        <p:spPr bwMode="auto">
          <a:xfrm>
            <a:off x="3535363" y="2968625"/>
            <a:ext cx="658812" cy="547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3562" name="AutoShape 6"/>
          <p:cNvSpPr>
            <a:spLocks noChangeArrowheads="1"/>
          </p:cNvSpPr>
          <p:nvPr/>
        </p:nvSpPr>
        <p:spPr bwMode="auto">
          <a:xfrm>
            <a:off x="4264025" y="3505200"/>
            <a:ext cx="614363" cy="69532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3563" name="AutoShape 7"/>
          <p:cNvSpPr>
            <a:spLocks noChangeArrowheads="1"/>
          </p:cNvSpPr>
          <p:nvPr/>
        </p:nvSpPr>
        <p:spPr bwMode="auto">
          <a:xfrm>
            <a:off x="4267200" y="4495800"/>
            <a:ext cx="1371600" cy="31432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grpSp>
        <p:nvGrpSpPr>
          <p:cNvPr id="23564" name="Group 8"/>
          <p:cNvGrpSpPr>
            <a:grpSpLocks/>
          </p:cNvGrpSpPr>
          <p:nvPr/>
        </p:nvGrpSpPr>
        <p:grpSpPr bwMode="auto">
          <a:xfrm>
            <a:off x="4095750" y="4191000"/>
            <a:ext cx="476250" cy="609600"/>
            <a:chOff x="4416" y="2688"/>
            <a:chExt cx="252" cy="192"/>
          </a:xfrm>
        </p:grpSpPr>
        <p:sp>
          <p:nvSpPr>
            <p:cNvPr id="23574" name="Line 9"/>
            <p:cNvSpPr>
              <a:spLocks noChangeShapeType="1"/>
            </p:cNvSpPr>
            <p:nvPr/>
          </p:nvSpPr>
          <p:spPr bwMode="auto">
            <a:xfrm>
              <a:off x="4416" y="2688"/>
              <a:ext cx="192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3575" name="AutoShape 10"/>
            <p:cNvSpPr>
              <a:spLocks/>
            </p:cNvSpPr>
            <p:nvPr/>
          </p:nvSpPr>
          <p:spPr bwMode="auto">
            <a:xfrm>
              <a:off x="4608" y="2688"/>
              <a:ext cx="60" cy="192"/>
            </a:xfrm>
            <a:prstGeom prst="rightBracket">
              <a:avLst>
                <a:gd name="adj" fmla="val 26667"/>
              </a:avLst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3576" name="Line 11"/>
            <p:cNvSpPr>
              <a:spLocks noChangeShapeType="1"/>
            </p:cNvSpPr>
            <p:nvPr/>
          </p:nvSpPr>
          <p:spPr bwMode="auto">
            <a:xfrm flipH="1">
              <a:off x="4416" y="2880"/>
              <a:ext cx="192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graphicFrame>
        <p:nvGraphicFramePr>
          <p:cNvPr id="23555" name="Object 12"/>
          <p:cNvGraphicFramePr>
            <a:graphicFrameLocks noChangeAspect="1"/>
          </p:cNvGraphicFramePr>
          <p:nvPr/>
        </p:nvGraphicFramePr>
        <p:xfrm>
          <a:off x="3886200" y="2209800"/>
          <a:ext cx="442913" cy="471488"/>
        </p:xfrm>
        <a:graphic>
          <a:graphicData uri="http://schemas.openxmlformats.org/presentationml/2006/ole">
            <p:oleObj spid="_x0000_s23555" name="Equation" r:id="rId4" imgW="203040" imgH="215640" progId="Equation.3">
              <p:embed/>
            </p:oleObj>
          </a:graphicData>
        </a:graphic>
      </p:graphicFrame>
      <p:sp>
        <p:nvSpPr>
          <p:cNvPr id="23565" name="Line 13"/>
          <p:cNvSpPr>
            <a:spLocks noChangeShapeType="1"/>
          </p:cNvSpPr>
          <p:nvPr/>
        </p:nvSpPr>
        <p:spPr bwMode="auto">
          <a:xfrm>
            <a:off x="4191000" y="2667000"/>
            <a:ext cx="381000" cy="8382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graphicFrame>
        <p:nvGraphicFramePr>
          <p:cNvPr id="23556" name="Object 14"/>
          <p:cNvGraphicFramePr>
            <a:graphicFrameLocks noChangeAspect="1"/>
          </p:cNvGraphicFramePr>
          <p:nvPr/>
        </p:nvGraphicFramePr>
        <p:xfrm>
          <a:off x="4572000" y="5257800"/>
          <a:ext cx="498475" cy="471488"/>
        </p:xfrm>
        <a:graphic>
          <a:graphicData uri="http://schemas.openxmlformats.org/presentationml/2006/ole">
            <p:oleObj spid="_x0000_s23556" name="Equation" r:id="rId5" imgW="228600" imgH="215640" progId="Equation.3">
              <p:embed/>
            </p:oleObj>
          </a:graphicData>
        </a:graphic>
      </p:graphicFrame>
      <p:graphicFrame>
        <p:nvGraphicFramePr>
          <p:cNvPr id="23557" name="Object 15"/>
          <p:cNvGraphicFramePr>
            <a:graphicFrameLocks noChangeAspect="1"/>
          </p:cNvGraphicFramePr>
          <p:nvPr/>
        </p:nvGraphicFramePr>
        <p:xfrm>
          <a:off x="5791200" y="3200400"/>
          <a:ext cx="442913" cy="471488"/>
        </p:xfrm>
        <a:graphic>
          <a:graphicData uri="http://schemas.openxmlformats.org/presentationml/2006/ole">
            <p:oleObj spid="_x0000_s23557" name="Equation" r:id="rId6" imgW="203040" imgH="215640" progId="Equation.3">
              <p:embed/>
            </p:oleObj>
          </a:graphicData>
        </a:graphic>
      </p:graphicFrame>
      <p:sp>
        <p:nvSpPr>
          <p:cNvPr id="23566" name="Line 16"/>
          <p:cNvSpPr>
            <a:spLocks noChangeShapeType="1"/>
          </p:cNvSpPr>
          <p:nvPr/>
        </p:nvSpPr>
        <p:spPr bwMode="auto">
          <a:xfrm flipH="1">
            <a:off x="4800600" y="3429000"/>
            <a:ext cx="990600" cy="1066800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23567" name="Line 17"/>
          <p:cNvSpPr>
            <a:spLocks noChangeShapeType="1"/>
          </p:cNvSpPr>
          <p:nvPr/>
        </p:nvSpPr>
        <p:spPr bwMode="auto">
          <a:xfrm flipH="1">
            <a:off x="4876800" y="4648200"/>
            <a:ext cx="457200" cy="60960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3568" name="Line 18"/>
          <p:cNvSpPr>
            <a:spLocks noChangeShapeType="1"/>
          </p:cNvSpPr>
          <p:nvPr/>
        </p:nvSpPr>
        <p:spPr bwMode="auto">
          <a:xfrm flipH="1" flipV="1">
            <a:off x="4267200" y="4800600"/>
            <a:ext cx="457200" cy="45720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grpSp>
        <p:nvGrpSpPr>
          <p:cNvPr id="23569" name="Group 19"/>
          <p:cNvGrpSpPr>
            <a:grpSpLocks/>
          </p:cNvGrpSpPr>
          <p:nvPr/>
        </p:nvGrpSpPr>
        <p:grpSpPr bwMode="auto">
          <a:xfrm flipH="1">
            <a:off x="5334000" y="4191000"/>
            <a:ext cx="476250" cy="609600"/>
            <a:chOff x="4416" y="2688"/>
            <a:chExt cx="252" cy="192"/>
          </a:xfrm>
        </p:grpSpPr>
        <p:sp>
          <p:nvSpPr>
            <p:cNvPr id="23571" name="Line 20"/>
            <p:cNvSpPr>
              <a:spLocks noChangeShapeType="1"/>
            </p:cNvSpPr>
            <p:nvPr/>
          </p:nvSpPr>
          <p:spPr bwMode="auto">
            <a:xfrm>
              <a:off x="4416" y="2688"/>
              <a:ext cx="192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3572" name="AutoShape 21"/>
            <p:cNvSpPr>
              <a:spLocks/>
            </p:cNvSpPr>
            <p:nvPr/>
          </p:nvSpPr>
          <p:spPr bwMode="auto">
            <a:xfrm>
              <a:off x="4608" y="2688"/>
              <a:ext cx="60" cy="192"/>
            </a:xfrm>
            <a:prstGeom prst="rightBracket">
              <a:avLst>
                <a:gd name="adj" fmla="val 26667"/>
              </a:avLst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3573" name="Line 22"/>
            <p:cNvSpPr>
              <a:spLocks noChangeShapeType="1"/>
            </p:cNvSpPr>
            <p:nvPr/>
          </p:nvSpPr>
          <p:spPr bwMode="auto">
            <a:xfrm flipH="1">
              <a:off x="4416" y="2880"/>
              <a:ext cx="192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30" name="Segnaposto numero diapositiva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9.</a:t>
            </a:r>
            <a:fld id="{DEB34C88-C1E4-4510-B627-E73039ED04AF}" type="slidenum">
              <a:rPr lang="it-IT" smtClean="0"/>
              <a:pPr>
                <a:defRPr/>
              </a:pPr>
              <a:t>23</a:t>
            </a:fld>
            <a:endParaRPr lang="it-IT" dirty="0"/>
          </a:p>
        </p:txBody>
      </p:sp>
      <p:sp>
        <p:nvSpPr>
          <p:cNvPr id="31" name="Segnaposto piè di pagina 3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Esempio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Esempio di implicanti di ordine 4</a:t>
            </a:r>
          </a:p>
        </p:txBody>
      </p:sp>
      <p:graphicFrame>
        <p:nvGraphicFramePr>
          <p:cNvPr id="24578" name="Object 4"/>
          <p:cNvGraphicFramePr>
            <a:graphicFrameLocks noChangeAspect="1"/>
          </p:cNvGraphicFramePr>
          <p:nvPr/>
        </p:nvGraphicFramePr>
        <p:xfrm>
          <a:off x="3408363" y="2819400"/>
          <a:ext cx="2325687" cy="2073275"/>
        </p:xfrm>
        <a:graphic>
          <a:graphicData uri="http://schemas.openxmlformats.org/presentationml/2006/ole">
            <p:oleObj spid="_x0000_s24578" name="Equation" r:id="rId3" imgW="1282680" imgH="1143000" progId="Equation.3">
              <p:embed/>
            </p:oleObj>
          </a:graphicData>
        </a:graphic>
      </p:graphicFrame>
      <p:sp>
        <p:nvSpPr>
          <p:cNvPr id="24584" name="Line 5"/>
          <p:cNvSpPr>
            <a:spLocks noChangeShapeType="1"/>
          </p:cNvSpPr>
          <p:nvPr/>
        </p:nvSpPr>
        <p:spPr bwMode="auto">
          <a:xfrm>
            <a:off x="3535363" y="2968625"/>
            <a:ext cx="658812" cy="547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4585" name="AutoShape 6"/>
          <p:cNvSpPr>
            <a:spLocks noChangeArrowheads="1"/>
          </p:cNvSpPr>
          <p:nvPr/>
        </p:nvSpPr>
        <p:spPr bwMode="auto">
          <a:xfrm>
            <a:off x="4264025" y="3508375"/>
            <a:ext cx="614363" cy="129222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grpSp>
        <p:nvGrpSpPr>
          <p:cNvPr id="24586" name="Group 7"/>
          <p:cNvGrpSpPr>
            <a:grpSpLocks/>
          </p:cNvGrpSpPr>
          <p:nvPr/>
        </p:nvGrpSpPr>
        <p:grpSpPr bwMode="auto">
          <a:xfrm rot="-5400000">
            <a:off x="4610100" y="4229100"/>
            <a:ext cx="685800" cy="1219200"/>
            <a:chOff x="4416" y="2688"/>
            <a:chExt cx="252" cy="192"/>
          </a:xfrm>
        </p:grpSpPr>
        <p:sp>
          <p:nvSpPr>
            <p:cNvPr id="24595" name="Line 8"/>
            <p:cNvSpPr>
              <a:spLocks noChangeShapeType="1"/>
            </p:cNvSpPr>
            <p:nvPr/>
          </p:nvSpPr>
          <p:spPr bwMode="auto">
            <a:xfrm>
              <a:off x="4416" y="2688"/>
              <a:ext cx="192" cy="0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4596" name="AutoShape 9"/>
            <p:cNvSpPr>
              <a:spLocks/>
            </p:cNvSpPr>
            <p:nvPr/>
          </p:nvSpPr>
          <p:spPr bwMode="auto">
            <a:xfrm>
              <a:off x="4608" y="2688"/>
              <a:ext cx="60" cy="192"/>
            </a:xfrm>
            <a:prstGeom prst="rightBracket">
              <a:avLst>
                <a:gd name="adj" fmla="val 26667"/>
              </a:avLst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4597" name="Line 10"/>
            <p:cNvSpPr>
              <a:spLocks noChangeShapeType="1"/>
            </p:cNvSpPr>
            <p:nvPr/>
          </p:nvSpPr>
          <p:spPr bwMode="auto">
            <a:xfrm flipH="1">
              <a:off x="4416" y="2880"/>
              <a:ext cx="192" cy="0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24587" name="Group 11"/>
          <p:cNvGrpSpPr>
            <a:grpSpLocks/>
          </p:cNvGrpSpPr>
          <p:nvPr/>
        </p:nvGrpSpPr>
        <p:grpSpPr bwMode="auto">
          <a:xfrm rot="5400000">
            <a:off x="4562475" y="2752725"/>
            <a:ext cx="781050" cy="1371600"/>
            <a:chOff x="4416" y="2688"/>
            <a:chExt cx="252" cy="192"/>
          </a:xfrm>
        </p:grpSpPr>
        <p:sp>
          <p:nvSpPr>
            <p:cNvPr id="24592" name="Line 12"/>
            <p:cNvSpPr>
              <a:spLocks noChangeShapeType="1"/>
            </p:cNvSpPr>
            <p:nvPr/>
          </p:nvSpPr>
          <p:spPr bwMode="auto">
            <a:xfrm>
              <a:off x="4416" y="2688"/>
              <a:ext cx="192" cy="0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4593" name="AutoShape 13"/>
            <p:cNvSpPr>
              <a:spLocks/>
            </p:cNvSpPr>
            <p:nvPr/>
          </p:nvSpPr>
          <p:spPr bwMode="auto">
            <a:xfrm>
              <a:off x="4608" y="2688"/>
              <a:ext cx="60" cy="192"/>
            </a:xfrm>
            <a:prstGeom prst="rightBracket">
              <a:avLst>
                <a:gd name="adj" fmla="val 26667"/>
              </a:avLst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4594" name="Line 14"/>
            <p:cNvSpPr>
              <a:spLocks noChangeShapeType="1"/>
            </p:cNvSpPr>
            <p:nvPr/>
          </p:nvSpPr>
          <p:spPr bwMode="auto">
            <a:xfrm flipH="1">
              <a:off x="4416" y="2880"/>
              <a:ext cx="192" cy="0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graphicFrame>
        <p:nvGraphicFramePr>
          <p:cNvPr id="24579" name="Object 15"/>
          <p:cNvGraphicFramePr>
            <a:graphicFrameLocks noChangeAspect="1"/>
          </p:cNvGraphicFramePr>
          <p:nvPr/>
        </p:nvGraphicFramePr>
        <p:xfrm>
          <a:off x="3913188" y="2133600"/>
          <a:ext cx="249237" cy="471488"/>
        </p:xfrm>
        <a:graphic>
          <a:graphicData uri="http://schemas.openxmlformats.org/presentationml/2006/ole">
            <p:oleObj spid="_x0000_s24579" name="Equation" r:id="rId4" imgW="114120" imgH="215640" progId="Equation.3">
              <p:embed/>
            </p:oleObj>
          </a:graphicData>
        </a:graphic>
      </p:graphicFrame>
      <p:sp>
        <p:nvSpPr>
          <p:cNvPr id="24588" name="Line 16"/>
          <p:cNvSpPr>
            <a:spLocks noChangeShapeType="1"/>
          </p:cNvSpPr>
          <p:nvPr/>
        </p:nvSpPr>
        <p:spPr bwMode="auto">
          <a:xfrm>
            <a:off x="3962400" y="2667000"/>
            <a:ext cx="381000" cy="8382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graphicFrame>
        <p:nvGraphicFramePr>
          <p:cNvPr id="24580" name="Object 17"/>
          <p:cNvGraphicFramePr>
            <a:graphicFrameLocks noChangeAspect="1"/>
          </p:cNvGraphicFramePr>
          <p:nvPr/>
        </p:nvGraphicFramePr>
        <p:xfrm>
          <a:off x="6248400" y="3886200"/>
          <a:ext cx="277813" cy="471488"/>
        </p:xfrm>
        <a:graphic>
          <a:graphicData uri="http://schemas.openxmlformats.org/presentationml/2006/ole">
            <p:oleObj spid="_x0000_s24580" name="Equation" r:id="rId5" imgW="126720" imgH="215640" progId="Equation.3">
              <p:embed/>
            </p:oleObj>
          </a:graphicData>
        </a:graphic>
      </p:graphicFrame>
      <p:sp>
        <p:nvSpPr>
          <p:cNvPr id="24589" name="Line 18"/>
          <p:cNvSpPr>
            <a:spLocks noChangeShapeType="1"/>
          </p:cNvSpPr>
          <p:nvPr/>
        </p:nvSpPr>
        <p:spPr bwMode="auto">
          <a:xfrm flipH="1" flipV="1">
            <a:off x="5562600" y="3733800"/>
            <a:ext cx="685800" cy="2286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24590" name="Line 19"/>
          <p:cNvSpPr>
            <a:spLocks noChangeShapeType="1"/>
          </p:cNvSpPr>
          <p:nvPr/>
        </p:nvSpPr>
        <p:spPr bwMode="auto">
          <a:xfrm flipH="1">
            <a:off x="5334000" y="4191000"/>
            <a:ext cx="990600" cy="3048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9.</a:t>
            </a:r>
            <a:fld id="{DEB34C88-C1E4-4510-B627-E73039ED04AF}" type="slidenum">
              <a:rPr lang="it-IT" smtClean="0"/>
              <a:pPr>
                <a:defRPr/>
              </a:pPr>
              <a:t>24</a:t>
            </a:fld>
            <a:endParaRPr lang="it-IT" dirty="0"/>
          </a:p>
        </p:txBody>
      </p:sp>
      <p:sp>
        <p:nvSpPr>
          <p:cNvPr id="28" name="Segnaposto piè di pagina 2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Definizione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smtClean="0"/>
              <a:t>Richiamo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it-IT" smtClean="0"/>
              <a:t>Una funzione si può sempre scrivere come somma di implicanti</a:t>
            </a:r>
          </a:p>
          <a:p>
            <a:pPr eaLnBrk="1" hangingPunct="1">
              <a:lnSpc>
                <a:spcPct val="90000"/>
              </a:lnSpc>
              <a:defRPr/>
            </a:pPr>
            <a:endParaRPr lang="it-IT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it-IT" smtClean="0"/>
              <a:t>Un implicante </a:t>
            </a:r>
            <a:r>
              <a:rPr lang="it-IT" i="1" smtClean="0"/>
              <a:t>p*</a:t>
            </a:r>
            <a:r>
              <a:rPr lang="it-IT" smtClean="0"/>
              <a:t>  si dice </a:t>
            </a:r>
            <a:r>
              <a:rPr lang="it-IT" i="1" smtClean="0"/>
              <a:t>implicante principale</a:t>
            </a:r>
            <a:r>
              <a:rPr lang="it-IT" smtClean="0"/>
              <a:t> se non esiste nessun altro implicante </a:t>
            </a:r>
            <a:r>
              <a:rPr lang="it-IT" i="1" smtClean="0"/>
              <a:t>p’</a:t>
            </a:r>
            <a:r>
              <a:rPr lang="it-IT" smtClean="0"/>
              <a:t>  tale che </a:t>
            </a:r>
            <a:r>
              <a:rPr lang="it-IT" i="1" smtClean="0"/>
              <a:t>p’</a:t>
            </a:r>
            <a:r>
              <a:rPr lang="it-IT" smtClean="0"/>
              <a:t> </a:t>
            </a:r>
            <a:r>
              <a:rPr lang="it-IT" i="1" smtClean="0"/>
              <a:t>copra </a:t>
            </a:r>
            <a:r>
              <a:rPr lang="it-IT" smtClean="0"/>
              <a:t> </a:t>
            </a:r>
            <a:r>
              <a:rPr lang="it-IT" i="1" smtClean="0"/>
              <a:t>p*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mtClean="0"/>
              <a:t>Per ogni funzione </a:t>
            </a:r>
            <a:r>
              <a:rPr lang="it-IT" i="1" smtClean="0"/>
              <a:t>f</a:t>
            </a:r>
            <a:r>
              <a:rPr lang="it-IT" smtClean="0"/>
              <a:t>  esiste almeno un insieme di implicanti principali tale che </a:t>
            </a:r>
            <a:r>
              <a:rPr lang="it-IT" i="1" smtClean="0"/>
              <a:t>f</a:t>
            </a:r>
            <a:r>
              <a:rPr lang="it-IT" smtClean="0"/>
              <a:t>  può essere espressa come somma di soli implicanti principali</a:t>
            </a:r>
          </a:p>
        </p:txBody>
      </p:sp>
      <p:graphicFrame>
        <p:nvGraphicFramePr>
          <p:cNvPr id="25602" name="Object 4"/>
          <p:cNvGraphicFramePr>
            <a:graphicFrameLocks noChangeAspect="1"/>
          </p:cNvGraphicFramePr>
          <p:nvPr/>
        </p:nvGraphicFramePr>
        <p:xfrm>
          <a:off x="2819400" y="2438400"/>
          <a:ext cx="2667000" cy="469900"/>
        </p:xfrm>
        <a:graphic>
          <a:graphicData uri="http://schemas.openxmlformats.org/presentationml/2006/ole">
            <p:oleObj spid="_x0000_s25602" name="Equation" r:id="rId3" imgW="1295280" imgH="228600" progId="Equation.3">
              <p:embed/>
            </p:oleObj>
          </a:graphicData>
        </a:graphic>
      </p:graphicFrame>
      <p:sp>
        <p:nvSpPr>
          <p:cNvPr id="12" name="Segnaposto numero diapositiva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9.</a:t>
            </a:r>
            <a:fld id="{DEB34C88-C1E4-4510-B627-E73039ED04AF}" type="slidenum">
              <a:rPr lang="it-IT" smtClean="0"/>
              <a:pPr>
                <a:defRPr/>
              </a:pPr>
              <a:t>25</a:t>
            </a:fld>
            <a:endParaRPr lang="it-IT" dirty="0"/>
          </a:p>
        </p:txBody>
      </p:sp>
      <p:sp>
        <p:nvSpPr>
          <p:cNvPr id="13" name="Segnaposto piè di pagina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Esempio 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Per la funzione prima vista :</a:t>
            </a:r>
          </a:p>
          <a:p>
            <a:pPr eaLnBrk="1" hangingPunct="1">
              <a:defRPr/>
            </a:pPr>
            <a:endParaRPr lang="it-IT" smtClean="0"/>
          </a:p>
          <a:p>
            <a:pPr eaLnBrk="1" hangingPunct="1">
              <a:defRPr/>
            </a:pPr>
            <a:endParaRPr lang="it-IT" smtClean="0"/>
          </a:p>
          <a:p>
            <a:pPr eaLnBrk="1" hangingPunct="1">
              <a:defRPr/>
            </a:pPr>
            <a:endParaRPr lang="it-IT" smtClean="0"/>
          </a:p>
          <a:p>
            <a:pPr eaLnBrk="1" hangingPunct="1">
              <a:defRPr/>
            </a:pPr>
            <a:endParaRPr lang="it-IT" smtClean="0"/>
          </a:p>
          <a:p>
            <a:pPr eaLnBrk="1" hangingPunct="1">
              <a:defRPr/>
            </a:pPr>
            <a:r>
              <a:rPr lang="it-IT" smtClean="0"/>
              <a:t>si ha:</a:t>
            </a:r>
          </a:p>
          <a:p>
            <a:pPr eaLnBrk="1" hangingPunct="1">
              <a:defRPr/>
            </a:pPr>
            <a:endParaRPr lang="it-IT" smtClean="0"/>
          </a:p>
          <a:p>
            <a:pPr eaLnBrk="1" hangingPunct="1">
              <a:defRPr/>
            </a:pPr>
            <a:endParaRPr lang="it-IT" smtClean="0"/>
          </a:p>
          <a:p>
            <a:pPr eaLnBrk="1" hangingPunct="1">
              <a:defRPr/>
            </a:pPr>
            <a:r>
              <a:rPr lang="it-IT" smtClean="0"/>
              <a:t>L’implicane </a:t>
            </a:r>
            <a:r>
              <a:rPr lang="it-IT" smtClean="0">
                <a:solidFill>
                  <a:srgbClr val="00FF00"/>
                </a:solidFill>
              </a:rPr>
              <a:t>verde</a:t>
            </a:r>
            <a:r>
              <a:rPr lang="it-IT" smtClean="0"/>
              <a:t> non è principale</a:t>
            </a:r>
          </a:p>
        </p:txBody>
      </p:sp>
      <p:graphicFrame>
        <p:nvGraphicFramePr>
          <p:cNvPr id="26626" name="Object 4"/>
          <p:cNvGraphicFramePr>
            <a:graphicFrameLocks noChangeAspect="1"/>
          </p:cNvGraphicFramePr>
          <p:nvPr/>
        </p:nvGraphicFramePr>
        <p:xfrm>
          <a:off x="2716213" y="1924050"/>
          <a:ext cx="2325687" cy="2073275"/>
        </p:xfrm>
        <a:graphic>
          <a:graphicData uri="http://schemas.openxmlformats.org/presentationml/2006/ole">
            <p:oleObj spid="_x0000_s26626" name="Equation" r:id="rId3" imgW="1282680" imgH="1143000" progId="Equation.3">
              <p:embed/>
            </p:oleObj>
          </a:graphicData>
        </a:graphic>
      </p:graphicFrame>
      <p:sp>
        <p:nvSpPr>
          <p:cNvPr id="26631" name="Line 5"/>
          <p:cNvSpPr>
            <a:spLocks noChangeShapeType="1"/>
          </p:cNvSpPr>
          <p:nvPr/>
        </p:nvSpPr>
        <p:spPr bwMode="auto">
          <a:xfrm>
            <a:off x="2843213" y="2068513"/>
            <a:ext cx="658812" cy="547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graphicFrame>
        <p:nvGraphicFramePr>
          <p:cNvPr id="26627" name="Object 6"/>
          <p:cNvGraphicFramePr>
            <a:graphicFrameLocks noChangeAspect="1"/>
          </p:cNvGraphicFramePr>
          <p:nvPr/>
        </p:nvGraphicFramePr>
        <p:xfrm>
          <a:off x="1539875" y="4549775"/>
          <a:ext cx="4270375" cy="581025"/>
        </p:xfrm>
        <a:graphic>
          <a:graphicData uri="http://schemas.openxmlformats.org/presentationml/2006/ole">
            <p:oleObj spid="_x0000_s26627" name="Equation" r:id="rId4" imgW="1587240" imgH="215640" progId="Equation.3">
              <p:embed/>
            </p:oleObj>
          </a:graphicData>
        </a:graphic>
      </p:graphicFrame>
      <p:sp>
        <p:nvSpPr>
          <p:cNvPr id="26632" name="AutoShape 7"/>
          <p:cNvSpPr>
            <a:spLocks noChangeArrowheads="1"/>
          </p:cNvSpPr>
          <p:nvPr/>
        </p:nvSpPr>
        <p:spPr bwMode="auto">
          <a:xfrm>
            <a:off x="3536950" y="2571750"/>
            <a:ext cx="685800" cy="31115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6633" name="AutoShape 8"/>
          <p:cNvSpPr>
            <a:spLocks noChangeArrowheads="1"/>
          </p:cNvSpPr>
          <p:nvPr/>
        </p:nvSpPr>
        <p:spPr bwMode="auto">
          <a:xfrm>
            <a:off x="3536950" y="3282950"/>
            <a:ext cx="685800" cy="61595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6634" name="AutoShape 9"/>
          <p:cNvSpPr>
            <a:spLocks noChangeArrowheads="1"/>
          </p:cNvSpPr>
          <p:nvPr/>
        </p:nvSpPr>
        <p:spPr bwMode="auto">
          <a:xfrm>
            <a:off x="3562350" y="3206750"/>
            <a:ext cx="685800" cy="33020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6635" name="AutoShape 10"/>
          <p:cNvSpPr>
            <a:spLocks noChangeArrowheads="1"/>
          </p:cNvSpPr>
          <p:nvPr/>
        </p:nvSpPr>
        <p:spPr bwMode="auto">
          <a:xfrm>
            <a:off x="4311650" y="2959100"/>
            <a:ext cx="260350" cy="27305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6636" name="Line 11"/>
          <p:cNvSpPr>
            <a:spLocks noChangeShapeType="1"/>
          </p:cNvSpPr>
          <p:nvPr/>
        </p:nvSpPr>
        <p:spPr bwMode="auto">
          <a:xfrm flipV="1">
            <a:off x="2566988" y="2782888"/>
            <a:ext cx="941387" cy="18573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26637" name="Line 12"/>
          <p:cNvSpPr>
            <a:spLocks noChangeShapeType="1"/>
          </p:cNvSpPr>
          <p:nvPr/>
        </p:nvSpPr>
        <p:spPr bwMode="auto">
          <a:xfrm flipH="1" flipV="1">
            <a:off x="3879850" y="3494088"/>
            <a:ext cx="1555750" cy="117475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26638" name="Line 13"/>
          <p:cNvSpPr>
            <a:spLocks noChangeShapeType="1"/>
          </p:cNvSpPr>
          <p:nvPr/>
        </p:nvSpPr>
        <p:spPr bwMode="auto">
          <a:xfrm flipH="1" flipV="1">
            <a:off x="4291013" y="3838575"/>
            <a:ext cx="465137" cy="9429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26639" name="Line 14"/>
          <p:cNvSpPr>
            <a:spLocks noChangeShapeType="1"/>
          </p:cNvSpPr>
          <p:nvPr/>
        </p:nvSpPr>
        <p:spPr bwMode="auto">
          <a:xfrm flipV="1">
            <a:off x="3876675" y="3211513"/>
            <a:ext cx="498475" cy="15430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9.</a:t>
            </a:r>
            <a:fld id="{DEB34C88-C1E4-4510-B627-E73039ED04AF}" type="slidenum">
              <a:rPr lang="it-IT" smtClean="0"/>
              <a:pPr>
                <a:defRPr/>
              </a:pPr>
              <a:t>26</a:t>
            </a:fld>
            <a:endParaRPr lang="it-IT" dirty="0"/>
          </a:p>
        </p:txBody>
      </p:sp>
      <p:sp>
        <p:nvSpPr>
          <p:cNvPr id="23" name="Segnaposto piè di pagina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Ottimizzazione mediante le Mappe di Karnaugh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Passo 1</a:t>
            </a:r>
          </a:p>
          <a:p>
            <a:pPr lvl="2" eaLnBrk="1" hangingPunct="1">
              <a:defRPr/>
            </a:pPr>
            <a:r>
              <a:rPr lang="it-IT" sz="2400" smtClean="0"/>
              <a:t>individuare sulla mappa </a:t>
            </a:r>
            <a:r>
              <a:rPr lang="it-IT" sz="2400" i="1" smtClean="0"/>
              <a:t>tutti</a:t>
            </a:r>
            <a:r>
              <a:rPr lang="it-IT" sz="2400" smtClean="0"/>
              <a:t> gli implicanti di ordine superiore possibile che coprono tutta la funzione</a:t>
            </a:r>
          </a:p>
          <a:p>
            <a:pPr eaLnBrk="1" hangingPunct="1">
              <a:defRPr/>
            </a:pPr>
            <a:r>
              <a:rPr lang="it-IT" sz="3200" smtClean="0"/>
              <a:t>Passo 2</a:t>
            </a:r>
          </a:p>
          <a:p>
            <a:pPr lvl="2" eaLnBrk="1" hangingPunct="1">
              <a:defRPr/>
            </a:pPr>
            <a:r>
              <a:rPr lang="it-IT" sz="2400" smtClean="0"/>
              <a:t>Scegliere un insieme </a:t>
            </a:r>
            <a:r>
              <a:rPr lang="it-IT" sz="2400" i="1" smtClean="0"/>
              <a:t>più piccolo possibile</a:t>
            </a:r>
            <a:r>
              <a:rPr lang="it-IT" sz="2400" smtClean="0"/>
              <a:t> di implicanti principali che coprono la funzione</a:t>
            </a:r>
          </a:p>
          <a:p>
            <a:pPr eaLnBrk="1" hangingPunct="1">
              <a:defRPr/>
            </a:pPr>
            <a:r>
              <a:rPr lang="it-IT" sz="3200" smtClean="0"/>
              <a:t>NOTA</a:t>
            </a:r>
          </a:p>
          <a:p>
            <a:pPr lvl="2" eaLnBrk="1" hangingPunct="1">
              <a:defRPr/>
            </a:pPr>
            <a:r>
              <a:rPr lang="it-IT" sz="2400" smtClean="0"/>
              <a:t>L’ottimizzazione si fa per ispezione visiva</a:t>
            </a:r>
            <a:endParaRPr lang="it-IT" smtClean="0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9.</a:t>
            </a:r>
            <a:fld id="{DEB34C88-C1E4-4510-B627-E73039ED04AF}" type="slidenum">
              <a:rPr lang="it-IT" smtClean="0"/>
              <a:pPr>
                <a:defRPr/>
              </a:pPr>
              <a:t>27</a:t>
            </a:fld>
            <a:endParaRPr lang="it-IT" dirty="0"/>
          </a:p>
        </p:txBody>
      </p:sp>
      <p:sp>
        <p:nvSpPr>
          <p:cNvPr id="12" name="Segnaposto piè di pagina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Esempio 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smtClean="0"/>
              <a:t>Per la funzione prima vista :</a:t>
            </a:r>
          </a:p>
          <a:p>
            <a:pPr eaLnBrk="1" hangingPunct="1">
              <a:lnSpc>
                <a:spcPct val="90000"/>
              </a:lnSpc>
              <a:defRPr/>
            </a:pPr>
            <a:endParaRPr lang="it-IT" smtClean="0"/>
          </a:p>
          <a:p>
            <a:pPr eaLnBrk="1" hangingPunct="1">
              <a:lnSpc>
                <a:spcPct val="90000"/>
              </a:lnSpc>
              <a:defRPr/>
            </a:pPr>
            <a:endParaRPr lang="it-IT" smtClean="0"/>
          </a:p>
          <a:p>
            <a:pPr eaLnBrk="1" hangingPunct="1">
              <a:lnSpc>
                <a:spcPct val="90000"/>
              </a:lnSpc>
              <a:defRPr/>
            </a:pPr>
            <a:endParaRPr lang="it-IT" smtClean="0"/>
          </a:p>
          <a:p>
            <a:pPr eaLnBrk="1" hangingPunct="1">
              <a:lnSpc>
                <a:spcPct val="90000"/>
              </a:lnSpc>
              <a:defRPr/>
            </a:pPr>
            <a:endParaRPr lang="it-IT" smtClean="0"/>
          </a:p>
          <a:p>
            <a:pPr eaLnBrk="1" hangingPunct="1">
              <a:lnSpc>
                <a:spcPct val="90000"/>
              </a:lnSpc>
              <a:defRPr/>
            </a:pPr>
            <a:endParaRPr lang="it-IT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it-IT" smtClean="0"/>
              <a:t>si ha:</a:t>
            </a:r>
          </a:p>
          <a:p>
            <a:pPr eaLnBrk="1" hangingPunct="1">
              <a:lnSpc>
                <a:spcPct val="90000"/>
              </a:lnSpc>
              <a:defRPr/>
            </a:pPr>
            <a:endParaRPr lang="it-IT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it-IT" smtClean="0"/>
              <a:t>La scelta 3 da luogo ad una funzione migliore delle altre</a:t>
            </a:r>
          </a:p>
        </p:txBody>
      </p:sp>
      <p:graphicFrame>
        <p:nvGraphicFramePr>
          <p:cNvPr id="27650" name="Object 4"/>
          <p:cNvGraphicFramePr>
            <a:graphicFrameLocks noChangeAspect="1"/>
          </p:cNvGraphicFramePr>
          <p:nvPr/>
        </p:nvGraphicFramePr>
        <p:xfrm>
          <a:off x="2947988" y="1924050"/>
          <a:ext cx="2325687" cy="2073275"/>
        </p:xfrm>
        <a:graphic>
          <a:graphicData uri="http://schemas.openxmlformats.org/presentationml/2006/ole">
            <p:oleObj spid="_x0000_s27650" name="Equation" r:id="rId3" imgW="1282680" imgH="1143000" progId="Equation.3">
              <p:embed/>
            </p:oleObj>
          </a:graphicData>
        </a:graphic>
      </p:graphicFrame>
      <p:sp>
        <p:nvSpPr>
          <p:cNvPr id="27657" name="Line 5"/>
          <p:cNvSpPr>
            <a:spLocks noChangeShapeType="1"/>
          </p:cNvSpPr>
          <p:nvPr/>
        </p:nvSpPr>
        <p:spPr bwMode="auto">
          <a:xfrm>
            <a:off x="3074988" y="2068513"/>
            <a:ext cx="658812" cy="547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graphicFrame>
        <p:nvGraphicFramePr>
          <p:cNvPr id="27651" name="Object 6"/>
          <p:cNvGraphicFramePr>
            <a:graphicFrameLocks noChangeAspect="1"/>
          </p:cNvGraphicFramePr>
          <p:nvPr/>
        </p:nvGraphicFramePr>
        <p:xfrm>
          <a:off x="5257800" y="4572000"/>
          <a:ext cx="3074988" cy="581025"/>
        </p:xfrm>
        <a:graphic>
          <a:graphicData uri="http://schemas.openxmlformats.org/presentationml/2006/ole">
            <p:oleObj spid="_x0000_s27651" name="Equation" r:id="rId4" imgW="1143000" imgH="215640" progId="Equation.3">
              <p:embed/>
            </p:oleObj>
          </a:graphicData>
        </a:graphic>
      </p:graphicFrame>
      <p:sp>
        <p:nvSpPr>
          <p:cNvPr id="27658" name="AutoShape 7"/>
          <p:cNvSpPr>
            <a:spLocks noChangeArrowheads="1"/>
          </p:cNvSpPr>
          <p:nvPr/>
        </p:nvSpPr>
        <p:spPr bwMode="auto">
          <a:xfrm>
            <a:off x="903288" y="2455863"/>
            <a:ext cx="685800" cy="31115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7659" name="AutoShape 8"/>
          <p:cNvSpPr>
            <a:spLocks noChangeArrowheads="1"/>
          </p:cNvSpPr>
          <p:nvPr/>
        </p:nvSpPr>
        <p:spPr bwMode="auto">
          <a:xfrm>
            <a:off x="903288" y="3119438"/>
            <a:ext cx="685800" cy="61595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7660" name="AutoShape 9"/>
          <p:cNvSpPr>
            <a:spLocks noChangeArrowheads="1"/>
          </p:cNvSpPr>
          <p:nvPr/>
        </p:nvSpPr>
        <p:spPr bwMode="auto">
          <a:xfrm>
            <a:off x="914400" y="3071813"/>
            <a:ext cx="685800" cy="33020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7661" name="AutoShape 10"/>
          <p:cNvSpPr>
            <a:spLocks noChangeArrowheads="1"/>
          </p:cNvSpPr>
          <p:nvPr/>
        </p:nvSpPr>
        <p:spPr bwMode="auto">
          <a:xfrm>
            <a:off x="1677988" y="2795588"/>
            <a:ext cx="260350" cy="27305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7662" name="AutoShape 11"/>
          <p:cNvSpPr>
            <a:spLocks noChangeArrowheads="1"/>
          </p:cNvSpPr>
          <p:nvPr/>
        </p:nvSpPr>
        <p:spPr bwMode="auto">
          <a:xfrm>
            <a:off x="914400" y="3481388"/>
            <a:ext cx="685800" cy="33020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graphicFrame>
        <p:nvGraphicFramePr>
          <p:cNvPr id="27652" name="Object 12"/>
          <p:cNvGraphicFramePr>
            <a:graphicFrameLocks noChangeAspect="1"/>
          </p:cNvGraphicFramePr>
          <p:nvPr/>
        </p:nvGraphicFramePr>
        <p:xfrm>
          <a:off x="234950" y="1912938"/>
          <a:ext cx="2325688" cy="2073275"/>
        </p:xfrm>
        <a:graphic>
          <a:graphicData uri="http://schemas.openxmlformats.org/presentationml/2006/ole">
            <p:oleObj spid="_x0000_s27652" name="Equation" r:id="rId5" imgW="1282680" imgH="1143000" progId="Equation.3">
              <p:embed/>
            </p:oleObj>
          </a:graphicData>
        </a:graphic>
      </p:graphicFrame>
      <p:sp>
        <p:nvSpPr>
          <p:cNvPr id="27663" name="Line 13"/>
          <p:cNvSpPr>
            <a:spLocks noChangeShapeType="1"/>
          </p:cNvSpPr>
          <p:nvPr/>
        </p:nvSpPr>
        <p:spPr bwMode="auto">
          <a:xfrm>
            <a:off x="361950" y="2057400"/>
            <a:ext cx="658813" cy="547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7664" name="AutoShape 14"/>
          <p:cNvSpPr>
            <a:spLocks noChangeArrowheads="1"/>
          </p:cNvSpPr>
          <p:nvPr/>
        </p:nvSpPr>
        <p:spPr bwMode="auto">
          <a:xfrm>
            <a:off x="1055688" y="2608263"/>
            <a:ext cx="685800" cy="31115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7665" name="AutoShape 15"/>
          <p:cNvSpPr>
            <a:spLocks noChangeArrowheads="1"/>
          </p:cNvSpPr>
          <p:nvPr/>
        </p:nvSpPr>
        <p:spPr bwMode="auto">
          <a:xfrm>
            <a:off x="3732213" y="3295650"/>
            <a:ext cx="685800" cy="61595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7666" name="AutoShape 16"/>
          <p:cNvSpPr>
            <a:spLocks noChangeArrowheads="1"/>
          </p:cNvSpPr>
          <p:nvPr/>
        </p:nvSpPr>
        <p:spPr bwMode="auto">
          <a:xfrm>
            <a:off x="1066800" y="3224213"/>
            <a:ext cx="685800" cy="33020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7667" name="AutoShape 17"/>
          <p:cNvSpPr>
            <a:spLocks noChangeArrowheads="1"/>
          </p:cNvSpPr>
          <p:nvPr/>
        </p:nvSpPr>
        <p:spPr bwMode="auto">
          <a:xfrm>
            <a:off x="1830388" y="2947988"/>
            <a:ext cx="260350" cy="27305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7668" name="AutoShape 18"/>
          <p:cNvSpPr>
            <a:spLocks noChangeArrowheads="1"/>
          </p:cNvSpPr>
          <p:nvPr/>
        </p:nvSpPr>
        <p:spPr bwMode="auto">
          <a:xfrm>
            <a:off x="1066800" y="3633788"/>
            <a:ext cx="685800" cy="33020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graphicFrame>
        <p:nvGraphicFramePr>
          <p:cNvPr id="27653" name="Object 19"/>
          <p:cNvGraphicFramePr>
            <a:graphicFrameLocks noChangeAspect="1"/>
          </p:cNvGraphicFramePr>
          <p:nvPr/>
        </p:nvGraphicFramePr>
        <p:xfrm>
          <a:off x="5956300" y="2051050"/>
          <a:ext cx="2325688" cy="2073275"/>
        </p:xfrm>
        <a:graphic>
          <a:graphicData uri="http://schemas.openxmlformats.org/presentationml/2006/ole">
            <p:oleObj spid="_x0000_s27653" name="Equation" r:id="rId6" imgW="1282680" imgH="1143000" progId="Equation.3">
              <p:embed/>
            </p:oleObj>
          </a:graphicData>
        </a:graphic>
      </p:graphicFrame>
      <p:sp>
        <p:nvSpPr>
          <p:cNvPr id="27669" name="Line 20"/>
          <p:cNvSpPr>
            <a:spLocks noChangeShapeType="1"/>
          </p:cNvSpPr>
          <p:nvPr/>
        </p:nvSpPr>
        <p:spPr bwMode="auto">
          <a:xfrm>
            <a:off x="6083300" y="2195513"/>
            <a:ext cx="658813" cy="547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7670" name="AutoShape 21"/>
          <p:cNvSpPr>
            <a:spLocks noChangeArrowheads="1"/>
          </p:cNvSpPr>
          <p:nvPr/>
        </p:nvSpPr>
        <p:spPr bwMode="auto">
          <a:xfrm>
            <a:off x="6777038" y="3409950"/>
            <a:ext cx="685800" cy="61595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7671" name="AutoShape 22"/>
          <p:cNvSpPr>
            <a:spLocks noChangeArrowheads="1"/>
          </p:cNvSpPr>
          <p:nvPr/>
        </p:nvSpPr>
        <p:spPr bwMode="auto">
          <a:xfrm>
            <a:off x="7551738" y="3086100"/>
            <a:ext cx="260350" cy="27305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7672" name="AutoShape 23"/>
          <p:cNvSpPr>
            <a:spLocks noChangeArrowheads="1"/>
          </p:cNvSpPr>
          <p:nvPr/>
        </p:nvSpPr>
        <p:spPr bwMode="auto">
          <a:xfrm rot="5400000">
            <a:off x="874713" y="3436938"/>
            <a:ext cx="685800" cy="31115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7673" name="AutoShape 24"/>
          <p:cNvSpPr>
            <a:spLocks noChangeArrowheads="1"/>
          </p:cNvSpPr>
          <p:nvPr/>
        </p:nvSpPr>
        <p:spPr bwMode="auto">
          <a:xfrm rot="5400000">
            <a:off x="1231900" y="3436938"/>
            <a:ext cx="685800" cy="31115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7674" name="AutoShape 25"/>
          <p:cNvSpPr>
            <a:spLocks noChangeArrowheads="1"/>
          </p:cNvSpPr>
          <p:nvPr/>
        </p:nvSpPr>
        <p:spPr bwMode="auto">
          <a:xfrm>
            <a:off x="3770313" y="2628900"/>
            <a:ext cx="685800" cy="306388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7675" name="AutoShape 26"/>
          <p:cNvSpPr>
            <a:spLocks noChangeArrowheads="1"/>
          </p:cNvSpPr>
          <p:nvPr/>
        </p:nvSpPr>
        <p:spPr bwMode="auto">
          <a:xfrm>
            <a:off x="4503738" y="2947988"/>
            <a:ext cx="290512" cy="306387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7676" name="AutoShape 27"/>
          <p:cNvSpPr>
            <a:spLocks noChangeArrowheads="1"/>
          </p:cNvSpPr>
          <p:nvPr/>
        </p:nvSpPr>
        <p:spPr bwMode="auto">
          <a:xfrm>
            <a:off x="3765550" y="3276600"/>
            <a:ext cx="685800" cy="306388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grpSp>
        <p:nvGrpSpPr>
          <p:cNvPr id="27677" name="Group 28"/>
          <p:cNvGrpSpPr>
            <a:grpSpLocks/>
          </p:cNvGrpSpPr>
          <p:nvPr/>
        </p:nvGrpSpPr>
        <p:grpSpPr bwMode="auto">
          <a:xfrm rot="-5400000">
            <a:off x="6896100" y="3543300"/>
            <a:ext cx="457200" cy="838200"/>
            <a:chOff x="3456" y="1968"/>
            <a:chExt cx="222" cy="336"/>
          </a:xfrm>
        </p:grpSpPr>
        <p:sp>
          <p:nvSpPr>
            <p:cNvPr id="27687" name="AutoShape 29"/>
            <p:cNvSpPr>
              <a:spLocks/>
            </p:cNvSpPr>
            <p:nvPr/>
          </p:nvSpPr>
          <p:spPr bwMode="auto">
            <a:xfrm>
              <a:off x="3600" y="1968"/>
              <a:ext cx="78" cy="336"/>
            </a:xfrm>
            <a:prstGeom prst="rightBracket">
              <a:avLst>
                <a:gd name="adj" fmla="val 35897"/>
              </a:avLst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7688" name="Line 30"/>
            <p:cNvSpPr>
              <a:spLocks noChangeShapeType="1"/>
            </p:cNvSpPr>
            <p:nvPr/>
          </p:nvSpPr>
          <p:spPr bwMode="auto">
            <a:xfrm flipH="1">
              <a:off x="3456" y="1968"/>
              <a:ext cx="14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7689" name="Line 31"/>
            <p:cNvSpPr>
              <a:spLocks noChangeShapeType="1"/>
            </p:cNvSpPr>
            <p:nvPr/>
          </p:nvSpPr>
          <p:spPr bwMode="auto">
            <a:xfrm flipH="1">
              <a:off x="3456" y="2304"/>
              <a:ext cx="14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27678" name="Group 32"/>
          <p:cNvGrpSpPr>
            <a:grpSpLocks/>
          </p:cNvGrpSpPr>
          <p:nvPr/>
        </p:nvGrpSpPr>
        <p:grpSpPr bwMode="auto">
          <a:xfrm rot="5400000" flipV="1">
            <a:off x="6896100" y="2400300"/>
            <a:ext cx="457200" cy="838200"/>
            <a:chOff x="3456" y="1968"/>
            <a:chExt cx="222" cy="336"/>
          </a:xfrm>
        </p:grpSpPr>
        <p:sp>
          <p:nvSpPr>
            <p:cNvPr id="27684" name="AutoShape 33"/>
            <p:cNvSpPr>
              <a:spLocks/>
            </p:cNvSpPr>
            <p:nvPr/>
          </p:nvSpPr>
          <p:spPr bwMode="auto">
            <a:xfrm>
              <a:off x="3600" y="1968"/>
              <a:ext cx="78" cy="336"/>
            </a:xfrm>
            <a:prstGeom prst="rightBracket">
              <a:avLst>
                <a:gd name="adj" fmla="val 35897"/>
              </a:avLst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7685" name="Line 34"/>
            <p:cNvSpPr>
              <a:spLocks noChangeShapeType="1"/>
            </p:cNvSpPr>
            <p:nvPr/>
          </p:nvSpPr>
          <p:spPr bwMode="auto">
            <a:xfrm flipH="1">
              <a:off x="3456" y="1968"/>
              <a:ext cx="14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7686" name="Line 35"/>
            <p:cNvSpPr>
              <a:spLocks noChangeShapeType="1"/>
            </p:cNvSpPr>
            <p:nvPr/>
          </p:nvSpPr>
          <p:spPr bwMode="auto">
            <a:xfrm flipH="1">
              <a:off x="3456" y="2304"/>
              <a:ext cx="14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27679" name="Line 36"/>
          <p:cNvSpPr>
            <a:spLocks noChangeShapeType="1"/>
          </p:cNvSpPr>
          <p:nvPr/>
        </p:nvSpPr>
        <p:spPr bwMode="auto">
          <a:xfrm flipV="1">
            <a:off x="6096000" y="2895600"/>
            <a:ext cx="609600" cy="16764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27680" name="Line 37"/>
          <p:cNvSpPr>
            <a:spLocks noChangeShapeType="1"/>
          </p:cNvSpPr>
          <p:nvPr/>
        </p:nvSpPr>
        <p:spPr bwMode="auto">
          <a:xfrm flipV="1">
            <a:off x="6172200" y="4114800"/>
            <a:ext cx="457200" cy="4572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27681" name="Line 38"/>
          <p:cNvSpPr>
            <a:spLocks noChangeShapeType="1"/>
          </p:cNvSpPr>
          <p:nvPr/>
        </p:nvSpPr>
        <p:spPr bwMode="auto">
          <a:xfrm flipV="1">
            <a:off x="6858000" y="4038600"/>
            <a:ext cx="304800" cy="6096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27682" name="Line 39"/>
          <p:cNvSpPr>
            <a:spLocks noChangeShapeType="1"/>
          </p:cNvSpPr>
          <p:nvPr/>
        </p:nvSpPr>
        <p:spPr bwMode="auto">
          <a:xfrm flipH="1" flipV="1">
            <a:off x="7696200" y="3352800"/>
            <a:ext cx="304800" cy="13716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47" name="Segnaposto numero diapositiva 4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9.</a:t>
            </a:r>
            <a:fld id="{DEB34C88-C1E4-4510-B627-E73039ED04AF}" type="slidenum">
              <a:rPr lang="it-IT" smtClean="0"/>
              <a:pPr>
                <a:defRPr/>
              </a:pPr>
              <a:t>28</a:t>
            </a:fld>
            <a:endParaRPr lang="it-IT" dirty="0"/>
          </a:p>
        </p:txBody>
      </p:sp>
      <p:sp>
        <p:nvSpPr>
          <p:cNvPr id="48" name="Segnaposto piè di pagina 4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Esempio di minimizzazione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Data la funzione precedentemente vista:</a:t>
            </a:r>
          </a:p>
        </p:txBody>
      </p:sp>
      <p:graphicFrame>
        <p:nvGraphicFramePr>
          <p:cNvPr id="143516" name="Group 156"/>
          <p:cNvGraphicFramePr>
            <a:graphicFrameLocks noGrp="1"/>
          </p:cNvGraphicFramePr>
          <p:nvPr/>
        </p:nvGraphicFramePr>
        <p:xfrm>
          <a:off x="381000" y="2362200"/>
          <a:ext cx="1600200" cy="3291840"/>
        </p:xfrm>
        <a:graphic>
          <a:graphicData uri="http://schemas.openxmlformats.org/drawingml/2006/table">
            <a:tbl>
              <a:tblPr/>
              <a:tblGrid>
                <a:gridCol w="400050"/>
                <a:gridCol w="400050"/>
                <a:gridCol w="419100"/>
                <a:gridCol w="381000"/>
              </a:tblGrid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a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b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c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z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717" name="Text Box 69"/>
          <p:cNvSpPr txBox="1">
            <a:spLocks noChangeArrowheads="1"/>
          </p:cNvSpPr>
          <p:nvPr/>
        </p:nvSpPr>
        <p:spPr bwMode="auto">
          <a:xfrm>
            <a:off x="3032125" y="2170113"/>
            <a:ext cx="1006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>
                <a:latin typeface="Arial Rounded MT Bold" pitchFamily="34" charset="0"/>
              </a:rPr>
              <a:t>Si ha:</a:t>
            </a:r>
          </a:p>
        </p:txBody>
      </p:sp>
      <p:graphicFrame>
        <p:nvGraphicFramePr>
          <p:cNvPr id="28674" name="Object 70"/>
          <p:cNvGraphicFramePr>
            <a:graphicFrameLocks noChangeAspect="1"/>
          </p:cNvGraphicFramePr>
          <p:nvPr/>
        </p:nvGraphicFramePr>
        <p:xfrm>
          <a:off x="4114800" y="4953000"/>
          <a:ext cx="1570038" cy="476250"/>
        </p:xfrm>
        <a:graphic>
          <a:graphicData uri="http://schemas.openxmlformats.org/presentationml/2006/ole">
            <p:oleObj spid="_x0000_s28674" name="Equation" r:id="rId3" imgW="711000" imgH="215640" progId="Equation.3">
              <p:embed/>
            </p:oleObj>
          </a:graphicData>
        </a:graphic>
      </p:graphicFrame>
      <p:graphicFrame>
        <p:nvGraphicFramePr>
          <p:cNvPr id="143520" name="Group 160"/>
          <p:cNvGraphicFramePr>
            <a:graphicFrameLocks noGrp="1"/>
          </p:cNvGraphicFramePr>
          <p:nvPr/>
        </p:nvGraphicFramePr>
        <p:xfrm>
          <a:off x="3352800" y="3429000"/>
          <a:ext cx="3340100" cy="1189355"/>
        </p:xfrm>
        <a:graphic>
          <a:graphicData uri="http://schemas.openxmlformats.org/drawingml/2006/table">
            <a:tbl>
              <a:tblPr/>
              <a:tblGrid>
                <a:gridCol w="668338"/>
                <a:gridCol w="620712"/>
                <a:gridCol w="714375"/>
                <a:gridCol w="668338"/>
                <a:gridCol w="668337"/>
              </a:tblGrid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745" name="Text Box 106"/>
          <p:cNvSpPr txBox="1">
            <a:spLocks noChangeArrowheads="1"/>
          </p:cNvSpPr>
          <p:nvPr/>
        </p:nvSpPr>
        <p:spPr bwMode="auto">
          <a:xfrm>
            <a:off x="3082925" y="3344863"/>
            <a:ext cx="320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 b="1">
                <a:solidFill>
                  <a:srgbClr val="FF0000"/>
                </a:solidFill>
                <a:latin typeface="Arial Rounded MT Bold" pitchFamily="34" charset="0"/>
              </a:rPr>
              <a:t>a</a:t>
            </a:r>
          </a:p>
        </p:txBody>
      </p:sp>
      <p:sp>
        <p:nvSpPr>
          <p:cNvPr id="28746" name="Text Box 107"/>
          <p:cNvSpPr txBox="1">
            <a:spLocks noChangeArrowheads="1"/>
          </p:cNvSpPr>
          <p:nvPr/>
        </p:nvSpPr>
        <p:spPr bwMode="auto">
          <a:xfrm>
            <a:off x="3419475" y="3008313"/>
            <a:ext cx="5921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 b="1">
                <a:solidFill>
                  <a:srgbClr val="FF0000"/>
                </a:solidFill>
                <a:latin typeface="Arial Rounded MT Bold" pitchFamily="34" charset="0"/>
              </a:rPr>
              <a:t>b, c</a:t>
            </a:r>
          </a:p>
        </p:txBody>
      </p:sp>
      <p:grpSp>
        <p:nvGrpSpPr>
          <p:cNvPr id="28747" name="Group 108"/>
          <p:cNvGrpSpPr>
            <a:grpSpLocks/>
          </p:cNvGrpSpPr>
          <p:nvPr/>
        </p:nvGrpSpPr>
        <p:grpSpPr bwMode="auto">
          <a:xfrm>
            <a:off x="3886200" y="3886200"/>
            <a:ext cx="609600" cy="685800"/>
            <a:chOff x="1440" y="2400"/>
            <a:chExt cx="336" cy="480"/>
          </a:xfrm>
        </p:grpSpPr>
        <p:sp>
          <p:nvSpPr>
            <p:cNvPr id="28757" name="AutoShape 109"/>
            <p:cNvSpPr>
              <a:spLocks/>
            </p:cNvSpPr>
            <p:nvPr/>
          </p:nvSpPr>
          <p:spPr bwMode="auto">
            <a:xfrm>
              <a:off x="1680" y="2400"/>
              <a:ext cx="96" cy="480"/>
            </a:xfrm>
            <a:prstGeom prst="rightBracket">
              <a:avLst>
                <a:gd name="adj" fmla="val 41667"/>
              </a:avLst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8758" name="Line 110"/>
            <p:cNvSpPr>
              <a:spLocks noChangeShapeType="1"/>
            </p:cNvSpPr>
            <p:nvPr/>
          </p:nvSpPr>
          <p:spPr bwMode="auto">
            <a:xfrm flipH="1">
              <a:off x="1440" y="2400"/>
              <a:ext cx="24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8759" name="Line 111"/>
            <p:cNvSpPr>
              <a:spLocks noChangeShapeType="1"/>
            </p:cNvSpPr>
            <p:nvPr/>
          </p:nvSpPr>
          <p:spPr bwMode="auto">
            <a:xfrm flipH="1">
              <a:off x="1440" y="2880"/>
              <a:ext cx="24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28748" name="Group 112"/>
          <p:cNvGrpSpPr>
            <a:grpSpLocks/>
          </p:cNvGrpSpPr>
          <p:nvPr/>
        </p:nvGrpSpPr>
        <p:grpSpPr bwMode="auto">
          <a:xfrm flipH="1">
            <a:off x="6172200" y="3886200"/>
            <a:ext cx="609600" cy="685800"/>
            <a:chOff x="1440" y="2400"/>
            <a:chExt cx="336" cy="480"/>
          </a:xfrm>
        </p:grpSpPr>
        <p:sp>
          <p:nvSpPr>
            <p:cNvPr id="28754" name="AutoShape 113"/>
            <p:cNvSpPr>
              <a:spLocks/>
            </p:cNvSpPr>
            <p:nvPr/>
          </p:nvSpPr>
          <p:spPr bwMode="auto">
            <a:xfrm>
              <a:off x="1680" y="2400"/>
              <a:ext cx="96" cy="480"/>
            </a:xfrm>
            <a:prstGeom prst="rightBracket">
              <a:avLst>
                <a:gd name="adj" fmla="val 41667"/>
              </a:avLst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8755" name="Line 114"/>
            <p:cNvSpPr>
              <a:spLocks noChangeShapeType="1"/>
            </p:cNvSpPr>
            <p:nvPr/>
          </p:nvSpPr>
          <p:spPr bwMode="auto">
            <a:xfrm flipH="1">
              <a:off x="1440" y="2400"/>
              <a:ext cx="24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8756" name="Line 115"/>
            <p:cNvSpPr>
              <a:spLocks noChangeShapeType="1"/>
            </p:cNvSpPr>
            <p:nvPr/>
          </p:nvSpPr>
          <p:spPr bwMode="auto">
            <a:xfrm flipH="1">
              <a:off x="1440" y="2880"/>
              <a:ext cx="24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28749" name="AutoShape 116"/>
          <p:cNvSpPr>
            <a:spLocks noChangeArrowheads="1"/>
          </p:cNvSpPr>
          <p:nvPr/>
        </p:nvSpPr>
        <p:spPr bwMode="auto">
          <a:xfrm>
            <a:off x="4114800" y="4267200"/>
            <a:ext cx="990600" cy="30480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8750" name="Line 117"/>
          <p:cNvSpPr>
            <a:spLocks noChangeShapeType="1"/>
          </p:cNvSpPr>
          <p:nvPr/>
        </p:nvSpPr>
        <p:spPr bwMode="auto">
          <a:xfrm flipH="1">
            <a:off x="4800600" y="4572000"/>
            <a:ext cx="16764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8751" name="Line 118"/>
          <p:cNvSpPr>
            <a:spLocks noChangeShapeType="1"/>
          </p:cNvSpPr>
          <p:nvPr/>
        </p:nvSpPr>
        <p:spPr bwMode="auto">
          <a:xfrm>
            <a:off x="3962400" y="4572000"/>
            <a:ext cx="6858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8752" name="Line 119"/>
          <p:cNvSpPr>
            <a:spLocks noChangeShapeType="1"/>
          </p:cNvSpPr>
          <p:nvPr/>
        </p:nvSpPr>
        <p:spPr bwMode="auto">
          <a:xfrm>
            <a:off x="4800600" y="4572000"/>
            <a:ext cx="533400" cy="609600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9.</a:t>
            </a:r>
            <a:fld id="{DEB34C88-C1E4-4510-B627-E73039ED04AF}" type="slidenum">
              <a:rPr lang="it-IT" smtClean="0"/>
              <a:pPr>
                <a:defRPr/>
              </a:pPr>
              <a:t>29</a:t>
            </a:fld>
            <a:endParaRPr lang="it-IT" dirty="0"/>
          </a:p>
        </p:txBody>
      </p:sp>
      <p:sp>
        <p:nvSpPr>
          <p:cNvPr id="30" name="Segnaposto piè di pagina 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Implicanti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371600"/>
            <a:ext cx="8307388" cy="4724400"/>
          </a:xfrm>
        </p:spPr>
        <p:txBody>
          <a:bodyPr/>
          <a:lstStyle/>
          <a:p>
            <a:pPr eaLnBrk="1" hangingPunct="1">
              <a:defRPr/>
            </a:pPr>
            <a:r>
              <a:rPr lang="it-IT" sz="2400" dirty="0" smtClean="0"/>
              <a:t>Date due funzioni </a:t>
            </a:r>
            <a:r>
              <a:rPr lang="it-IT" sz="2400" i="1" dirty="0" smtClean="0">
                <a:solidFill>
                  <a:srgbClr val="00FF00"/>
                </a:solidFill>
                <a:latin typeface="Times New Roman" pitchFamily="18" charset="0"/>
              </a:rPr>
              <a:t>f</a:t>
            </a:r>
            <a:r>
              <a:rPr lang="it-IT" sz="2400" baseline="-25000" dirty="0" smtClean="0">
                <a:solidFill>
                  <a:srgbClr val="00FF00"/>
                </a:solidFill>
              </a:rPr>
              <a:t>1</a:t>
            </a:r>
            <a:r>
              <a:rPr lang="it-IT" sz="2400" dirty="0" smtClean="0"/>
              <a:t> e </a:t>
            </a:r>
            <a:r>
              <a:rPr lang="it-IT" sz="2400" i="1" dirty="0" smtClean="0">
                <a:solidFill>
                  <a:srgbClr val="00FF00"/>
                </a:solidFill>
                <a:latin typeface="Times New Roman" pitchFamily="18" charset="0"/>
              </a:rPr>
              <a:t>f</a:t>
            </a:r>
            <a:r>
              <a:rPr lang="it-IT" sz="2400" baseline="-25000" dirty="0" smtClean="0">
                <a:solidFill>
                  <a:srgbClr val="00FF00"/>
                </a:solidFill>
              </a:rPr>
              <a:t>2</a:t>
            </a:r>
            <a:r>
              <a:rPr lang="it-IT" sz="2400" dirty="0" smtClean="0"/>
              <a:t> di </a:t>
            </a:r>
            <a:r>
              <a:rPr lang="it-IT" sz="2400" i="1" dirty="0" smtClean="0">
                <a:solidFill>
                  <a:srgbClr val="00FF00"/>
                </a:solidFill>
                <a:latin typeface="Times New Roman" pitchFamily="18" charset="0"/>
              </a:rPr>
              <a:t>n</a:t>
            </a:r>
            <a:r>
              <a:rPr lang="it-IT" sz="2400" dirty="0" smtClean="0"/>
              <a:t> variabili</a:t>
            </a:r>
          </a:p>
          <a:p>
            <a:pPr eaLnBrk="1" hangingPunct="1">
              <a:defRPr/>
            </a:pPr>
            <a:endParaRPr lang="it-IT" sz="2400" dirty="0" smtClean="0"/>
          </a:p>
          <a:p>
            <a:pPr eaLnBrk="1" hangingPunct="1">
              <a:defRPr/>
            </a:pPr>
            <a:r>
              <a:rPr lang="it-IT" sz="2400" dirty="0" smtClean="0"/>
              <a:t> </a:t>
            </a:r>
            <a:r>
              <a:rPr lang="it-IT" sz="2400" i="1" dirty="0" smtClean="0">
                <a:solidFill>
                  <a:srgbClr val="00FF00"/>
                </a:solidFill>
                <a:latin typeface="Times New Roman" pitchFamily="18" charset="0"/>
              </a:rPr>
              <a:t>f</a:t>
            </a:r>
            <a:r>
              <a:rPr lang="it-IT" sz="2400" baseline="-25000" dirty="0" smtClean="0">
                <a:solidFill>
                  <a:srgbClr val="00FF00"/>
                </a:solidFill>
              </a:rPr>
              <a:t>1</a:t>
            </a:r>
            <a:r>
              <a:rPr lang="it-IT" sz="2400" dirty="0" smtClean="0"/>
              <a:t> </a:t>
            </a:r>
            <a:r>
              <a:rPr lang="it-IT" sz="2400" i="1" dirty="0" smtClean="0">
                <a:solidFill>
                  <a:srgbClr val="CC0000"/>
                </a:solidFill>
              </a:rPr>
              <a:t>implica</a:t>
            </a:r>
            <a:r>
              <a:rPr lang="it-IT" sz="2400" dirty="0" smtClean="0"/>
              <a:t> </a:t>
            </a:r>
            <a:r>
              <a:rPr lang="it-IT" sz="2400" i="1" dirty="0" smtClean="0">
                <a:solidFill>
                  <a:srgbClr val="00FF00"/>
                </a:solidFill>
                <a:latin typeface="Times New Roman" pitchFamily="18" charset="0"/>
              </a:rPr>
              <a:t>f</a:t>
            </a:r>
            <a:r>
              <a:rPr lang="it-IT" sz="2400" baseline="-25000" dirty="0" smtClean="0">
                <a:solidFill>
                  <a:srgbClr val="00FF00"/>
                </a:solidFill>
              </a:rPr>
              <a:t>2</a:t>
            </a:r>
            <a:r>
              <a:rPr lang="it-IT" sz="2400" dirty="0" smtClean="0"/>
              <a:t> se non c’è un assegnazione di valori alle </a:t>
            </a:r>
            <a:r>
              <a:rPr lang="it-IT" sz="2400" i="1" dirty="0" smtClean="0">
                <a:solidFill>
                  <a:srgbClr val="00FF00"/>
                </a:solidFill>
                <a:latin typeface="Times New Roman" pitchFamily="18" charset="0"/>
              </a:rPr>
              <a:t>n</a:t>
            </a:r>
            <a:r>
              <a:rPr lang="it-IT" sz="2400" dirty="0" smtClean="0"/>
              <a:t> variabili tale che risulti </a:t>
            </a:r>
            <a:r>
              <a:rPr lang="it-IT" sz="2400" i="1" dirty="0" smtClean="0">
                <a:solidFill>
                  <a:srgbClr val="00FF00"/>
                </a:solidFill>
                <a:latin typeface="Times New Roman" pitchFamily="18" charset="0"/>
              </a:rPr>
              <a:t>f</a:t>
            </a:r>
            <a:r>
              <a:rPr lang="it-IT" sz="2400" baseline="-25000" dirty="0" smtClean="0">
                <a:solidFill>
                  <a:srgbClr val="00FF00"/>
                </a:solidFill>
              </a:rPr>
              <a:t>1</a:t>
            </a:r>
            <a:r>
              <a:rPr lang="it-IT" sz="2400" dirty="0" smtClean="0"/>
              <a:t> =1 e </a:t>
            </a:r>
            <a:r>
              <a:rPr lang="it-IT" sz="2400" i="1" dirty="0" smtClean="0">
                <a:solidFill>
                  <a:srgbClr val="00FF00"/>
                </a:solidFill>
                <a:latin typeface="Times New Roman" pitchFamily="18" charset="0"/>
              </a:rPr>
              <a:t>f</a:t>
            </a:r>
            <a:r>
              <a:rPr lang="it-IT" sz="2400" baseline="-25000" dirty="0" smtClean="0">
                <a:solidFill>
                  <a:srgbClr val="00FF00"/>
                </a:solidFill>
              </a:rPr>
              <a:t>2</a:t>
            </a:r>
            <a:r>
              <a:rPr lang="it-IT" sz="2400" dirty="0" smtClean="0"/>
              <a:t> =0</a:t>
            </a:r>
          </a:p>
          <a:p>
            <a:pPr eaLnBrk="1" hangingPunct="1">
              <a:defRPr/>
            </a:pPr>
            <a:endParaRPr lang="it-IT" sz="2400" dirty="0" smtClean="0"/>
          </a:p>
          <a:p>
            <a:pPr eaLnBrk="1" hangingPunct="1">
              <a:defRPr/>
            </a:pPr>
            <a:r>
              <a:rPr lang="it-IT" sz="2400" dirty="0" smtClean="0"/>
              <a:t>Per funzioni booleane </a:t>
            </a:r>
            <a:r>
              <a:rPr lang="it-IT" sz="2400" i="1" dirty="0" smtClean="0"/>
              <a:t>completamente definite</a:t>
            </a:r>
          </a:p>
          <a:p>
            <a:pPr eaLnBrk="1" hangingPunct="1">
              <a:defRPr/>
            </a:pPr>
            <a:endParaRPr lang="it-IT" sz="2400" i="1" dirty="0" smtClean="0"/>
          </a:p>
          <a:p>
            <a:pPr eaLnBrk="1" hangingPunct="1">
              <a:defRPr/>
            </a:pPr>
            <a:r>
              <a:rPr lang="it-IT" sz="2400" dirty="0" smtClean="0"/>
              <a:t>Se </a:t>
            </a:r>
            <a:r>
              <a:rPr lang="it-IT" sz="2400" i="1" dirty="0" smtClean="0">
                <a:solidFill>
                  <a:srgbClr val="00FF00"/>
                </a:solidFill>
                <a:latin typeface="Times New Roman" pitchFamily="18" charset="0"/>
              </a:rPr>
              <a:t>f</a:t>
            </a:r>
            <a:r>
              <a:rPr lang="it-IT" sz="2400" baseline="-25000" dirty="0" smtClean="0">
                <a:solidFill>
                  <a:srgbClr val="00FF00"/>
                </a:solidFill>
              </a:rPr>
              <a:t>1</a:t>
            </a:r>
            <a:r>
              <a:rPr lang="it-IT" sz="2400" dirty="0" smtClean="0"/>
              <a:t> vale </a:t>
            </a:r>
            <a:r>
              <a:rPr lang="it-IT" sz="2400" dirty="0" smtClean="0">
                <a:solidFill>
                  <a:srgbClr val="CC0000"/>
                </a:solidFill>
              </a:rPr>
              <a:t>1</a:t>
            </a:r>
            <a:r>
              <a:rPr lang="it-IT" sz="2400" dirty="0" smtClean="0"/>
              <a:t> anche </a:t>
            </a:r>
            <a:r>
              <a:rPr lang="it-IT" sz="2400" i="1" dirty="0" smtClean="0">
                <a:solidFill>
                  <a:srgbClr val="00FF00"/>
                </a:solidFill>
                <a:latin typeface="Times New Roman" pitchFamily="18" charset="0"/>
              </a:rPr>
              <a:t>f</a:t>
            </a:r>
            <a:r>
              <a:rPr lang="it-IT" sz="2400" baseline="-25000" dirty="0" smtClean="0">
                <a:solidFill>
                  <a:srgbClr val="00FF00"/>
                </a:solidFill>
              </a:rPr>
              <a:t>2</a:t>
            </a:r>
            <a:r>
              <a:rPr lang="it-IT" sz="2400" dirty="0" smtClean="0"/>
              <a:t> vale </a:t>
            </a:r>
            <a:r>
              <a:rPr lang="it-IT" sz="2400" dirty="0" smtClean="0">
                <a:solidFill>
                  <a:srgbClr val="CC0000"/>
                </a:solidFill>
              </a:rPr>
              <a:t>1</a:t>
            </a:r>
            <a:r>
              <a:rPr lang="it-IT" sz="2400" dirty="0" smtClean="0"/>
              <a:t> </a:t>
            </a:r>
          </a:p>
          <a:p>
            <a:pPr lvl="1" eaLnBrk="1" hangingPunct="1">
              <a:defRPr/>
            </a:pPr>
            <a:r>
              <a:rPr lang="it-IT" sz="2000" dirty="0" smtClean="0"/>
              <a:t>(Il fatto che </a:t>
            </a:r>
            <a:r>
              <a:rPr lang="it-IT" sz="2000" i="1" dirty="0" smtClean="0">
                <a:solidFill>
                  <a:srgbClr val="00FF00"/>
                </a:solidFill>
                <a:latin typeface="Times New Roman" pitchFamily="18" charset="0"/>
              </a:rPr>
              <a:t>f</a:t>
            </a:r>
            <a:r>
              <a:rPr lang="it-IT" sz="2000" baseline="-25000" dirty="0" smtClean="0">
                <a:solidFill>
                  <a:srgbClr val="00FF00"/>
                </a:solidFill>
              </a:rPr>
              <a:t>1</a:t>
            </a:r>
            <a:r>
              <a:rPr lang="it-IT" sz="2000" dirty="0" smtClean="0"/>
              <a:t> vale </a:t>
            </a:r>
            <a:r>
              <a:rPr lang="it-IT" sz="2000" dirty="0" smtClean="0">
                <a:solidFill>
                  <a:srgbClr val="00FF00"/>
                </a:solidFill>
              </a:rPr>
              <a:t>1</a:t>
            </a:r>
            <a:r>
              <a:rPr lang="it-IT" sz="2000" dirty="0" smtClean="0"/>
              <a:t> </a:t>
            </a:r>
            <a:r>
              <a:rPr lang="it-IT" sz="2000" i="1" dirty="0" smtClean="0">
                <a:solidFill>
                  <a:srgbClr val="CC0000"/>
                </a:solidFill>
              </a:rPr>
              <a:t>implica</a:t>
            </a:r>
            <a:r>
              <a:rPr lang="it-IT" sz="2000" dirty="0" smtClean="0"/>
              <a:t> che anche </a:t>
            </a:r>
            <a:r>
              <a:rPr lang="it-IT" sz="2000" i="1" dirty="0" smtClean="0">
                <a:solidFill>
                  <a:srgbClr val="00FF00"/>
                </a:solidFill>
                <a:latin typeface="Times New Roman" pitchFamily="18" charset="0"/>
              </a:rPr>
              <a:t>f</a:t>
            </a:r>
            <a:r>
              <a:rPr lang="it-IT" sz="2000" baseline="-25000" dirty="0" smtClean="0">
                <a:solidFill>
                  <a:srgbClr val="00FF00"/>
                </a:solidFill>
              </a:rPr>
              <a:t>2</a:t>
            </a:r>
            <a:r>
              <a:rPr lang="it-IT" sz="2000" dirty="0" smtClean="0"/>
              <a:t> vale </a:t>
            </a:r>
            <a:r>
              <a:rPr lang="it-IT" sz="2000" dirty="0" smtClean="0">
                <a:solidFill>
                  <a:srgbClr val="00FF00"/>
                </a:solidFill>
              </a:rPr>
              <a:t>1</a:t>
            </a:r>
            <a:r>
              <a:rPr lang="it-IT" sz="2000" dirty="0" smtClean="0">
                <a:solidFill>
                  <a:srgbClr val="CCCC00"/>
                </a:solidFill>
              </a:rPr>
              <a:t>)</a:t>
            </a:r>
          </a:p>
          <a:p>
            <a:pPr eaLnBrk="1" hangingPunct="1">
              <a:defRPr/>
            </a:pPr>
            <a:r>
              <a:rPr lang="it-IT" sz="2400" dirty="0" smtClean="0"/>
              <a:t>Ovvero Se </a:t>
            </a:r>
            <a:r>
              <a:rPr lang="it-IT" sz="2400" i="1" dirty="0" smtClean="0">
                <a:solidFill>
                  <a:srgbClr val="00FF00"/>
                </a:solidFill>
                <a:latin typeface="Times New Roman" pitchFamily="18" charset="0"/>
              </a:rPr>
              <a:t>f</a:t>
            </a:r>
            <a:r>
              <a:rPr lang="it-IT" sz="2400" baseline="-25000" dirty="0" smtClean="0">
                <a:solidFill>
                  <a:srgbClr val="00FF00"/>
                </a:solidFill>
              </a:rPr>
              <a:t>2</a:t>
            </a:r>
            <a:r>
              <a:rPr lang="it-IT" sz="2400" dirty="0" smtClean="0"/>
              <a:t> vale </a:t>
            </a:r>
            <a:r>
              <a:rPr lang="it-IT" sz="2400" dirty="0" smtClean="0">
                <a:solidFill>
                  <a:srgbClr val="CC0000"/>
                </a:solidFill>
              </a:rPr>
              <a:t>0</a:t>
            </a:r>
            <a:r>
              <a:rPr lang="it-IT" sz="2400" dirty="0" smtClean="0"/>
              <a:t> anche </a:t>
            </a:r>
            <a:r>
              <a:rPr lang="it-IT" sz="2400" i="1" dirty="0" smtClean="0">
                <a:solidFill>
                  <a:srgbClr val="00FF00"/>
                </a:solidFill>
                <a:latin typeface="Times New Roman" pitchFamily="18" charset="0"/>
              </a:rPr>
              <a:t>f</a:t>
            </a:r>
            <a:r>
              <a:rPr lang="it-IT" sz="2400" baseline="-25000" dirty="0" smtClean="0">
                <a:solidFill>
                  <a:srgbClr val="00FF00"/>
                </a:solidFill>
              </a:rPr>
              <a:t>1</a:t>
            </a:r>
            <a:r>
              <a:rPr lang="it-IT" sz="2400" dirty="0" smtClean="0"/>
              <a:t> vale </a:t>
            </a:r>
            <a:r>
              <a:rPr lang="it-IT" sz="2400" dirty="0" smtClean="0">
                <a:solidFill>
                  <a:srgbClr val="CC0000"/>
                </a:solidFill>
              </a:rPr>
              <a:t>0</a:t>
            </a:r>
            <a:r>
              <a:rPr lang="it-IT" sz="2400" dirty="0" smtClean="0"/>
              <a:t> </a:t>
            </a:r>
            <a:endParaRPr lang="it-IT" sz="2400" baseline="-25000" dirty="0" smtClean="0">
              <a:solidFill>
                <a:srgbClr val="CC0000"/>
              </a:solidFill>
            </a:endParaRPr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9.</a:t>
            </a:r>
            <a:fld id="{0D52B49A-F44C-4262-A71F-9992E60667EE}" type="slidenum">
              <a:rPr lang="it-IT" smtClean="0"/>
              <a:pPr>
                <a:defRPr/>
              </a:pPr>
              <a:t>3</a:t>
            </a:fld>
            <a:endParaRPr lang="it-IT" dirty="0"/>
          </a:p>
        </p:txBody>
      </p:sp>
      <p:sp>
        <p:nvSpPr>
          <p:cNvPr id="12" name="Segnaposto piè di pagina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Condizioni non specificate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4" eaLnBrk="1" hangingPunct="1">
              <a:defRPr/>
            </a:pPr>
            <a:r>
              <a:rPr lang="it-IT" smtClean="0"/>
              <a:t>Può capitare che in particolari applicazioni alcune configurazioni degli ingressi non si possano verificare, quindi l’uscita per tali uscite non è specificata (</a:t>
            </a:r>
            <a:r>
              <a:rPr lang="en-US" i="1" smtClean="0"/>
              <a:t>Don’t-Care Conditions</a:t>
            </a:r>
            <a:r>
              <a:rPr lang="it-IT" sz="1400" smtClean="0"/>
              <a:t>)</a:t>
            </a:r>
          </a:p>
          <a:p>
            <a:pPr lvl="2" eaLnBrk="1" hangingPunct="1">
              <a:defRPr/>
            </a:pPr>
            <a:endParaRPr lang="it-IT" sz="1600" smtClean="0"/>
          </a:p>
          <a:p>
            <a:pPr lvl="4" eaLnBrk="1" hangingPunct="1">
              <a:defRPr/>
            </a:pPr>
            <a:endParaRPr lang="it-IT" sz="1400" smtClean="0"/>
          </a:p>
          <a:p>
            <a:pPr lvl="4" eaLnBrk="1" hangingPunct="1">
              <a:defRPr/>
            </a:pPr>
            <a:endParaRPr lang="it-IT" sz="1400" smtClean="0"/>
          </a:p>
          <a:p>
            <a:pPr lvl="4" eaLnBrk="1" hangingPunct="1">
              <a:defRPr/>
            </a:pPr>
            <a:endParaRPr lang="it-IT" sz="1400" smtClean="0"/>
          </a:p>
          <a:p>
            <a:pPr lvl="4" eaLnBrk="1" hangingPunct="1">
              <a:defRPr/>
            </a:pPr>
            <a:endParaRPr lang="it-IT" sz="1400" smtClean="0"/>
          </a:p>
          <a:p>
            <a:pPr lvl="4" eaLnBrk="1" hangingPunct="1">
              <a:defRPr/>
            </a:pPr>
            <a:endParaRPr lang="it-IT" sz="1400" smtClean="0"/>
          </a:p>
          <a:p>
            <a:pPr lvl="4" eaLnBrk="1" hangingPunct="1">
              <a:defRPr/>
            </a:pPr>
            <a:endParaRPr lang="it-IT" sz="1400" smtClean="0"/>
          </a:p>
          <a:p>
            <a:pPr lvl="4" eaLnBrk="1" hangingPunct="1">
              <a:defRPr/>
            </a:pPr>
            <a:endParaRPr lang="it-IT" sz="1400" smtClean="0"/>
          </a:p>
          <a:p>
            <a:pPr lvl="4" eaLnBrk="1" hangingPunct="1">
              <a:defRPr/>
            </a:pPr>
            <a:r>
              <a:rPr lang="it-IT" sz="2000" smtClean="0"/>
              <a:t>Se i </a:t>
            </a:r>
            <a:r>
              <a:rPr lang="it-IT" sz="2000" i="1" smtClean="0"/>
              <a:t>don’t care</a:t>
            </a:r>
            <a:r>
              <a:rPr lang="it-IT" sz="2000" smtClean="0"/>
              <a:t> si considerano “0” si ottiene la prima funzione</a:t>
            </a:r>
          </a:p>
          <a:p>
            <a:pPr lvl="4" eaLnBrk="1" hangingPunct="1">
              <a:defRPr/>
            </a:pPr>
            <a:r>
              <a:rPr lang="it-IT" sz="2000" smtClean="0"/>
              <a:t>Se alcuni </a:t>
            </a:r>
            <a:r>
              <a:rPr lang="it-IT" sz="2000" i="1" smtClean="0"/>
              <a:t>don’t care</a:t>
            </a:r>
            <a:r>
              <a:rPr lang="it-IT" sz="2000" smtClean="0"/>
              <a:t> si considerano “1” si ottiene la seconda funzione</a:t>
            </a:r>
          </a:p>
        </p:txBody>
      </p:sp>
      <p:graphicFrame>
        <p:nvGraphicFramePr>
          <p:cNvPr id="29698" name="Object 4"/>
          <p:cNvGraphicFramePr>
            <a:graphicFrameLocks noChangeAspect="1"/>
          </p:cNvGraphicFramePr>
          <p:nvPr/>
        </p:nvGraphicFramePr>
        <p:xfrm>
          <a:off x="-23813" y="592138"/>
          <a:ext cx="1639888" cy="6169025"/>
        </p:xfrm>
        <a:graphic>
          <a:graphicData uri="http://schemas.openxmlformats.org/presentationml/2006/ole">
            <p:oleObj spid="_x0000_s29698" name="Equation" r:id="rId3" imgW="1028520" imgH="3860640" progId="Equation.3">
              <p:embed/>
            </p:oleObj>
          </a:graphicData>
        </a:graphic>
      </p:graphicFrame>
      <p:graphicFrame>
        <p:nvGraphicFramePr>
          <p:cNvPr id="29699" name="Object 5"/>
          <p:cNvGraphicFramePr>
            <a:graphicFrameLocks noChangeAspect="1"/>
          </p:cNvGraphicFramePr>
          <p:nvPr/>
        </p:nvGraphicFramePr>
        <p:xfrm>
          <a:off x="1905000" y="2590800"/>
          <a:ext cx="2895600" cy="2133600"/>
        </p:xfrm>
        <a:graphic>
          <a:graphicData uri="http://schemas.openxmlformats.org/presentationml/2006/ole">
            <p:oleObj spid="_x0000_s29699" name="Equation" r:id="rId4" imgW="1701720" imgH="1346040" progId="">
              <p:embed/>
            </p:oleObj>
          </a:graphicData>
        </a:graphic>
      </p:graphicFrame>
      <p:sp>
        <p:nvSpPr>
          <p:cNvPr id="29705" name="Line 6"/>
          <p:cNvSpPr>
            <a:spLocks noChangeShapeType="1"/>
          </p:cNvSpPr>
          <p:nvPr/>
        </p:nvSpPr>
        <p:spPr bwMode="auto">
          <a:xfrm>
            <a:off x="2336800" y="2735263"/>
            <a:ext cx="658813" cy="547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9706" name="AutoShape 7"/>
          <p:cNvSpPr>
            <a:spLocks noChangeArrowheads="1"/>
          </p:cNvSpPr>
          <p:nvPr/>
        </p:nvSpPr>
        <p:spPr bwMode="auto">
          <a:xfrm>
            <a:off x="3779838" y="3141663"/>
            <a:ext cx="381000" cy="76200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9707" name="AutoShape 8"/>
          <p:cNvSpPr>
            <a:spLocks noChangeArrowheads="1"/>
          </p:cNvSpPr>
          <p:nvPr/>
        </p:nvSpPr>
        <p:spPr bwMode="auto">
          <a:xfrm>
            <a:off x="2971800" y="3886200"/>
            <a:ext cx="838200" cy="76200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9708" name="AutoShape 9"/>
          <p:cNvSpPr>
            <a:spLocks noChangeArrowheads="1"/>
          </p:cNvSpPr>
          <p:nvPr/>
        </p:nvSpPr>
        <p:spPr bwMode="auto">
          <a:xfrm>
            <a:off x="2987675" y="3141663"/>
            <a:ext cx="1600200" cy="503237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9709" name="AutoShape 10"/>
          <p:cNvSpPr>
            <a:spLocks noChangeArrowheads="1"/>
          </p:cNvSpPr>
          <p:nvPr/>
        </p:nvSpPr>
        <p:spPr bwMode="auto">
          <a:xfrm>
            <a:off x="3048000" y="3276600"/>
            <a:ext cx="609600" cy="30480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9710" name="AutoShape 11"/>
          <p:cNvSpPr>
            <a:spLocks noChangeArrowheads="1"/>
          </p:cNvSpPr>
          <p:nvPr/>
        </p:nvSpPr>
        <p:spPr bwMode="auto">
          <a:xfrm rot="5400000">
            <a:off x="3810000" y="3657600"/>
            <a:ext cx="304800" cy="30480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9711" name="AutoShape 12"/>
          <p:cNvSpPr>
            <a:spLocks noChangeArrowheads="1"/>
          </p:cNvSpPr>
          <p:nvPr/>
        </p:nvSpPr>
        <p:spPr bwMode="auto">
          <a:xfrm>
            <a:off x="3048000" y="3962400"/>
            <a:ext cx="609600" cy="30480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grpSp>
        <p:nvGrpSpPr>
          <p:cNvPr id="29712" name="Group 13"/>
          <p:cNvGrpSpPr>
            <a:grpSpLocks/>
          </p:cNvGrpSpPr>
          <p:nvPr/>
        </p:nvGrpSpPr>
        <p:grpSpPr bwMode="auto">
          <a:xfrm>
            <a:off x="2895600" y="3213100"/>
            <a:ext cx="381000" cy="431800"/>
            <a:chOff x="2928" y="3216"/>
            <a:chExt cx="240" cy="240"/>
          </a:xfrm>
        </p:grpSpPr>
        <p:sp>
          <p:nvSpPr>
            <p:cNvPr id="29719" name="AutoShape 14"/>
            <p:cNvSpPr>
              <a:spLocks/>
            </p:cNvSpPr>
            <p:nvPr/>
          </p:nvSpPr>
          <p:spPr bwMode="auto">
            <a:xfrm>
              <a:off x="3120" y="3216"/>
              <a:ext cx="48" cy="240"/>
            </a:xfrm>
            <a:prstGeom prst="rightBracket">
              <a:avLst>
                <a:gd name="adj" fmla="val 41667"/>
              </a:avLst>
            </a:prstGeom>
            <a:noFill/>
            <a:ln w="2857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9720" name="Line 15"/>
            <p:cNvSpPr>
              <a:spLocks noChangeShapeType="1"/>
            </p:cNvSpPr>
            <p:nvPr/>
          </p:nvSpPr>
          <p:spPr bwMode="auto">
            <a:xfrm flipH="1">
              <a:off x="2928" y="3216"/>
              <a:ext cx="192" cy="0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9721" name="Line 16"/>
            <p:cNvSpPr>
              <a:spLocks noChangeShapeType="1"/>
            </p:cNvSpPr>
            <p:nvPr/>
          </p:nvSpPr>
          <p:spPr bwMode="auto">
            <a:xfrm flipH="1">
              <a:off x="2928" y="3456"/>
              <a:ext cx="192" cy="0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29713" name="Group 17"/>
          <p:cNvGrpSpPr>
            <a:grpSpLocks/>
          </p:cNvGrpSpPr>
          <p:nvPr/>
        </p:nvGrpSpPr>
        <p:grpSpPr bwMode="auto">
          <a:xfrm flipH="1">
            <a:off x="4211638" y="3213100"/>
            <a:ext cx="576262" cy="431800"/>
            <a:chOff x="2928" y="3216"/>
            <a:chExt cx="240" cy="240"/>
          </a:xfrm>
        </p:grpSpPr>
        <p:sp>
          <p:nvSpPr>
            <p:cNvPr id="29716" name="AutoShape 18"/>
            <p:cNvSpPr>
              <a:spLocks/>
            </p:cNvSpPr>
            <p:nvPr/>
          </p:nvSpPr>
          <p:spPr bwMode="auto">
            <a:xfrm>
              <a:off x="3120" y="3216"/>
              <a:ext cx="48" cy="240"/>
            </a:xfrm>
            <a:prstGeom prst="rightBracket">
              <a:avLst>
                <a:gd name="adj" fmla="val 41667"/>
              </a:avLst>
            </a:prstGeom>
            <a:noFill/>
            <a:ln w="2857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9717" name="Line 19"/>
            <p:cNvSpPr>
              <a:spLocks noChangeShapeType="1"/>
            </p:cNvSpPr>
            <p:nvPr/>
          </p:nvSpPr>
          <p:spPr bwMode="auto">
            <a:xfrm flipH="1">
              <a:off x="2928" y="3216"/>
              <a:ext cx="192" cy="0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9718" name="Line 20"/>
            <p:cNvSpPr>
              <a:spLocks noChangeShapeType="1"/>
            </p:cNvSpPr>
            <p:nvPr/>
          </p:nvSpPr>
          <p:spPr bwMode="auto">
            <a:xfrm flipH="1">
              <a:off x="2928" y="3456"/>
              <a:ext cx="192" cy="0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graphicFrame>
        <p:nvGraphicFramePr>
          <p:cNvPr id="29700" name="Object 21"/>
          <p:cNvGraphicFramePr>
            <a:graphicFrameLocks noChangeAspect="1"/>
          </p:cNvGraphicFramePr>
          <p:nvPr/>
        </p:nvGraphicFramePr>
        <p:xfrm>
          <a:off x="4876800" y="2667000"/>
          <a:ext cx="4149725" cy="427038"/>
        </p:xfrm>
        <a:graphic>
          <a:graphicData uri="http://schemas.openxmlformats.org/presentationml/2006/ole">
            <p:oleObj spid="_x0000_s29700" name="Equation" r:id="rId5" imgW="2108160" imgH="215640" progId="Equation.3">
              <p:embed/>
            </p:oleObj>
          </a:graphicData>
        </a:graphic>
      </p:graphicFrame>
      <p:graphicFrame>
        <p:nvGraphicFramePr>
          <p:cNvPr id="29701" name="Object 22"/>
          <p:cNvGraphicFramePr>
            <a:graphicFrameLocks noChangeAspect="1"/>
          </p:cNvGraphicFramePr>
          <p:nvPr/>
        </p:nvGraphicFramePr>
        <p:xfrm>
          <a:off x="6175375" y="3505200"/>
          <a:ext cx="2125663" cy="427038"/>
        </p:xfrm>
        <a:graphic>
          <a:graphicData uri="http://schemas.openxmlformats.org/presentationml/2006/ole">
            <p:oleObj spid="_x0000_s29701" name="Equation" r:id="rId6" imgW="1079280" imgH="215640" progId="Equation.3">
              <p:embed/>
            </p:oleObj>
          </a:graphicData>
        </a:graphic>
      </p:graphicFrame>
      <p:sp>
        <p:nvSpPr>
          <p:cNvPr id="29714" name="AutoShape 23"/>
          <p:cNvSpPr>
            <a:spLocks noChangeArrowheads="1"/>
          </p:cNvSpPr>
          <p:nvPr/>
        </p:nvSpPr>
        <p:spPr bwMode="auto">
          <a:xfrm rot="5400000">
            <a:off x="3238500" y="4076700"/>
            <a:ext cx="685800" cy="30480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1" name="Segnaposto numero diapositiv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9.</a:t>
            </a:r>
            <a:fld id="{DEB34C88-C1E4-4510-B627-E73039ED04AF}" type="slidenum">
              <a:rPr lang="it-IT" smtClean="0"/>
              <a:pPr>
                <a:defRPr/>
              </a:pPr>
              <a:t>30</a:t>
            </a:fld>
            <a:endParaRPr lang="it-IT" dirty="0"/>
          </a:p>
        </p:txBody>
      </p:sp>
      <p:sp>
        <p:nvSpPr>
          <p:cNvPr id="32" name="Segnaposto piè di pagina 3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Un cattivo esempio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it-IT" smtClean="0"/>
              <a:t> </a:t>
            </a:r>
          </a:p>
        </p:txBody>
      </p:sp>
      <p:graphicFrame>
        <p:nvGraphicFramePr>
          <p:cNvPr id="30722" name="Object 4"/>
          <p:cNvGraphicFramePr>
            <a:graphicFrameLocks noChangeAspect="1"/>
          </p:cNvGraphicFramePr>
          <p:nvPr/>
        </p:nvGraphicFramePr>
        <p:xfrm>
          <a:off x="228600" y="1447800"/>
          <a:ext cx="1639888" cy="4991100"/>
        </p:xfrm>
        <a:graphic>
          <a:graphicData uri="http://schemas.openxmlformats.org/presentationml/2006/ole">
            <p:oleObj spid="_x0000_s30722" name="Equation" r:id="rId3" imgW="1028520" imgH="3124080" progId="Equation.3">
              <p:embed/>
            </p:oleObj>
          </a:graphicData>
        </a:graphic>
      </p:graphicFrame>
      <p:graphicFrame>
        <p:nvGraphicFramePr>
          <p:cNvPr id="30723" name="Object 5"/>
          <p:cNvGraphicFramePr>
            <a:graphicFrameLocks noChangeAspect="1"/>
          </p:cNvGraphicFramePr>
          <p:nvPr/>
        </p:nvGraphicFramePr>
        <p:xfrm>
          <a:off x="2438400" y="1600200"/>
          <a:ext cx="2325688" cy="2073275"/>
        </p:xfrm>
        <a:graphic>
          <a:graphicData uri="http://schemas.openxmlformats.org/presentationml/2006/ole">
            <p:oleObj spid="_x0000_s30723" name="Equation" r:id="rId4" imgW="1282680" imgH="1143000" progId="Equation.3">
              <p:embed/>
            </p:oleObj>
          </a:graphicData>
        </a:graphic>
      </p:graphicFrame>
      <p:sp>
        <p:nvSpPr>
          <p:cNvPr id="30732" name="Line 6"/>
          <p:cNvSpPr>
            <a:spLocks noChangeShapeType="1"/>
          </p:cNvSpPr>
          <p:nvPr/>
        </p:nvSpPr>
        <p:spPr bwMode="auto">
          <a:xfrm>
            <a:off x="2565400" y="1744663"/>
            <a:ext cx="658813" cy="547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graphicFrame>
        <p:nvGraphicFramePr>
          <p:cNvPr id="30724" name="Object 7"/>
          <p:cNvGraphicFramePr>
            <a:graphicFrameLocks noChangeAspect="1"/>
          </p:cNvGraphicFramePr>
          <p:nvPr/>
        </p:nvGraphicFramePr>
        <p:xfrm>
          <a:off x="5105400" y="1524000"/>
          <a:ext cx="3154363" cy="530225"/>
        </p:xfrm>
        <a:graphic>
          <a:graphicData uri="http://schemas.openxmlformats.org/presentationml/2006/ole">
            <p:oleObj spid="_x0000_s30724" name="Equation" r:id="rId5" imgW="1282680" imgH="215640" progId="Equation.3">
              <p:embed/>
            </p:oleObj>
          </a:graphicData>
        </a:graphic>
      </p:graphicFrame>
      <p:graphicFrame>
        <p:nvGraphicFramePr>
          <p:cNvPr id="30725" name="Object 8"/>
          <p:cNvGraphicFramePr>
            <a:graphicFrameLocks noChangeAspect="1"/>
          </p:cNvGraphicFramePr>
          <p:nvPr/>
        </p:nvGraphicFramePr>
        <p:xfrm>
          <a:off x="2819400" y="4648200"/>
          <a:ext cx="2768600" cy="438150"/>
        </p:xfrm>
        <a:graphic>
          <a:graphicData uri="http://schemas.openxmlformats.org/presentationml/2006/ole">
            <p:oleObj spid="_x0000_s30725" name="Equation" r:id="rId6" imgW="1117440" imgH="177480" progId="Equation.3">
              <p:embed/>
            </p:oleObj>
          </a:graphicData>
        </a:graphic>
      </p:graphicFrame>
      <p:graphicFrame>
        <p:nvGraphicFramePr>
          <p:cNvPr id="30726" name="Object 9"/>
          <p:cNvGraphicFramePr>
            <a:graphicFrameLocks noChangeAspect="1"/>
          </p:cNvGraphicFramePr>
          <p:nvPr/>
        </p:nvGraphicFramePr>
        <p:xfrm>
          <a:off x="2362200" y="3886200"/>
          <a:ext cx="6281738" cy="354013"/>
        </p:xfrm>
        <a:graphic>
          <a:graphicData uri="http://schemas.openxmlformats.org/presentationml/2006/ole">
            <p:oleObj spid="_x0000_s30726" name="Equation" r:id="rId7" imgW="3797280" imgH="215640" progId="Equation.3">
              <p:embed/>
            </p:oleObj>
          </a:graphicData>
        </a:graphic>
      </p:graphicFrame>
      <p:graphicFrame>
        <p:nvGraphicFramePr>
          <p:cNvPr id="30727" name="Object 10"/>
          <p:cNvGraphicFramePr>
            <a:graphicFrameLocks noChangeAspect="1"/>
          </p:cNvGraphicFramePr>
          <p:nvPr/>
        </p:nvGraphicFramePr>
        <p:xfrm>
          <a:off x="5105400" y="2209800"/>
          <a:ext cx="2967038" cy="530225"/>
        </p:xfrm>
        <a:graphic>
          <a:graphicData uri="http://schemas.openxmlformats.org/presentationml/2006/ole">
            <p:oleObj spid="_x0000_s30727" name="Equation" r:id="rId8" imgW="1206360" imgH="215640" progId="Equation.3">
              <p:embed/>
            </p:oleObj>
          </a:graphicData>
        </a:graphic>
      </p:graphicFrame>
      <p:graphicFrame>
        <p:nvGraphicFramePr>
          <p:cNvPr id="30728" name="Object 11"/>
          <p:cNvGraphicFramePr>
            <a:graphicFrameLocks noChangeAspect="1"/>
          </p:cNvGraphicFramePr>
          <p:nvPr/>
        </p:nvGraphicFramePr>
        <p:xfrm>
          <a:off x="5105400" y="2895600"/>
          <a:ext cx="3092450" cy="530225"/>
        </p:xfrm>
        <a:graphic>
          <a:graphicData uri="http://schemas.openxmlformats.org/presentationml/2006/ole">
            <p:oleObj spid="_x0000_s30728" name="Equation" r:id="rId9" imgW="1257120" imgH="215640" progId="Equation.3">
              <p:embed/>
            </p:oleObj>
          </a:graphicData>
        </a:graphic>
      </p:graphicFrame>
      <p:sp>
        <p:nvSpPr>
          <p:cNvPr id="19" name="Segnaposto numero diapositiva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9.</a:t>
            </a:r>
            <a:fld id="{DEB34C88-C1E4-4510-B627-E73039ED04AF}" type="slidenum">
              <a:rPr lang="it-IT" smtClean="0"/>
              <a:pPr>
                <a:defRPr/>
              </a:pPr>
              <a:t>31</a:t>
            </a:fld>
            <a:endParaRPr lang="it-IT" dirty="0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Tecniche strutturate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smtClean="0"/>
              <a:t>Il procedimento di sintesi per “ispezione visiva” si può utilizzare fino a 4 ÷</a:t>
            </a:r>
            <a:r>
              <a:rPr lang="it-IT" smtClean="0">
                <a:latin typeface="MS Shell Dlg" charset="0"/>
              </a:rPr>
              <a:t> </a:t>
            </a:r>
            <a:r>
              <a:rPr lang="it-IT" smtClean="0"/>
              <a:t>5 variabili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mtClean="0"/>
              <a:t>Il procedimento di sintesi per “ispezione visiva” può essere anche descritto come processo formale strutturato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mtClean="0"/>
              <a:t>Metodo di Quine McCluskey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mtClean="0"/>
              <a:t>Può essere tradotto in un programma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mtClean="0"/>
              <a:t>La complessità del programma cresce in modo esponenziale con l’aumentare delle variabili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mtClean="0"/>
              <a:t>I programmi attuali usano tecniche euristiche</a:t>
            </a:r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9.</a:t>
            </a:r>
            <a:fld id="{DEB34C88-C1E4-4510-B627-E73039ED04AF}" type="slidenum">
              <a:rPr lang="it-IT" smtClean="0"/>
              <a:pPr>
                <a:defRPr/>
              </a:pPr>
              <a:t>32</a:t>
            </a:fld>
            <a:endParaRPr lang="it-IT" dirty="0"/>
          </a:p>
        </p:txBody>
      </p:sp>
      <p:sp>
        <p:nvSpPr>
          <p:cNvPr id="12" name="Segnaposto piè di pagina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Transitori 1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smtClean="0"/>
              <a:t>Sistema ideale</a:t>
            </a:r>
          </a:p>
          <a:p>
            <a:pPr eaLnBrk="1" hangingPunct="1">
              <a:lnSpc>
                <a:spcPct val="90000"/>
              </a:lnSpc>
              <a:defRPr/>
            </a:pPr>
            <a:endParaRPr lang="it-IT" smtClean="0"/>
          </a:p>
          <a:p>
            <a:pPr eaLnBrk="1" hangingPunct="1">
              <a:lnSpc>
                <a:spcPct val="90000"/>
              </a:lnSpc>
              <a:defRPr/>
            </a:pPr>
            <a:endParaRPr lang="it-IT" smtClean="0"/>
          </a:p>
          <a:p>
            <a:pPr eaLnBrk="1" hangingPunct="1">
              <a:lnSpc>
                <a:spcPct val="90000"/>
              </a:lnSpc>
              <a:defRPr/>
            </a:pPr>
            <a:endParaRPr lang="it-IT" smtClean="0"/>
          </a:p>
          <a:p>
            <a:pPr eaLnBrk="1" hangingPunct="1">
              <a:lnSpc>
                <a:spcPct val="90000"/>
              </a:lnSpc>
              <a:defRPr/>
            </a:pPr>
            <a:endParaRPr lang="it-IT" smtClean="0"/>
          </a:p>
          <a:p>
            <a:pPr eaLnBrk="1" hangingPunct="1">
              <a:lnSpc>
                <a:spcPct val="90000"/>
              </a:lnSpc>
              <a:defRPr/>
            </a:pPr>
            <a:endParaRPr lang="it-IT" smtClean="0"/>
          </a:p>
          <a:p>
            <a:pPr eaLnBrk="1" hangingPunct="1">
              <a:lnSpc>
                <a:spcPct val="90000"/>
              </a:lnSpc>
              <a:defRPr/>
            </a:pPr>
            <a:endParaRPr lang="it-IT" smtClean="0"/>
          </a:p>
          <a:p>
            <a:pPr eaLnBrk="1" hangingPunct="1">
              <a:lnSpc>
                <a:spcPct val="90000"/>
              </a:lnSpc>
              <a:defRPr/>
            </a:pPr>
            <a:endParaRPr lang="it-IT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it-IT" smtClean="0"/>
              <a:t>Le uscite commutano istantaneamente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it-IT" smtClean="0"/>
              <a:t>Nessun ritardo fra ingresso e uscita </a:t>
            </a:r>
          </a:p>
        </p:txBody>
      </p:sp>
      <p:sp>
        <p:nvSpPr>
          <p:cNvPr id="32772" name="Line 4"/>
          <p:cNvSpPr>
            <a:spLocks noChangeShapeType="1"/>
          </p:cNvSpPr>
          <p:nvPr/>
        </p:nvSpPr>
        <p:spPr bwMode="auto">
          <a:xfrm flipH="1" flipV="1">
            <a:off x="990600" y="2667000"/>
            <a:ext cx="0" cy="22510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2773" name="Line 5"/>
          <p:cNvSpPr>
            <a:spLocks noChangeShapeType="1"/>
          </p:cNvSpPr>
          <p:nvPr/>
        </p:nvSpPr>
        <p:spPr bwMode="auto">
          <a:xfrm>
            <a:off x="649288" y="3124200"/>
            <a:ext cx="58959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2774" name="Line 6"/>
          <p:cNvSpPr>
            <a:spLocks noChangeShapeType="1"/>
          </p:cNvSpPr>
          <p:nvPr/>
        </p:nvSpPr>
        <p:spPr bwMode="auto">
          <a:xfrm>
            <a:off x="649288" y="3657600"/>
            <a:ext cx="58959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2775" name="Line 7"/>
          <p:cNvSpPr>
            <a:spLocks noChangeShapeType="1"/>
          </p:cNvSpPr>
          <p:nvPr/>
        </p:nvSpPr>
        <p:spPr bwMode="auto">
          <a:xfrm>
            <a:off x="649288" y="4114800"/>
            <a:ext cx="58959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2776" name="Line 8"/>
          <p:cNvSpPr>
            <a:spLocks noChangeShapeType="1"/>
          </p:cNvSpPr>
          <p:nvPr/>
        </p:nvSpPr>
        <p:spPr bwMode="auto">
          <a:xfrm>
            <a:off x="649288" y="4648200"/>
            <a:ext cx="58959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4498975" y="1520825"/>
            <a:ext cx="862013" cy="914400"/>
            <a:chOff x="4353" y="1920"/>
            <a:chExt cx="543" cy="480"/>
          </a:xfrm>
        </p:grpSpPr>
        <p:sp>
          <p:nvSpPr>
            <p:cNvPr id="32800" name="Arc 11"/>
            <p:cNvSpPr>
              <a:spLocks/>
            </p:cNvSpPr>
            <p:nvPr/>
          </p:nvSpPr>
          <p:spPr bwMode="auto">
            <a:xfrm>
              <a:off x="4353" y="1922"/>
              <a:ext cx="543" cy="241"/>
            </a:xfrm>
            <a:custGeom>
              <a:avLst/>
              <a:gdLst>
                <a:gd name="T0" fmla="*/ 0 w 21600"/>
                <a:gd name="T1" fmla="*/ 0 h 21872"/>
                <a:gd name="T2" fmla="*/ 14 w 21600"/>
                <a:gd name="T3" fmla="*/ 3 h 21872"/>
                <a:gd name="T4" fmla="*/ 0 w 21600"/>
                <a:gd name="T5" fmla="*/ 3 h 21872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872"/>
                <a:gd name="T11" fmla="*/ 21600 w 21600"/>
                <a:gd name="T12" fmla="*/ 21872 h 218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872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1690"/>
                    <a:pt x="21599" y="21781"/>
                    <a:pt x="21598" y="21872"/>
                  </a:cubicBezTo>
                </a:path>
                <a:path w="21600" h="21872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1690"/>
                    <a:pt x="21599" y="21781"/>
                    <a:pt x="21598" y="21872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2801" name="Arc 12"/>
            <p:cNvSpPr>
              <a:spLocks/>
            </p:cNvSpPr>
            <p:nvPr/>
          </p:nvSpPr>
          <p:spPr bwMode="auto">
            <a:xfrm flipV="1">
              <a:off x="4353" y="2160"/>
              <a:ext cx="543" cy="240"/>
            </a:xfrm>
            <a:custGeom>
              <a:avLst/>
              <a:gdLst>
                <a:gd name="T0" fmla="*/ 0 w 21600"/>
                <a:gd name="T1" fmla="*/ 0 h 21600"/>
                <a:gd name="T2" fmla="*/ 14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2802" name="Arc 13"/>
            <p:cNvSpPr>
              <a:spLocks/>
            </p:cNvSpPr>
            <p:nvPr/>
          </p:nvSpPr>
          <p:spPr bwMode="auto">
            <a:xfrm>
              <a:off x="4353" y="1920"/>
              <a:ext cx="136" cy="240"/>
            </a:xfrm>
            <a:custGeom>
              <a:avLst/>
              <a:gdLst>
                <a:gd name="T0" fmla="*/ 0 w 21600"/>
                <a:gd name="T1" fmla="*/ 0 h 21600"/>
                <a:gd name="T2" fmla="*/ 1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2803" name="Arc 14"/>
            <p:cNvSpPr>
              <a:spLocks/>
            </p:cNvSpPr>
            <p:nvPr/>
          </p:nvSpPr>
          <p:spPr bwMode="auto">
            <a:xfrm flipV="1">
              <a:off x="4353" y="2160"/>
              <a:ext cx="136" cy="240"/>
            </a:xfrm>
            <a:custGeom>
              <a:avLst/>
              <a:gdLst>
                <a:gd name="T0" fmla="*/ 0 w 21600"/>
                <a:gd name="T1" fmla="*/ 0 h 21600"/>
                <a:gd name="T2" fmla="*/ 1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32778" name="Line 15"/>
          <p:cNvSpPr>
            <a:spLocks noChangeShapeType="1"/>
          </p:cNvSpPr>
          <p:nvPr/>
        </p:nvSpPr>
        <p:spPr bwMode="auto">
          <a:xfrm flipH="1">
            <a:off x="4270375" y="1978025"/>
            <a:ext cx="420688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2779" name="Line 17"/>
          <p:cNvSpPr>
            <a:spLocks noChangeShapeType="1"/>
          </p:cNvSpPr>
          <p:nvPr/>
        </p:nvSpPr>
        <p:spPr bwMode="auto">
          <a:xfrm flipH="1">
            <a:off x="4270375" y="2282825"/>
            <a:ext cx="3810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2780" name="Line 18"/>
          <p:cNvSpPr>
            <a:spLocks noChangeShapeType="1"/>
          </p:cNvSpPr>
          <p:nvPr/>
        </p:nvSpPr>
        <p:spPr bwMode="auto">
          <a:xfrm flipH="1">
            <a:off x="4270375" y="1673225"/>
            <a:ext cx="3810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2781" name="Text Box 19"/>
          <p:cNvSpPr txBox="1">
            <a:spLocks noChangeArrowheads="1"/>
          </p:cNvSpPr>
          <p:nvPr/>
        </p:nvSpPr>
        <p:spPr bwMode="auto">
          <a:xfrm>
            <a:off x="3970338" y="1450975"/>
            <a:ext cx="320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a</a:t>
            </a:r>
          </a:p>
        </p:txBody>
      </p:sp>
      <p:sp>
        <p:nvSpPr>
          <p:cNvPr id="32782" name="Text Box 20"/>
          <p:cNvSpPr txBox="1">
            <a:spLocks noChangeArrowheads="1"/>
          </p:cNvSpPr>
          <p:nvPr/>
        </p:nvSpPr>
        <p:spPr bwMode="auto">
          <a:xfrm>
            <a:off x="6019800" y="1752600"/>
            <a:ext cx="303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z</a:t>
            </a:r>
          </a:p>
        </p:txBody>
      </p:sp>
      <p:sp>
        <p:nvSpPr>
          <p:cNvPr id="32783" name="Text Box 21"/>
          <p:cNvSpPr txBox="1">
            <a:spLocks noChangeArrowheads="1"/>
          </p:cNvSpPr>
          <p:nvPr/>
        </p:nvSpPr>
        <p:spPr bwMode="auto">
          <a:xfrm>
            <a:off x="3927475" y="2070100"/>
            <a:ext cx="320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c</a:t>
            </a:r>
          </a:p>
        </p:txBody>
      </p:sp>
      <p:sp>
        <p:nvSpPr>
          <p:cNvPr id="32784" name="Text Box 22"/>
          <p:cNvSpPr txBox="1">
            <a:spLocks noChangeArrowheads="1"/>
          </p:cNvSpPr>
          <p:nvPr/>
        </p:nvSpPr>
        <p:spPr bwMode="auto">
          <a:xfrm>
            <a:off x="3925888" y="1785938"/>
            <a:ext cx="3270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b</a:t>
            </a:r>
          </a:p>
        </p:txBody>
      </p:sp>
      <p:sp>
        <p:nvSpPr>
          <p:cNvPr id="32785" name="Text Box 23"/>
          <p:cNvSpPr txBox="1">
            <a:spLocks noChangeArrowheads="1"/>
          </p:cNvSpPr>
          <p:nvPr/>
        </p:nvSpPr>
        <p:spPr bwMode="auto">
          <a:xfrm>
            <a:off x="649288" y="2722563"/>
            <a:ext cx="320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a</a:t>
            </a:r>
          </a:p>
        </p:txBody>
      </p:sp>
      <p:sp>
        <p:nvSpPr>
          <p:cNvPr id="32786" name="Text Box 24"/>
          <p:cNvSpPr txBox="1">
            <a:spLocks noChangeArrowheads="1"/>
          </p:cNvSpPr>
          <p:nvPr/>
        </p:nvSpPr>
        <p:spPr bwMode="auto">
          <a:xfrm>
            <a:off x="649288" y="4195763"/>
            <a:ext cx="3032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z</a:t>
            </a:r>
          </a:p>
        </p:txBody>
      </p:sp>
      <p:sp>
        <p:nvSpPr>
          <p:cNvPr id="32787" name="Text Box 25"/>
          <p:cNvSpPr txBox="1">
            <a:spLocks noChangeArrowheads="1"/>
          </p:cNvSpPr>
          <p:nvPr/>
        </p:nvSpPr>
        <p:spPr bwMode="auto">
          <a:xfrm>
            <a:off x="649288" y="3713163"/>
            <a:ext cx="320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c</a:t>
            </a:r>
          </a:p>
        </p:txBody>
      </p:sp>
      <p:sp>
        <p:nvSpPr>
          <p:cNvPr id="32788" name="Text Box 26"/>
          <p:cNvSpPr txBox="1">
            <a:spLocks noChangeArrowheads="1"/>
          </p:cNvSpPr>
          <p:nvPr/>
        </p:nvSpPr>
        <p:spPr bwMode="auto">
          <a:xfrm>
            <a:off x="649288" y="3262313"/>
            <a:ext cx="3270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b</a:t>
            </a:r>
          </a:p>
        </p:txBody>
      </p:sp>
      <p:sp>
        <p:nvSpPr>
          <p:cNvPr id="32789" name="Line 27"/>
          <p:cNvSpPr>
            <a:spLocks noChangeShapeType="1"/>
          </p:cNvSpPr>
          <p:nvPr/>
        </p:nvSpPr>
        <p:spPr bwMode="auto">
          <a:xfrm>
            <a:off x="3124200" y="2895600"/>
            <a:ext cx="0" cy="2057400"/>
          </a:xfrm>
          <a:prstGeom prst="line">
            <a:avLst/>
          </a:prstGeom>
          <a:noFill/>
          <a:ln w="28575">
            <a:solidFill>
              <a:srgbClr val="00FF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2790" name="Freeform 28"/>
          <p:cNvSpPr>
            <a:spLocks/>
          </p:cNvSpPr>
          <p:nvPr/>
        </p:nvSpPr>
        <p:spPr bwMode="auto">
          <a:xfrm>
            <a:off x="990600" y="2819400"/>
            <a:ext cx="4572000" cy="304800"/>
          </a:xfrm>
          <a:custGeom>
            <a:avLst/>
            <a:gdLst>
              <a:gd name="T0" fmla="*/ 0 w 2880"/>
              <a:gd name="T1" fmla="*/ 304800 h 192"/>
              <a:gd name="T2" fmla="*/ 533400 w 2880"/>
              <a:gd name="T3" fmla="*/ 304800 h 192"/>
              <a:gd name="T4" fmla="*/ 533400 w 2880"/>
              <a:gd name="T5" fmla="*/ 0 h 192"/>
              <a:gd name="T6" fmla="*/ 1143000 w 2880"/>
              <a:gd name="T7" fmla="*/ 0 h 192"/>
              <a:gd name="T8" fmla="*/ 1143000 w 2880"/>
              <a:gd name="T9" fmla="*/ 304800 h 192"/>
              <a:gd name="T10" fmla="*/ 1524000 w 2880"/>
              <a:gd name="T11" fmla="*/ 304800 h 192"/>
              <a:gd name="T12" fmla="*/ 1524000 w 2880"/>
              <a:gd name="T13" fmla="*/ 0 h 192"/>
              <a:gd name="T14" fmla="*/ 2133600 w 2880"/>
              <a:gd name="T15" fmla="*/ 0 h 192"/>
              <a:gd name="T16" fmla="*/ 2133600 w 2880"/>
              <a:gd name="T17" fmla="*/ 304800 h 192"/>
              <a:gd name="T18" fmla="*/ 3276600 w 2880"/>
              <a:gd name="T19" fmla="*/ 304800 h 192"/>
              <a:gd name="T20" fmla="*/ 3276600 w 2880"/>
              <a:gd name="T21" fmla="*/ 0 h 192"/>
              <a:gd name="T22" fmla="*/ 4038600 w 2880"/>
              <a:gd name="T23" fmla="*/ 0 h 192"/>
              <a:gd name="T24" fmla="*/ 4038600 w 2880"/>
              <a:gd name="T25" fmla="*/ 304800 h 192"/>
              <a:gd name="T26" fmla="*/ 4572000 w 2880"/>
              <a:gd name="T27" fmla="*/ 304800 h 19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2880"/>
              <a:gd name="T43" fmla="*/ 0 h 192"/>
              <a:gd name="T44" fmla="*/ 2880 w 2880"/>
              <a:gd name="T45" fmla="*/ 192 h 192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880" h="192">
                <a:moveTo>
                  <a:pt x="0" y="192"/>
                </a:moveTo>
                <a:lnTo>
                  <a:pt x="336" y="192"/>
                </a:lnTo>
                <a:lnTo>
                  <a:pt x="336" y="0"/>
                </a:lnTo>
                <a:lnTo>
                  <a:pt x="720" y="0"/>
                </a:lnTo>
                <a:lnTo>
                  <a:pt x="720" y="192"/>
                </a:lnTo>
                <a:lnTo>
                  <a:pt x="960" y="192"/>
                </a:lnTo>
                <a:lnTo>
                  <a:pt x="960" y="0"/>
                </a:lnTo>
                <a:lnTo>
                  <a:pt x="1344" y="0"/>
                </a:lnTo>
                <a:lnTo>
                  <a:pt x="1344" y="192"/>
                </a:lnTo>
                <a:lnTo>
                  <a:pt x="2064" y="192"/>
                </a:lnTo>
                <a:lnTo>
                  <a:pt x="2064" y="0"/>
                </a:lnTo>
                <a:lnTo>
                  <a:pt x="2544" y="0"/>
                </a:lnTo>
                <a:lnTo>
                  <a:pt x="2544" y="192"/>
                </a:lnTo>
                <a:lnTo>
                  <a:pt x="2880" y="192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2791" name="Line 29"/>
          <p:cNvSpPr>
            <a:spLocks noChangeShapeType="1"/>
          </p:cNvSpPr>
          <p:nvPr/>
        </p:nvSpPr>
        <p:spPr bwMode="auto">
          <a:xfrm>
            <a:off x="4267200" y="2819400"/>
            <a:ext cx="0" cy="2057400"/>
          </a:xfrm>
          <a:prstGeom prst="line">
            <a:avLst/>
          </a:prstGeom>
          <a:noFill/>
          <a:ln w="28575">
            <a:solidFill>
              <a:srgbClr val="00FF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2792" name="Freeform 30"/>
          <p:cNvSpPr>
            <a:spLocks/>
          </p:cNvSpPr>
          <p:nvPr/>
        </p:nvSpPr>
        <p:spPr bwMode="auto">
          <a:xfrm>
            <a:off x="990600" y="3352800"/>
            <a:ext cx="4572000" cy="304800"/>
          </a:xfrm>
          <a:custGeom>
            <a:avLst/>
            <a:gdLst>
              <a:gd name="T0" fmla="*/ 0 w 2880"/>
              <a:gd name="T1" fmla="*/ 0 h 192"/>
              <a:gd name="T2" fmla="*/ 762000 w 2880"/>
              <a:gd name="T3" fmla="*/ 0 h 192"/>
              <a:gd name="T4" fmla="*/ 762000 w 2880"/>
              <a:gd name="T5" fmla="*/ 304800 h 192"/>
              <a:gd name="T6" fmla="*/ 1600200 w 2880"/>
              <a:gd name="T7" fmla="*/ 304800 h 192"/>
              <a:gd name="T8" fmla="*/ 1600200 w 2880"/>
              <a:gd name="T9" fmla="*/ 0 h 192"/>
              <a:gd name="T10" fmla="*/ 2133600 w 2880"/>
              <a:gd name="T11" fmla="*/ 0 h 192"/>
              <a:gd name="T12" fmla="*/ 2133600 w 2880"/>
              <a:gd name="T13" fmla="*/ 304800 h 192"/>
              <a:gd name="T14" fmla="*/ 3657600 w 2880"/>
              <a:gd name="T15" fmla="*/ 304800 h 192"/>
              <a:gd name="T16" fmla="*/ 3657600 w 2880"/>
              <a:gd name="T17" fmla="*/ 0 h 192"/>
              <a:gd name="T18" fmla="*/ 4572000 w 2880"/>
              <a:gd name="T19" fmla="*/ 0 h 19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880"/>
              <a:gd name="T31" fmla="*/ 0 h 192"/>
              <a:gd name="T32" fmla="*/ 2880 w 2880"/>
              <a:gd name="T33" fmla="*/ 192 h 19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880" h="192">
                <a:moveTo>
                  <a:pt x="0" y="0"/>
                </a:moveTo>
                <a:lnTo>
                  <a:pt x="480" y="0"/>
                </a:lnTo>
                <a:lnTo>
                  <a:pt x="480" y="192"/>
                </a:lnTo>
                <a:lnTo>
                  <a:pt x="1008" y="192"/>
                </a:lnTo>
                <a:lnTo>
                  <a:pt x="1008" y="0"/>
                </a:lnTo>
                <a:lnTo>
                  <a:pt x="1344" y="0"/>
                </a:lnTo>
                <a:lnTo>
                  <a:pt x="1344" y="192"/>
                </a:lnTo>
                <a:lnTo>
                  <a:pt x="2304" y="192"/>
                </a:lnTo>
                <a:lnTo>
                  <a:pt x="2304" y="0"/>
                </a:lnTo>
                <a:lnTo>
                  <a:pt x="2880" y="0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2793" name="Freeform 31"/>
          <p:cNvSpPr>
            <a:spLocks/>
          </p:cNvSpPr>
          <p:nvPr/>
        </p:nvSpPr>
        <p:spPr bwMode="auto">
          <a:xfrm>
            <a:off x="990600" y="3810000"/>
            <a:ext cx="4572000" cy="304800"/>
          </a:xfrm>
          <a:custGeom>
            <a:avLst/>
            <a:gdLst>
              <a:gd name="T0" fmla="*/ 0 w 2880"/>
              <a:gd name="T1" fmla="*/ 76200 h 192"/>
              <a:gd name="T2" fmla="*/ 1752600 w 2880"/>
              <a:gd name="T3" fmla="*/ 76200 h 192"/>
              <a:gd name="T4" fmla="*/ 1752600 w 2880"/>
              <a:gd name="T5" fmla="*/ 304800 h 192"/>
              <a:gd name="T6" fmla="*/ 4114800 w 2880"/>
              <a:gd name="T7" fmla="*/ 304800 h 192"/>
              <a:gd name="T8" fmla="*/ 4114800 w 2880"/>
              <a:gd name="T9" fmla="*/ 0 h 192"/>
              <a:gd name="T10" fmla="*/ 4572000 w 2880"/>
              <a:gd name="T11" fmla="*/ 0 h 19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880"/>
              <a:gd name="T19" fmla="*/ 0 h 192"/>
              <a:gd name="T20" fmla="*/ 2880 w 2880"/>
              <a:gd name="T21" fmla="*/ 192 h 19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880" h="192">
                <a:moveTo>
                  <a:pt x="0" y="48"/>
                </a:moveTo>
                <a:lnTo>
                  <a:pt x="1104" y="48"/>
                </a:lnTo>
                <a:lnTo>
                  <a:pt x="1104" y="192"/>
                </a:lnTo>
                <a:lnTo>
                  <a:pt x="2592" y="192"/>
                </a:lnTo>
                <a:lnTo>
                  <a:pt x="2592" y="0"/>
                </a:lnTo>
                <a:lnTo>
                  <a:pt x="2880" y="0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2794" name="Freeform 32"/>
          <p:cNvSpPr>
            <a:spLocks/>
          </p:cNvSpPr>
          <p:nvPr/>
        </p:nvSpPr>
        <p:spPr bwMode="auto">
          <a:xfrm>
            <a:off x="990600" y="4343400"/>
            <a:ext cx="4648200" cy="304800"/>
          </a:xfrm>
          <a:custGeom>
            <a:avLst/>
            <a:gdLst>
              <a:gd name="T0" fmla="*/ 0 w 2928"/>
              <a:gd name="T1" fmla="*/ 304800 h 192"/>
              <a:gd name="T2" fmla="*/ 2133600 w 2928"/>
              <a:gd name="T3" fmla="*/ 304800 h 192"/>
              <a:gd name="T4" fmla="*/ 2133600 w 2928"/>
              <a:gd name="T5" fmla="*/ 0 h 192"/>
              <a:gd name="T6" fmla="*/ 3276600 w 2928"/>
              <a:gd name="T7" fmla="*/ 0 h 192"/>
              <a:gd name="T8" fmla="*/ 3276600 w 2928"/>
              <a:gd name="T9" fmla="*/ 304800 h 192"/>
              <a:gd name="T10" fmla="*/ 4648200 w 2928"/>
              <a:gd name="T11" fmla="*/ 304800 h 19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928"/>
              <a:gd name="T19" fmla="*/ 0 h 192"/>
              <a:gd name="T20" fmla="*/ 2928 w 2928"/>
              <a:gd name="T21" fmla="*/ 192 h 19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928" h="192">
                <a:moveTo>
                  <a:pt x="0" y="192"/>
                </a:moveTo>
                <a:lnTo>
                  <a:pt x="1344" y="192"/>
                </a:lnTo>
                <a:lnTo>
                  <a:pt x="1344" y="0"/>
                </a:lnTo>
                <a:lnTo>
                  <a:pt x="2064" y="0"/>
                </a:lnTo>
                <a:lnTo>
                  <a:pt x="2064" y="192"/>
                </a:lnTo>
                <a:lnTo>
                  <a:pt x="2928" y="192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2795" name="Text Box 33"/>
          <p:cNvSpPr txBox="1">
            <a:spLocks noChangeArrowheads="1"/>
          </p:cNvSpPr>
          <p:nvPr/>
        </p:nvSpPr>
        <p:spPr bwMode="auto">
          <a:xfrm>
            <a:off x="5943600" y="4724400"/>
            <a:ext cx="322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t </a:t>
            </a:r>
          </a:p>
        </p:txBody>
      </p:sp>
      <p:sp>
        <p:nvSpPr>
          <p:cNvPr id="32796" name="Line 34"/>
          <p:cNvSpPr>
            <a:spLocks noChangeShapeType="1"/>
          </p:cNvSpPr>
          <p:nvPr/>
        </p:nvSpPr>
        <p:spPr bwMode="auto">
          <a:xfrm flipH="1">
            <a:off x="5486400" y="1981200"/>
            <a:ext cx="268288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2797" name="Oval 35"/>
          <p:cNvSpPr>
            <a:spLocks noChangeArrowheads="1"/>
          </p:cNvSpPr>
          <p:nvPr/>
        </p:nvSpPr>
        <p:spPr bwMode="auto">
          <a:xfrm>
            <a:off x="5334000" y="1905000"/>
            <a:ext cx="152400" cy="1524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6" name="Segnaposto numero diapositiva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9.</a:t>
            </a:r>
            <a:fld id="{DEB34C88-C1E4-4510-B627-E73039ED04AF}" type="slidenum">
              <a:rPr lang="it-IT" smtClean="0"/>
              <a:pPr>
                <a:defRPr/>
              </a:pPr>
              <a:t>33</a:t>
            </a:fld>
            <a:endParaRPr lang="it-IT" dirty="0"/>
          </a:p>
        </p:txBody>
      </p:sp>
      <p:sp>
        <p:nvSpPr>
          <p:cNvPr id="39" name="Segnaposto piè di pagina 3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Transitori 2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smtClean="0"/>
              <a:t>Sistema reale</a:t>
            </a:r>
          </a:p>
          <a:p>
            <a:pPr eaLnBrk="1" hangingPunct="1">
              <a:lnSpc>
                <a:spcPct val="90000"/>
              </a:lnSpc>
              <a:defRPr/>
            </a:pPr>
            <a:endParaRPr lang="it-IT" smtClean="0"/>
          </a:p>
          <a:p>
            <a:pPr eaLnBrk="1" hangingPunct="1">
              <a:lnSpc>
                <a:spcPct val="90000"/>
              </a:lnSpc>
              <a:defRPr/>
            </a:pPr>
            <a:endParaRPr lang="it-IT" smtClean="0"/>
          </a:p>
          <a:p>
            <a:pPr eaLnBrk="1" hangingPunct="1">
              <a:lnSpc>
                <a:spcPct val="90000"/>
              </a:lnSpc>
              <a:defRPr/>
            </a:pPr>
            <a:endParaRPr lang="it-IT" smtClean="0"/>
          </a:p>
          <a:p>
            <a:pPr eaLnBrk="1" hangingPunct="1">
              <a:lnSpc>
                <a:spcPct val="90000"/>
              </a:lnSpc>
              <a:defRPr/>
            </a:pPr>
            <a:endParaRPr lang="it-IT" smtClean="0"/>
          </a:p>
          <a:p>
            <a:pPr eaLnBrk="1" hangingPunct="1">
              <a:lnSpc>
                <a:spcPct val="90000"/>
              </a:lnSpc>
              <a:defRPr/>
            </a:pPr>
            <a:endParaRPr lang="it-IT" smtClean="0"/>
          </a:p>
          <a:p>
            <a:pPr eaLnBrk="1" hangingPunct="1">
              <a:lnSpc>
                <a:spcPct val="90000"/>
              </a:lnSpc>
              <a:defRPr/>
            </a:pPr>
            <a:endParaRPr lang="it-IT" smtClean="0"/>
          </a:p>
          <a:p>
            <a:pPr eaLnBrk="1" hangingPunct="1">
              <a:lnSpc>
                <a:spcPct val="90000"/>
              </a:lnSpc>
              <a:defRPr/>
            </a:pPr>
            <a:endParaRPr lang="it-IT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it-IT" smtClean="0"/>
              <a:t>Le uscite commutano in ritardo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it-IT" smtClean="0"/>
              <a:t> </a:t>
            </a:r>
          </a:p>
        </p:txBody>
      </p:sp>
      <p:sp>
        <p:nvSpPr>
          <p:cNvPr id="33796" name="Line 4"/>
          <p:cNvSpPr>
            <a:spLocks noChangeShapeType="1"/>
          </p:cNvSpPr>
          <p:nvPr/>
        </p:nvSpPr>
        <p:spPr bwMode="auto">
          <a:xfrm flipH="1" flipV="1">
            <a:off x="990600" y="2667000"/>
            <a:ext cx="0" cy="22510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3797" name="Line 5"/>
          <p:cNvSpPr>
            <a:spLocks noChangeShapeType="1"/>
          </p:cNvSpPr>
          <p:nvPr/>
        </p:nvSpPr>
        <p:spPr bwMode="auto">
          <a:xfrm>
            <a:off x="684213" y="3141663"/>
            <a:ext cx="58959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3798" name="Line 6"/>
          <p:cNvSpPr>
            <a:spLocks noChangeShapeType="1"/>
          </p:cNvSpPr>
          <p:nvPr/>
        </p:nvSpPr>
        <p:spPr bwMode="auto">
          <a:xfrm>
            <a:off x="684213" y="3657600"/>
            <a:ext cx="58959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>
            <a:off x="684213" y="4114800"/>
            <a:ext cx="58959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3800" name="Line 8"/>
          <p:cNvSpPr>
            <a:spLocks noChangeShapeType="1"/>
          </p:cNvSpPr>
          <p:nvPr/>
        </p:nvSpPr>
        <p:spPr bwMode="auto">
          <a:xfrm>
            <a:off x="684213" y="4648200"/>
            <a:ext cx="58959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4498975" y="1520825"/>
            <a:ext cx="862013" cy="914400"/>
            <a:chOff x="4353" y="1920"/>
            <a:chExt cx="543" cy="480"/>
          </a:xfrm>
        </p:grpSpPr>
        <p:sp>
          <p:nvSpPr>
            <p:cNvPr id="33828" name="Arc 11"/>
            <p:cNvSpPr>
              <a:spLocks/>
            </p:cNvSpPr>
            <p:nvPr/>
          </p:nvSpPr>
          <p:spPr bwMode="auto">
            <a:xfrm>
              <a:off x="4353" y="1922"/>
              <a:ext cx="543" cy="241"/>
            </a:xfrm>
            <a:custGeom>
              <a:avLst/>
              <a:gdLst>
                <a:gd name="T0" fmla="*/ 0 w 21600"/>
                <a:gd name="T1" fmla="*/ 0 h 21872"/>
                <a:gd name="T2" fmla="*/ 14 w 21600"/>
                <a:gd name="T3" fmla="*/ 3 h 21872"/>
                <a:gd name="T4" fmla="*/ 0 w 21600"/>
                <a:gd name="T5" fmla="*/ 3 h 21872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872"/>
                <a:gd name="T11" fmla="*/ 21600 w 21600"/>
                <a:gd name="T12" fmla="*/ 21872 h 218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872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1690"/>
                    <a:pt x="21599" y="21781"/>
                    <a:pt x="21598" y="21872"/>
                  </a:cubicBezTo>
                </a:path>
                <a:path w="21600" h="21872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1690"/>
                    <a:pt x="21599" y="21781"/>
                    <a:pt x="21598" y="21872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3829" name="Arc 12"/>
            <p:cNvSpPr>
              <a:spLocks/>
            </p:cNvSpPr>
            <p:nvPr/>
          </p:nvSpPr>
          <p:spPr bwMode="auto">
            <a:xfrm flipV="1">
              <a:off x="4353" y="2160"/>
              <a:ext cx="543" cy="240"/>
            </a:xfrm>
            <a:custGeom>
              <a:avLst/>
              <a:gdLst>
                <a:gd name="T0" fmla="*/ 0 w 21600"/>
                <a:gd name="T1" fmla="*/ 0 h 21600"/>
                <a:gd name="T2" fmla="*/ 14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3830" name="Arc 13"/>
            <p:cNvSpPr>
              <a:spLocks/>
            </p:cNvSpPr>
            <p:nvPr/>
          </p:nvSpPr>
          <p:spPr bwMode="auto">
            <a:xfrm>
              <a:off x="4353" y="1920"/>
              <a:ext cx="136" cy="240"/>
            </a:xfrm>
            <a:custGeom>
              <a:avLst/>
              <a:gdLst>
                <a:gd name="T0" fmla="*/ 0 w 21600"/>
                <a:gd name="T1" fmla="*/ 0 h 21600"/>
                <a:gd name="T2" fmla="*/ 1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3831" name="Arc 14"/>
            <p:cNvSpPr>
              <a:spLocks/>
            </p:cNvSpPr>
            <p:nvPr/>
          </p:nvSpPr>
          <p:spPr bwMode="auto">
            <a:xfrm flipV="1">
              <a:off x="4353" y="2160"/>
              <a:ext cx="136" cy="240"/>
            </a:xfrm>
            <a:custGeom>
              <a:avLst/>
              <a:gdLst>
                <a:gd name="T0" fmla="*/ 0 w 21600"/>
                <a:gd name="T1" fmla="*/ 0 h 21600"/>
                <a:gd name="T2" fmla="*/ 1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33802" name="Line 15"/>
          <p:cNvSpPr>
            <a:spLocks noChangeShapeType="1"/>
          </p:cNvSpPr>
          <p:nvPr/>
        </p:nvSpPr>
        <p:spPr bwMode="auto">
          <a:xfrm flipH="1">
            <a:off x="4270375" y="1978025"/>
            <a:ext cx="420688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03" name="Line 16"/>
          <p:cNvSpPr>
            <a:spLocks noChangeShapeType="1"/>
          </p:cNvSpPr>
          <p:nvPr/>
        </p:nvSpPr>
        <p:spPr bwMode="auto">
          <a:xfrm flipH="1">
            <a:off x="5562600" y="1981200"/>
            <a:ext cx="268288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04" name="Line 17"/>
          <p:cNvSpPr>
            <a:spLocks noChangeShapeType="1"/>
          </p:cNvSpPr>
          <p:nvPr/>
        </p:nvSpPr>
        <p:spPr bwMode="auto">
          <a:xfrm flipH="1">
            <a:off x="4270375" y="2282825"/>
            <a:ext cx="3810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05" name="Line 18"/>
          <p:cNvSpPr>
            <a:spLocks noChangeShapeType="1"/>
          </p:cNvSpPr>
          <p:nvPr/>
        </p:nvSpPr>
        <p:spPr bwMode="auto">
          <a:xfrm flipH="1">
            <a:off x="4270375" y="1673225"/>
            <a:ext cx="3810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06" name="Text Box 19"/>
          <p:cNvSpPr txBox="1">
            <a:spLocks noChangeArrowheads="1"/>
          </p:cNvSpPr>
          <p:nvPr/>
        </p:nvSpPr>
        <p:spPr bwMode="auto">
          <a:xfrm>
            <a:off x="3970338" y="1450975"/>
            <a:ext cx="320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a</a:t>
            </a:r>
          </a:p>
        </p:txBody>
      </p:sp>
      <p:sp>
        <p:nvSpPr>
          <p:cNvPr id="33807" name="Text Box 20"/>
          <p:cNvSpPr txBox="1">
            <a:spLocks noChangeArrowheads="1"/>
          </p:cNvSpPr>
          <p:nvPr/>
        </p:nvSpPr>
        <p:spPr bwMode="auto">
          <a:xfrm>
            <a:off x="5943600" y="1752600"/>
            <a:ext cx="303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z</a:t>
            </a:r>
          </a:p>
        </p:txBody>
      </p:sp>
      <p:sp>
        <p:nvSpPr>
          <p:cNvPr id="33808" name="Text Box 21"/>
          <p:cNvSpPr txBox="1">
            <a:spLocks noChangeArrowheads="1"/>
          </p:cNvSpPr>
          <p:nvPr/>
        </p:nvSpPr>
        <p:spPr bwMode="auto">
          <a:xfrm>
            <a:off x="3927475" y="2070100"/>
            <a:ext cx="320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c</a:t>
            </a:r>
          </a:p>
        </p:txBody>
      </p:sp>
      <p:sp>
        <p:nvSpPr>
          <p:cNvPr id="33809" name="Text Box 22"/>
          <p:cNvSpPr txBox="1">
            <a:spLocks noChangeArrowheads="1"/>
          </p:cNvSpPr>
          <p:nvPr/>
        </p:nvSpPr>
        <p:spPr bwMode="auto">
          <a:xfrm>
            <a:off x="3925888" y="1785938"/>
            <a:ext cx="3270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b</a:t>
            </a:r>
          </a:p>
        </p:txBody>
      </p:sp>
      <p:sp>
        <p:nvSpPr>
          <p:cNvPr id="33810" name="Text Box 23"/>
          <p:cNvSpPr txBox="1">
            <a:spLocks noChangeArrowheads="1"/>
          </p:cNvSpPr>
          <p:nvPr/>
        </p:nvSpPr>
        <p:spPr bwMode="auto">
          <a:xfrm>
            <a:off x="649288" y="2722563"/>
            <a:ext cx="320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a</a:t>
            </a:r>
          </a:p>
        </p:txBody>
      </p:sp>
      <p:sp>
        <p:nvSpPr>
          <p:cNvPr id="33811" name="Text Box 24"/>
          <p:cNvSpPr txBox="1">
            <a:spLocks noChangeArrowheads="1"/>
          </p:cNvSpPr>
          <p:nvPr/>
        </p:nvSpPr>
        <p:spPr bwMode="auto">
          <a:xfrm>
            <a:off x="649288" y="4195763"/>
            <a:ext cx="3032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z</a:t>
            </a:r>
          </a:p>
        </p:txBody>
      </p:sp>
      <p:sp>
        <p:nvSpPr>
          <p:cNvPr id="33812" name="Text Box 25"/>
          <p:cNvSpPr txBox="1">
            <a:spLocks noChangeArrowheads="1"/>
          </p:cNvSpPr>
          <p:nvPr/>
        </p:nvSpPr>
        <p:spPr bwMode="auto">
          <a:xfrm>
            <a:off x="649288" y="3713163"/>
            <a:ext cx="320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c</a:t>
            </a:r>
          </a:p>
        </p:txBody>
      </p:sp>
      <p:sp>
        <p:nvSpPr>
          <p:cNvPr id="33813" name="Text Box 26"/>
          <p:cNvSpPr txBox="1">
            <a:spLocks noChangeArrowheads="1"/>
          </p:cNvSpPr>
          <p:nvPr/>
        </p:nvSpPr>
        <p:spPr bwMode="auto">
          <a:xfrm>
            <a:off x="649288" y="3262313"/>
            <a:ext cx="3270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b</a:t>
            </a:r>
          </a:p>
        </p:txBody>
      </p:sp>
      <p:sp>
        <p:nvSpPr>
          <p:cNvPr id="33814" name="Line 28"/>
          <p:cNvSpPr>
            <a:spLocks noChangeShapeType="1"/>
          </p:cNvSpPr>
          <p:nvPr/>
        </p:nvSpPr>
        <p:spPr bwMode="auto">
          <a:xfrm>
            <a:off x="3200400" y="2819400"/>
            <a:ext cx="0" cy="2057400"/>
          </a:xfrm>
          <a:prstGeom prst="line">
            <a:avLst/>
          </a:prstGeom>
          <a:noFill/>
          <a:ln w="28575">
            <a:solidFill>
              <a:srgbClr val="00FF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3815" name="Freeform 29"/>
          <p:cNvSpPr>
            <a:spLocks/>
          </p:cNvSpPr>
          <p:nvPr/>
        </p:nvSpPr>
        <p:spPr bwMode="auto">
          <a:xfrm>
            <a:off x="990600" y="2819400"/>
            <a:ext cx="4572000" cy="304800"/>
          </a:xfrm>
          <a:custGeom>
            <a:avLst/>
            <a:gdLst>
              <a:gd name="T0" fmla="*/ 0 w 2880"/>
              <a:gd name="T1" fmla="*/ 304800 h 192"/>
              <a:gd name="T2" fmla="*/ 533400 w 2880"/>
              <a:gd name="T3" fmla="*/ 304800 h 192"/>
              <a:gd name="T4" fmla="*/ 635000 w 2880"/>
              <a:gd name="T5" fmla="*/ 0 h 192"/>
              <a:gd name="T6" fmla="*/ 1143000 w 2880"/>
              <a:gd name="T7" fmla="*/ 0 h 192"/>
              <a:gd name="T8" fmla="*/ 1263650 w 2880"/>
              <a:gd name="T9" fmla="*/ 304800 h 192"/>
              <a:gd name="T10" fmla="*/ 1524000 w 2880"/>
              <a:gd name="T11" fmla="*/ 304800 h 192"/>
              <a:gd name="T12" fmla="*/ 1612900 w 2880"/>
              <a:gd name="T13" fmla="*/ 0 h 192"/>
              <a:gd name="T14" fmla="*/ 2133600 w 2880"/>
              <a:gd name="T15" fmla="*/ 0 h 192"/>
              <a:gd name="T16" fmla="*/ 2266950 w 2880"/>
              <a:gd name="T17" fmla="*/ 304800 h 192"/>
              <a:gd name="T18" fmla="*/ 3276600 w 2880"/>
              <a:gd name="T19" fmla="*/ 304800 h 192"/>
              <a:gd name="T20" fmla="*/ 3429000 w 2880"/>
              <a:gd name="T21" fmla="*/ 0 h 192"/>
              <a:gd name="T22" fmla="*/ 4038600 w 2880"/>
              <a:gd name="T23" fmla="*/ 0 h 192"/>
              <a:gd name="T24" fmla="*/ 4197350 w 2880"/>
              <a:gd name="T25" fmla="*/ 304800 h 192"/>
              <a:gd name="T26" fmla="*/ 4572000 w 2880"/>
              <a:gd name="T27" fmla="*/ 304800 h 19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2880"/>
              <a:gd name="T43" fmla="*/ 0 h 192"/>
              <a:gd name="T44" fmla="*/ 2880 w 2880"/>
              <a:gd name="T45" fmla="*/ 192 h 192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880" h="192">
                <a:moveTo>
                  <a:pt x="0" y="192"/>
                </a:moveTo>
                <a:lnTo>
                  <a:pt x="336" y="192"/>
                </a:lnTo>
                <a:lnTo>
                  <a:pt x="400" y="0"/>
                </a:lnTo>
                <a:lnTo>
                  <a:pt x="720" y="0"/>
                </a:lnTo>
                <a:lnTo>
                  <a:pt x="796" y="192"/>
                </a:lnTo>
                <a:lnTo>
                  <a:pt x="960" y="192"/>
                </a:lnTo>
                <a:lnTo>
                  <a:pt x="1016" y="0"/>
                </a:lnTo>
                <a:lnTo>
                  <a:pt x="1344" y="0"/>
                </a:lnTo>
                <a:lnTo>
                  <a:pt x="1428" y="192"/>
                </a:lnTo>
                <a:lnTo>
                  <a:pt x="2064" y="192"/>
                </a:lnTo>
                <a:lnTo>
                  <a:pt x="2160" y="0"/>
                </a:lnTo>
                <a:lnTo>
                  <a:pt x="2544" y="0"/>
                </a:lnTo>
                <a:lnTo>
                  <a:pt x="2644" y="192"/>
                </a:lnTo>
                <a:lnTo>
                  <a:pt x="2880" y="192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3816" name="Line 30"/>
          <p:cNvSpPr>
            <a:spLocks noChangeShapeType="1"/>
          </p:cNvSpPr>
          <p:nvPr/>
        </p:nvSpPr>
        <p:spPr bwMode="auto">
          <a:xfrm>
            <a:off x="4343400" y="2895600"/>
            <a:ext cx="0" cy="2057400"/>
          </a:xfrm>
          <a:prstGeom prst="line">
            <a:avLst/>
          </a:prstGeom>
          <a:noFill/>
          <a:ln w="28575">
            <a:solidFill>
              <a:srgbClr val="00FF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3817" name="Freeform 31"/>
          <p:cNvSpPr>
            <a:spLocks/>
          </p:cNvSpPr>
          <p:nvPr/>
        </p:nvSpPr>
        <p:spPr bwMode="auto">
          <a:xfrm>
            <a:off x="990600" y="3352800"/>
            <a:ext cx="4572000" cy="304800"/>
          </a:xfrm>
          <a:custGeom>
            <a:avLst/>
            <a:gdLst>
              <a:gd name="T0" fmla="*/ 0 w 2880"/>
              <a:gd name="T1" fmla="*/ 0 h 192"/>
              <a:gd name="T2" fmla="*/ 762000 w 2880"/>
              <a:gd name="T3" fmla="*/ 0 h 192"/>
              <a:gd name="T4" fmla="*/ 939800 w 2880"/>
              <a:gd name="T5" fmla="*/ 304800 h 192"/>
              <a:gd name="T6" fmla="*/ 1422400 w 2880"/>
              <a:gd name="T7" fmla="*/ 304800 h 192"/>
              <a:gd name="T8" fmla="*/ 1593850 w 2880"/>
              <a:gd name="T9" fmla="*/ 0 h 192"/>
              <a:gd name="T10" fmla="*/ 2133600 w 2880"/>
              <a:gd name="T11" fmla="*/ 0 h 192"/>
              <a:gd name="T12" fmla="*/ 2298700 w 2880"/>
              <a:gd name="T13" fmla="*/ 298450 h 192"/>
              <a:gd name="T14" fmla="*/ 3657600 w 2880"/>
              <a:gd name="T15" fmla="*/ 304800 h 192"/>
              <a:gd name="T16" fmla="*/ 3867150 w 2880"/>
              <a:gd name="T17" fmla="*/ 0 h 192"/>
              <a:gd name="T18" fmla="*/ 4572000 w 2880"/>
              <a:gd name="T19" fmla="*/ 0 h 19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880"/>
              <a:gd name="T31" fmla="*/ 0 h 192"/>
              <a:gd name="T32" fmla="*/ 2880 w 2880"/>
              <a:gd name="T33" fmla="*/ 192 h 19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880" h="192">
                <a:moveTo>
                  <a:pt x="0" y="0"/>
                </a:moveTo>
                <a:lnTo>
                  <a:pt x="480" y="0"/>
                </a:lnTo>
                <a:lnTo>
                  <a:pt x="592" y="192"/>
                </a:lnTo>
                <a:lnTo>
                  <a:pt x="896" y="192"/>
                </a:lnTo>
                <a:lnTo>
                  <a:pt x="1004" y="0"/>
                </a:lnTo>
                <a:lnTo>
                  <a:pt x="1344" y="0"/>
                </a:lnTo>
                <a:lnTo>
                  <a:pt x="1448" y="188"/>
                </a:lnTo>
                <a:lnTo>
                  <a:pt x="2304" y="192"/>
                </a:lnTo>
                <a:lnTo>
                  <a:pt x="2436" y="0"/>
                </a:lnTo>
                <a:lnTo>
                  <a:pt x="2880" y="0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3818" name="Freeform 32"/>
          <p:cNvSpPr>
            <a:spLocks/>
          </p:cNvSpPr>
          <p:nvPr/>
        </p:nvSpPr>
        <p:spPr bwMode="auto">
          <a:xfrm>
            <a:off x="990600" y="3810000"/>
            <a:ext cx="4572000" cy="304800"/>
          </a:xfrm>
          <a:custGeom>
            <a:avLst/>
            <a:gdLst>
              <a:gd name="T0" fmla="*/ 0 w 2880"/>
              <a:gd name="T1" fmla="*/ 76200 h 192"/>
              <a:gd name="T2" fmla="*/ 1752600 w 2880"/>
              <a:gd name="T3" fmla="*/ 76200 h 192"/>
              <a:gd name="T4" fmla="*/ 1917700 w 2880"/>
              <a:gd name="T5" fmla="*/ 304800 h 192"/>
              <a:gd name="T6" fmla="*/ 4114800 w 2880"/>
              <a:gd name="T7" fmla="*/ 304800 h 192"/>
              <a:gd name="T8" fmla="*/ 4222750 w 2880"/>
              <a:gd name="T9" fmla="*/ 0 h 192"/>
              <a:gd name="T10" fmla="*/ 4572000 w 2880"/>
              <a:gd name="T11" fmla="*/ 0 h 19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880"/>
              <a:gd name="T19" fmla="*/ 0 h 192"/>
              <a:gd name="T20" fmla="*/ 2880 w 2880"/>
              <a:gd name="T21" fmla="*/ 192 h 19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880" h="192">
                <a:moveTo>
                  <a:pt x="0" y="48"/>
                </a:moveTo>
                <a:lnTo>
                  <a:pt x="1104" y="48"/>
                </a:lnTo>
                <a:lnTo>
                  <a:pt x="1208" y="192"/>
                </a:lnTo>
                <a:lnTo>
                  <a:pt x="2592" y="192"/>
                </a:lnTo>
                <a:lnTo>
                  <a:pt x="2660" y="0"/>
                </a:lnTo>
                <a:lnTo>
                  <a:pt x="2880" y="0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3819" name="Freeform 33"/>
          <p:cNvSpPr>
            <a:spLocks/>
          </p:cNvSpPr>
          <p:nvPr/>
        </p:nvSpPr>
        <p:spPr bwMode="auto">
          <a:xfrm>
            <a:off x="990600" y="4343400"/>
            <a:ext cx="4648200" cy="304800"/>
          </a:xfrm>
          <a:custGeom>
            <a:avLst/>
            <a:gdLst>
              <a:gd name="T0" fmla="*/ 0 w 2928"/>
              <a:gd name="T1" fmla="*/ 304800 h 192"/>
              <a:gd name="T2" fmla="*/ 2400300 w 2928"/>
              <a:gd name="T3" fmla="*/ 304800 h 192"/>
              <a:gd name="T4" fmla="*/ 2641600 w 2928"/>
              <a:gd name="T5" fmla="*/ 0 h 192"/>
              <a:gd name="T6" fmla="*/ 3568700 w 2928"/>
              <a:gd name="T7" fmla="*/ 0 h 192"/>
              <a:gd name="T8" fmla="*/ 3803650 w 2928"/>
              <a:gd name="T9" fmla="*/ 304800 h 192"/>
              <a:gd name="T10" fmla="*/ 4648200 w 2928"/>
              <a:gd name="T11" fmla="*/ 304800 h 19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928"/>
              <a:gd name="T19" fmla="*/ 0 h 192"/>
              <a:gd name="T20" fmla="*/ 2928 w 2928"/>
              <a:gd name="T21" fmla="*/ 192 h 19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928" h="192">
                <a:moveTo>
                  <a:pt x="0" y="192"/>
                </a:moveTo>
                <a:lnTo>
                  <a:pt x="1512" y="192"/>
                </a:lnTo>
                <a:lnTo>
                  <a:pt x="1664" y="0"/>
                </a:lnTo>
                <a:lnTo>
                  <a:pt x="2248" y="0"/>
                </a:lnTo>
                <a:lnTo>
                  <a:pt x="2396" y="192"/>
                </a:lnTo>
                <a:lnTo>
                  <a:pt x="2928" y="192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3820" name="Text Box 34"/>
          <p:cNvSpPr txBox="1">
            <a:spLocks noChangeArrowheads="1"/>
          </p:cNvSpPr>
          <p:nvPr/>
        </p:nvSpPr>
        <p:spPr bwMode="auto">
          <a:xfrm>
            <a:off x="5943600" y="4724400"/>
            <a:ext cx="322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t </a:t>
            </a:r>
          </a:p>
        </p:txBody>
      </p:sp>
      <p:sp>
        <p:nvSpPr>
          <p:cNvPr id="33821" name="Line 35"/>
          <p:cNvSpPr>
            <a:spLocks noChangeShapeType="1"/>
          </p:cNvSpPr>
          <p:nvPr/>
        </p:nvSpPr>
        <p:spPr bwMode="auto">
          <a:xfrm>
            <a:off x="3505200" y="2819400"/>
            <a:ext cx="0" cy="2057400"/>
          </a:xfrm>
          <a:prstGeom prst="line">
            <a:avLst/>
          </a:prstGeom>
          <a:noFill/>
          <a:ln w="28575">
            <a:solidFill>
              <a:srgbClr val="00FF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3822" name="Line 36"/>
          <p:cNvSpPr>
            <a:spLocks noChangeShapeType="1"/>
          </p:cNvSpPr>
          <p:nvPr/>
        </p:nvSpPr>
        <p:spPr bwMode="auto">
          <a:xfrm>
            <a:off x="4648200" y="2895600"/>
            <a:ext cx="0" cy="2057400"/>
          </a:xfrm>
          <a:prstGeom prst="line">
            <a:avLst/>
          </a:prstGeom>
          <a:noFill/>
          <a:ln w="28575">
            <a:solidFill>
              <a:srgbClr val="00FF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3823" name="Text Box 37"/>
          <p:cNvSpPr txBox="1">
            <a:spLocks noChangeArrowheads="1"/>
          </p:cNvSpPr>
          <p:nvPr/>
        </p:nvSpPr>
        <p:spPr bwMode="auto">
          <a:xfrm>
            <a:off x="3124200" y="4724400"/>
            <a:ext cx="461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Symbol" pitchFamily="18" charset="2"/>
              </a:rPr>
              <a:t>D</a:t>
            </a:r>
            <a:r>
              <a:rPr lang="it-IT" sz="1800">
                <a:latin typeface="Arial Rounded MT Bold" pitchFamily="34" charset="0"/>
              </a:rPr>
              <a:t>t </a:t>
            </a:r>
          </a:p>
        </p:txBody>
      </p:sp>
      <p:sp>
        <p:nvSpPr>
          <p:cNvPr id="33824" name="Text Box 38"/>
          <p:cNvSpPr txBox="1">
            <a:spLocks noChangeArrowheads="1"/>
          </p:cNvSpPr>
          <p:nvPr/>
        </p:nvSpPr>
        <p:spPr bwMode="auto">
          <a:xfrm>
            <a:off x="4267200" y="4800600"/>
            <a:ext cx="461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Symbol" pitchFamily="18" charset="2"/>
              </a:rPr>
              <a:t>D</a:t>
            </a:r>
            <a:r>
              <a:rPr lang="it-IT" sz="1800">
                <a:latin typeface="Arial Rounded MT Bold" pitchFamily="34" charset="0"/>
              </a:rPr>
              <a:t>t </a:t>
            </a:r>
          </a:p>
        </p:txBody>
      </p:sp>
      <p:sp>
        <p:nvSpPr>
          <p:cNvPr id="33825" name="Oval 39"/>
          <p:cNvSpPr>
            <a:spLocks noChangeArrowheads="1"/>
          </p:cNvSpPr>
          <p:nvPr/>
        </p:nvSpPr>
        <p:spPr bwMode="auto">
          <a:xfrm>
            <a:off x="5410200" y="1905000"/>
            <a:ext cx="152400" cy="1524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0" name="Segnaposto numero diapositiva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9.</a:t>
            </a:r>
            <a:fld id="{DEB34C88-C1E4-4510-B627-E73039ED04AF}" type="slidenum">
              <a:rPr lang="it-IT" smtClean="0"/>
              <a:pPr>
                <a:defRPr/>
              </a:pPr>
              <a:t>34</a:t>
            </a:fld>
            <a:endParaRPr lang="it-IT" dirty="0"/>
          </a:p>
        </p:txBody>
      </p:sp>
      <p:sp>
        <p:nvSpPr>
          <p:cNvPr id="43" name="Segnaposto piè di pagina 4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Ritardo di propagazione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2400" dirty="0" err="1" smtClean="0"/>
              <a:t>t</a:t>
            </a:r>
            <a:r>
              <a:rPr lang="it-IT" sz="2400" baseline="-25000" dirty="0" err="1" smtClean="0"/>
              <a:t>pHL</a:t>
            </a:r>
            <a:r>
              <a:rPr lang="it-IT" sz="2400" dirty="0" smtClean="0"/>
              <a:t> e </a:t>
            </a:r>
            <a:r>
              <a:rPr lang="it-IT" sz="2400" dirty="0" err="1" smtClean="0"/>
              <a:t>t</a:t>
            </a:r>
            <a:r>
              <a:rPr lang="it-IT" sz="2400" baseline="-25000" dirty="0" err="1" smtClean="0"/>
              <a:t>pLH</a:t>
            </a:r>
            <a:endParaRPr lang="it-IT" sz="2400" baseline="-25000" dirty="0" smtClean="0"/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684213" y="2781300"/>
            <a:ext cx="1295400" cy="504825"/>
            <a:chOff x="624" y="1728"/>
            <a:chExt cx="576" cy="192"/>
          </a:xfrm>
        </p:grpSpPr>
        <p:sp>
          <p:nvSpPr>
            <p:cNvPr id="1048" name="AutoShape 25"/>
            <p:cNvSpPr>
              <a:spLocks noChangeArrowheads="1"/>
            </p:cNvSpPr>
            <p:nvPr/>
          </p:nvSpPr>
          <p:spPr bwMode="auto">
            <a:xfrm rot="5400000">
              <a:off x="787" y="1722"/>
              <a:ext cx="192" cy="204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rgbClr val="CC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49" name="Oval 26"/>
            <p:cNvSpPr>
              <a:spLocks noChangeArrowheads="1"/>
            </p:cNvSpPr>
            <p:nvPr/>
          </p:nvSpPr>
          <p:spPr bwMode="auto">
            <a:xfrm>
              <a:off x="985" y="1792"/>
              <a:ext cx="58" cy="64"/>
            </a:xfrm>
            <a:prstGeom prst="ellips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50" name="Line 27"/>
            <p:cNvSpPr>
              <a:spLocks noChangeShapeType="1"/>
            </p:cNvSpPr>
            <p:nvPr/>
          </p:nvSpPr>
          <p:spPr bwMode="auto">
            <a:xfrm flipH="1">
              <a:off x="624" y="1824"/>
              <a:ext cx="157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51" name="Line 28"/>
            <p:cNvSpPr>
              <a:spLocks noChangeShapeType="1"/>
            </p:cNvSpPr>
            <p:nvPr/>
          </p:nvSpPr>
          <p:spPr bwMode="auto">
            <a:xfrm flipH="1">
              <a:off x="1043" y="1824"/>
              <a:ext cx="157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030" name="Line 4"/>
          <p:cNvSpPr>
            <a:spLocks noChangeShapeType="1"/>
          </p:cNvSpPr>
          <p:nvPr/>
        </p:nvSpPr>
        <p:spPr bwMode="auto">
          <a:xfrm flipH="1" flipV="1">
            <a:off x="3322638" y="2060575"/>
            <a:ext cx="0" cy="1978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031" name="Line 5"/>
          <p:cNvSpPr>
            <a:spLocks noChangeShapeType="1"/>
          </p:cNvSpPr>
          <p:nvPr/>
        </p:nvSpPr>
        <p:spPr bwMode="auto">
          <a:xfrm>
            <a:off x="2974975" y="2857500"/>
            <a:ext cx="54117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032" name="Line 6"/>
          <p:cNvSpPr>
            <a:spLocks noChangeShapeType="1"/>
          </p:cNvSpPr>
          <p:nvPr/>
        </p:nvSpPr>
        <p:spPr bwMode="auto">
          <a:xfrm>
            <a:off x="2974975" y="3678238"/>
            <a:ext cx="54117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2908300" y="2478088"/>
            <a:ext cx="3841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in</a:t>
            </a:r>
          </a:p>
        </p:txBody>
      </p:sp>
      <p:sp>
        <p:nvSpPr>
          <p:cNvPr id="1034" name="Text Box 12"/>
          <p:cNvSpPr txBox="1">
            <a:spLocks noChangeArrowheads="1"/>
          </p:cNvSpPr>
          <p:nvPr/>
        </p:nvSpPr>
        <p:spPr bwMode="auto">
          <a:xfrm>
            <a:off x="2843213" y="3298825"/>
            <a:ext cx="5413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out</a:t>
            </a:r>
          </a:p>
        </p:txBody>
      </p:sp>
      <p:sp>
        <p:nvSpPr>
          <p:cNvPr id="1035" name="Line 13"/>
          <p:cNvSpPr>
            <a:spLocks noChangeShapeType="1"/>
          </p:cNvSpPr>
          <p:nvPr/>
        </p:nvSpPr>
        <p:spPr bwMode="auto">
          <a:xfrm>
            <a:off x="4957763" y="2224088"/>
            <a:ext cx="0" cy="1808162"/>
          </a:xfrm>
          <a:prstGeom prst="line">
            <a:avLst/>
          </a:prstGeom>
          <a:noFill/>
          <a:ln w="28575">
            <a:solidFill>
              <a:srgbClr val="00FF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36" name="Line 15"/>
          <p:cNvSpPr>
            <a:spLocks noChangeShapeType="1"/>
          </p:cNvSpPr>
          <p:nvPr/>
        </p:nvSpPr>
        <p:spPr bwMode="auto">
          <a:xfrm>
            <a:off x="6400800" y="2262188"/>
            <a:ext cx="0" cy="1806575"/>
          </a:xfrm>
          <a:prstGeom prst="line">
            <a:avLst/>
          </a:prstGeom>
          <a:noFill/>
          <a:ln w="28575">
            <a:solidFill>
              <a:srgbClr val="00FF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37" name="Text Box 19"/>
          <p:cNvSpPr txBox="1">
            <a:spLocks noChangeArrowheads="1"/>
          </p:cNvSpPr>
          <p:nvPr/>
        </p:nvSpPr>
        <p:spPr bwMode="auto">
          <a:xfrm>
            <a:off x="7869238" y="3868738"/>
            <a:ext cx="3222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t </a:t>
            </a:r>
          </a:p>
        </p:txBody>
      </p:sp>
      <p:sp>
        <p:nvSpPr>
          <p:cNvPr id="1038" name="Line 20"/>
          <p:cNvSpPr>
            <a:spLocks noChangeShapeType="1"/>
          </p:cNvSpPr>
          <p:nvPr/>
        </p:nvSpPr>
        <p:spPr bwMode="auto">
          <a:xfrm>
            <a:off x="5630863" y="2193925"/>
            <a:ext cx="0" cy="1808163"/>
          </a:xfrm>
          <a:prstGeom prst="line">
            <a:avLst/>
          </a:prstGeom>
          <a:noFill/>
          <a:ln w="28575">
            <a:solidFill>
              <a:srgbClr val="00FF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39" name="Line 21"/>
          <p:cNvSpPr>
            <a:spLocks noChangeShapeType="1"/>
          </p:cNvSpPr>
          <p:nvPr/>
        </p:nvSpPr>
        <p:spPr bwMode="auto">
          <a:xfrm>
            <a:off x="7007225" y="2286000"/>
            <a:ext cx="0" cy="1808163"/>
          </a:xfrm>
          <a:prstGeom prst="line">
            <a:avLst/>
          </a:prstGeom>
          <a:noFill/>
          <a:ln w="28575">
            <a:solidFill>
              <a:srgbClr val="00FF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40" name="Freeform 34"/>
          <p:cNvSpPr>
            <a:spLocks/>
          </p:cNvSpPr>
          <p:nvPr/>
        </p:nvSpPr>
        <p:spPr bwMode="auto">
          <a:xfrm>
            <a:off x="3305175" y="2224088"/>
            <a:ext cx="4694238" cy="633412"/>
          </a:xfrm>
          <a:custGeom>
            <a:avLst/>
            <a:gdLst>
              <a:gd name="T0" fmla="*/ 0 w 3221"/>
              <a:gd name="T1" fmla="*/ 633412 h 454"/>
              <a:gd name="T2" fmla="*/ 1454470 w 3221"/>
              <a:gd name="T3" fmla="*/ 633412 h 454"/>
              <a:gd name="T4" fmla="*/ 1850879 w 3221"/>
              <a:gd name="T5" fmla="*/ 0 h 454"/>
              <a:gd name="T6" fmla="*/ 2908941 w 3221"/>
              <a:gd name="T7" fmla="*/ 0 h 454"/>
              <a:gd name="T8" fmla="*/ 3305350 w 3221"/>
              <a:gd name="T9" fmla="*/ 633412 h 454"/>
              <a:gd name="T10" fmla="*/ 4694238 w 3221"/>
              <a:gd name="T11" fmla="*/ 633412 h 45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221"/>
              <a:gd name="T19" fmla="*/ 0 h 454"/>
              <a:gd name="T20" fmla="*/ 3221 w 3221"/>
              <a:gd name="T21" fmla="*/ 454 h 45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221" h="454">
                <a:moveTo>
                  <a:pt x="0" y="454"/>
                </a:moveTo>
                <a:lnTo>
                  <a:pt x="998" y="454"/>
                </a:lnTo>
                <a:lnTo>
                  <a:pt x="1270" y="0"/>
                </a:lnTo>
                <a:lnTo>
                  <a:pt x="1996" y="0"/>
                </a:lnTo>
                <a:lnTo>
                  <a:pt x="2268" y="454"/>
                </a:lnTo>
                <a:lnTo>
                  <a:pt x="3221" y="454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41" name="Freeform 45"/>
          <p:cNvSpPr>
            <a:spLocks/>
          </p:cNvSpPr>
          <p:nvPr/>
        </p:nvSpPr>
        <p:spPr bwMode="auto">
          <a:xfrm>
            <a:off x="3305175" y="3046413"/>
            <a:ext cx="4694238" cy="631825"/>
          </a:xfrm>
          <a:custGeom>
            <a:avLst/>
            <a:gdLst>
              <a:gd name="T0" fmla="*/ 0 w 3221"/>
              <a:gd name="T1" fmla="*/ 0 h 453"/>
              <a:gd name="T2" fmla="*/ 2116124 w 3221"/>
              <a:gd name="T3" fmla="*/ 0 h 453"/>
              <a:gd name="T4" fmla="*/ 2512532 w 3221"/>
              <a:gd name="T5" fmla="*/ 631825 h 453"/>
              <a:gd name="T6" fmla="*/ 3503555 w 3221"/>
              <a:gd name="T7" fmla="*/ 631825 h 453"/>
              <a:gd name="T8" fmla="*/ 3899963 w 3221"/>
              <a:gd name="T9" fmla="*/ 0 h 453"/>
              <a:gd name="T10" fmla="*/ 4694238 w 3221"/>
              <a:gd name="T11" fmla="*/ 0 h 453"/>
              <a:gd name="T12" fmla="*/ 4627198 w 3221"/>
              <a:gd name="T13" fmla="*/ 0 h 45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221"/>
              <a:gd name="T22" fmla="*/ 0 h 453"/>
              <a:gd name="T23" fmla="*/ 3221 w 3221"/>
              <a:gd name="T24" fmla="*/ 453 h 45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221" h="453">
                <a:moveTo>
                  <a:pt x="0" y="0"/>
                </a:moveTo>
                <a:lnTo>
                  <a:pt x="1452" y="0"/>
                </a:lnTo>
                <a:lnTo>
                  <a:pt x="1724" y="453"/>
                </a:lnTo>
                <a:lnTo>
                  <a:pt x="2404" y="453"/>
                </a:lnTo>
                <a:lnTo>
                  <a:pt x="2676" y="0"/>
                </a:lnTo>
                <a:lnTo>
                  <a:pt x="3221" y="0"/>
                </a:lnTo>
                <a:lnTo>
                  <a:pt x="3175" y="0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42" name="Text Box 46"/>
          <p:cNvSpPr txBox="1">
            <a:spLocks noChangeArrowheads="1"/>
          </p:cNvSpPr>
          <p:nvPr/>
        </p:nvSpPr>
        <p:spPr bwMode="auto">
          <a:xfrm>
            <a:off x="5091113" y="3676650"/>
            <a:ext cx="568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t</a:t>
            </a:r>
            <a:r>
              <a:rPr lang="it-IT" sz="1800" baseline="-25000">
                <a:latin typeface="Arial Rounded MT Bold" pitchFamily="34" charset="0"/>
              </a:rPr>
              <a:t>pHL</a:t>
            </a:r>
          </a:p>
        </p:txBody>
      </p:sp>
      <p:sp>
        <p:nvSpPr>
          <p:cNvPr id="1043" name="Text Box 47"/>
          <p:cNvSpPr txBox="1">
            <a:spLocks noChangeArrowheads="1"/>
          </p:cNvSpPr>
          <p:nvPr/>
        </p:nvSpPr>
        <p:spPr bwMode="auto">
          <a:xfrm>
            <a:off x="6477000" y="3743325"/>
            <a:ext cx="568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t</a:t>
            </a:r>
            <a:r>
              <a:rPr lang="it-IT" sz="1800" baseline="-25000">
                <a:latin typeface="Arial Rounded MT Bold" pitchFamily="34" charset="0"/>
              </a:rPr>
              <a:t>pLH</a:t>
            </a:r>
          </a:p>
        </p:txBody>
      </p:sp>
      <p:graphicFrame>
        <p:nvGraphicFramePr>
          <p:cNvPr id="1026" name="Object 48"/>
          <p:cNvGraphicFramePr>
            <a:graphicFrameLocks noChangeAspect="1"/>
          </p:cNvGraphicFramePr>
          <p:nvPr>
            <p:ph sz="half" idx="2"/>
          </p:nvPr>
        </p:nvGraphicFramePr>
        <p:xfrm>
          <a:off x="2771775" y="4508500"/>
          <a:ext cx="2879725" cy="1203325"/>
        </p:xfrm>
        <a:graphic>
          <a:graphicData uri="http://schemas.openxmlformats.org/presentationml/2006/ole">
            <p:oleObj spid="_x0000_s61442" name="Equation" r:id="rId3" imgW="1002960" imgH="419040" progId="Equation.3">
              <p:embed/>
            </p:oleObj>
          </a:graphicData>
        </a:graphic>
      </p:graphicFrame>
      <p:sp>
        <p:nvSpPr>
          <p:cNvPr id="1044" name="Text Box 68"/>
          <p:cNvSpPr txBox="1">
            <a:spLocks noChangeArrowheads="1"/>
          </p:cNvSpPr>
          <p:nvPr/>
        </p:nvSpPr>
        <p:spPr bwMode="auto">
          <a:xfrm>
            <a:off x="388938" y="2536825"/>
            <a:ext cx="3841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in</a:t>
            </a:r>
          </a:p>
        </p:txBody>
      </p:sp>
      <p:sp>
        <p:nvSpPr>
          <p:cNvPr id="1045" name="Text Box 69"/>
          <p:cNvSpPr txBox="1">
            <a:spLocks noChangeArrowheads="1"/>
          </p:cNvSpPr>
          <p:nvPr/>
        </p:nvSpPr>
        <p:spPr bwMode="auto">
          <a:xfrm>
            <a:off x="1835150" y="2565400"/>
            <a:ext cx="5413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out</a:t>
            </a:r>
          </a:p>
        </p:txBody>
      </p:sp>
      <p:sp>
        <p:nvSpPr>
          <p:cNvPr id="28" name="Segnaposto numero diapositiva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9.</a:t>
            </a:r>
            <a:fld id="{CCFDE6F6-A4BE-402A-9175-CB9A64553EE3}" type="slidenum">
              <a:rPr lang="it-IT" smtClean="0"/>
              <a:pPr>
                <a:defRPr/>
              </a:pPr>
              <a:t>35</a:t>
            </a:fld>
            <a:endParaRPr lang="it-IT" dirty="0"/>
          </a:p>
        </p:txBody>
      </p:sp>
      <p:sp>
        <p:nvSpPr>
          <p:cNvPr id="31" name="Segnaposto piè di pagina 3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Line 1058"/>
          <p:cNvSpPr>
            <a:spLocks noChangeShapeType="1"/>
          </p:cNvSpPr>
          <p:nvPr/>
        </p:nvSpPr>
        <p:spPr bwMode="auto">
          <a:xfrm>
            <a:off x="3505200" y="2895600"/>
            <a:ext cx="0" cy="2057400"/>
          </a:xfrm>
          <a:prstGeom prst="line">
            <a:avLst/>
          </a:prstGeom>
          <a:noFill/>
          <a:ln w="28575">
            <a:solidFill>
              <a:srgbClr val="00FF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4819" name="Line 1059"/>
          <p:cNvSpPr>
            <a:spLocks noChangeShapeType="1"/>
          </p:cNvSpPr>
          <p:nvPr/>
        </p:nvSpPr>
        <p:spPr bwMode="auto">
          <a:xfrm>
            <a:off x="4648200" y="2971800"/>
            <a:ext cx="0" cy="2057400"/>
          </a:xfrm>
          <a:prstGeom prst="line">
            <a:avLst/>
          </a:prstGeom>
          <a:noFill/>
          <a:ln w="28575">
            <a:solidFill>
              <a:srgbClr val="00FF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7577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Transitori 3</a:t>
            </a:r>
          </a:p>
        </p:txBody>
      </p:sp>
      <p:sp>
        <p:nvSpPr>
          <p:cNvPr id="7577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smtClean="0"/>
              <a:t>Sistema reale stilizzato</a:t>
            </a:r>
          </a:p>
          <a:p>
            <a:pPr eaLnBrk="1" hangingPunct="1">
              <a:lnSpc>
                <a:spcPct val="90000"/>
              </a:lnSpc>
              <a:defRPr/>
            </a:pPr>
            <a:endParaRPr lang="it-IT" smtClean="0"/>
          </a:p>
          <a:p>
            <a:pPr eaLnBrk="1" hangingPunct="1">
              <a:lnSpc>
                <a:spcPct val="90000"/>
              </a:lnSpc>
              <a:defRPr/>
            </a:pPr>
            <a:endParaRPr lang="it-IT" smtClean="0"/>
          </a:p>
          <a:p>
            <a:pPr eaLnBrk="1" hangingPunct="1">
              <a:lnSpc>
                <a:spcPct val="90000"/>
              </a:lnSpc>
              <a:defRPr/>
            </a:pPr>
            <a:endParaRPr lang="it-IT" smtClean="0"/>
          </a:p>
          <a:p>
            <a:pPr eaLnBrk="1" hangingPunct="1">
              <a:lnSpc>
                <a:spcPct val="90000"/>
              </a:lnSpc>
              <a:defRPr/>
            </a:pPr>
            <a:endParaRPr lang="it-IT" smtClean="0"/>
          </a:p>
          <a:p>
            <a:pPr eaLnBrk="1" hangingPunct="1">
              <a:lnSpc>
                <a:spcPct val="90000"/>
              </a:lnSpc>
              <a:defRPr/>
            </a:pPr>
            <a:endParaRPr lang="it-IT" smtClean="0"/>
          </a:p>
          <a:p>
            <a:pPr eaLnBrk="1" hangingPunct="1">
              <a:lnSpc>
                <a:spcPct val="90000"/>
              </a:lnSpc>
              <a:defRPr/>
            </a:pPr>
            <a:endParaRPr lang="it-IT" smtClean="0"/>
          </a:p>
          <a:p>
            <a:pPr eaLnBrk="1" hangingPunct="1">
              <a:lnSpc>
                <a:spcPct val="90000"/>
              </a:lnSpc>
              <a:defRPr/>
            </a:pPr>
            <a:endParaRPr lang="it-IT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it-IT" smtClean="0"/>
              <a:t>Le forme d’onda sono ideali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it-IT" smtClean="0"/>
              <a:t>Si conservano i ritardi</a:t>
            </a:r>
          </a:p>
        </p:txBody>
      </p:sp>
      <p:sp>
        <p:nvSpPr>
          <p:cNvPr id="34822" name="Line 1028"/>
          <p:cNvSpPr>
            <a:spLocks noChangeShapeType="1"/>
          </p:cNvSpPr>
          <p:nvPr/>
        </p:nvSpPr>
        <p:spPr bwMode="auto">
          <a:xfrm flipH="1" flipV="1">
            <a:off x="990600" y="2667000"/>
            <a:ext cx="0" cy="22510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4823" name="Line 1029"/>
          <p:cNvSpPr>
            <a:spLocks noChangeShapeType="1"/>
          </p:cNvSpPr>
          <p:nvPr/>
        </p:nvSpPr>
        <p:spPr bwMode="auto">
          <a:xfrm>
            <a:off x="649288" y="3124200"/>
            <a:ext cx="58959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4824" name="Line 1030"/>
          <p:cNvSpPr>
            <a:spLocks noChangeShapeType="1"/>
          </p:cNvSpPr>
          <p:nvPr/>
        </p:nvSpPr>
        <p:spPr bwMode="auto">
          <a:xfrm>
            <a:off x="649288" y="3657600"/>
            <a:ext cx="58959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4825" name="Line 1031"/>
          <p:cNvSpPr>
            <a:spLocks noChangeShapeType="1"/>
          </p:cNvSpPr>
          <p:nvPr/>
        </p:nvSpPr>
        <p:spPr bwMode="auto">
          <a:xfrm>
            <a:off x="649288" y="4114800"/>
            <a:ext cx="58959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4826" name="Line 1032"/>
          <p:cNvSpPr>
            <a:spLocks noChangeShapeType="1"/>
          </p:cNvSpPr>
          <p:nvPr/>
        </p:nvSpPr>
        <p:spPr bwMode="auto">
          <a:xfrm>
            <a:off x="649288" y="4648200"/>
            <a:ext cx="58959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grpSp>
        <p:nvGrpSpPr>
          <p:cNvPr id="2" name="Group 1033"/>
          <p:cNvGrpSpPr>
            <a:grpSpLocks/>
          </p:cNvGrpSpPr>
          <p:nvPr/>
        </p:nvGrpSpPr>
        <p:grpSpPr bwMode="auto">
          <a:xfrm>
            <a:off x="5791200" y="1524000"/>
            <a:ext cx="1335088" cy="914400"/>
            <a:chOff x="3120" y="1920"/>
            <a:chExt cx="841" cy="576"/>
          </a:xfrm>
        </p:grpSpPr>
        <p:grpSp>
          <p:nvGrpSpPr>
            <p:cNvPr id="3" name="Group 1034"/>
            <p:cNvGrpSpPr>
              <a:grpSpLocks/>
            </p:cNvGrpSpPr>
            <p:nvPr/>
          </p:nvGrpSpPr>
          <p:grpSpPr bwMode="auto">
            <a:xfrm>
              <a:off x="3264" y="1920"/>
              <a:ext cx="543" cy="576"/>
              <a:chOff x="4353" y="1920"/>
              <a:chExt cx="543" cy="480"/>
            </a:xfrm>
          </p:grpSpPr>
          <p:sp>
            <p:nvSpPr>
              <p:cNvPr id="34852" name="Arc 1035"/>
              <p:cNvSpPr>
                <a:spLocks/>
              </p:cNvSpPr>
              <p:nvPr/>
            </p:nvSpPr>
            <p:spPr bwMode="auto">
              <a:xfrm>
                <a:off x="4353" y="1922"/>
                <a:ext cx="543" cy="241"/>
              </a:xfrm>
              <a:custGeom>
                <a:avLst/>
                <a:gdLst>
                  <a:gd name="T0" fmla="*/ 0 w 21600"/>
                  <a:gd name="T1" fmla="*/ 0 h 21872"/>
                  <a:gd name="T2" fmla="*/ 14 w 21600"/>
                  <a:gd name="T3" fmla="*/ 3 h 21872"/>
                  <a:gd name="T4" fmla="*/ 0 w 21600"/>
                  <a:gd name="T5" fmla="*/ 3 h 21872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872"/>
                  <a:gd name="T11" fmla="*/ 21600 w 21600"/>
                  <a:gd name="T12" fmla="*/ 21872 h 2187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872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1690"/>
                      <a:pt x="21599" y="21781"/>
                      <a:pt x="21598" y="21872"/>
                    </a:cubicBezTo>
                  </a:path>
                  <a:path w="21600" h="21872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1690"/>
                      <a:pt x="21599" y="21781"/>
                      <a:pt x="21598" y="21872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CC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4853" name="Arc 1036"/>
              <p:cNvSpPr>
                <a:spLocks/>
              </p:cNvSpPr>
              <p:nvPr/>
            </p:nvSpPr>
            <p:spPr bwMode="auto">
              <a:xfrm flipV="1">
                <a:off x="4353" y="2160"/>
                <a:ext cx="543" cy="240"/>
              </a:xfrm>
              <a:custGeom>
                <a:avLst/>
                <a:gdLst>
                  <a:gd name="T0" fmla="*/ 0 w 21600"/>
                  <a:gd name="T1" fmla="*/ 0 h 21600"/>
                  <a:gd name="T2" fmla="*/ 14 w 21600"/>
                  <a:gd name="T3" fmla="*/ 3 h 21600"/>
                  <a:gd name="T4" fmla="*/ 0 w 21600"/>
                  <a:gd name="T5" fmla="*/ 3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CC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4854" name="Arc 1037"/>
              <p:cNvSpPr>
                <a:spLocks/>
              </p:cNvSpPr>
              <p:nvPr/>
            </p:nvSpPr>
            <p:spPr bwMode="auto">
              <a:xfrm>
                <a:off x="4353" y="1920"/>
                <a:ext cx="136" cy="240"/>
              </a:xfrm>
              <a:custGeom>
                <a:avLst/>
                <a:gdLst>
                  <a:gd name="T0" fmla="*/ 0 w 21600"/>
                  <a:gd name="T1" fmla="*/ 0 h 21600"/>
                  <a:gd name="T2" fmla="*/ 1 w 21600"/>
                  <a:gd name="T3" fmla="*/ 3 h 21600"/>
                  <a:gd name="T4" fmla="*/ 0 w 21600"/>
                  <a:gd name="T5" fmla="*/ 3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CC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4855" name="Arc 1038"/>
              <p:cNvSpPr>
                <a:spLocks/>
              </p:cNvSpPr>
              <p:nvPr/>
            </p:nvSpPr>
            <p:spPr bwMode="auto">
              <a:xfrm flipV="1">
                <a:off x="4353" y="2160"/>
                <a:ext cx="136" cy="240"/>
              </a:xfrm>
              <a:custGeom>
                <a:avLst/>
                <a:gdLst>
                  <a:gd name="T0" fmla="*/ 0 w 21600"/>
                  <a:gd name="T1" fmla="*/ 0 h 21600"/>
                  <a:gd name="T2" fmla="*/ 1 w 21600"/>
                  <a:gd name="T3" fmla="*/ 3 h 21600"/>
                  <a:gd name="T4" fmla="*/ 0 w 21600"/>
                  <a:gd name="T5" fmla="*/ 3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CC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34848" name="Line 1039"/>
            <p:cNvSpPr>
              <a:spLocks noChangeShapeType="1"/>
            </p:cNvSpPr>
            <p:nvPr/>
          </p:nvSpPr>
          <p:spPr bwMode="auto">
            <a:xfrm flipH="1">
              <a:off x="3120" y="2208"/>
              <a:ext cx="265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4849" name="Line 1040"/>
            <p:cNvSpPr>
              <a:spLocks noChangeShapeType="1"/>
            </p:cNvSpPr>
            <p:nvPr/>
          </p:nvSpPr>
          <p:spPr bwMode="auto">
            <a:xfrm flipH="1">
              <a:off x="3792" y="2208"/>
              <a:ext cx="169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4850" name="Line 1041"/>
            <p:cNvSpPr>
              <a:spLocks noChangeShapeType="1"/>
            </p:cNvSpPr>
            <p:nvPr/>
          </p:nvSpPr>
          <p:spPr bwMode="auto">
            <a:xfrm flipH="1">
              <a:off x="3120" y="2400"/>
              <a:ext cx="240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4851" name="Line 1042"/>
            <p:cNvSpPr>
              <a:spLocks noChangeShapeType="1"/>
            </p:cNvSpPr>
            <p:nvPr/>
          </p:nvSpPr>
          <p:spPr bwMode="auto">
            <a:xfrm flipH="1">
              <a:off x="3120" y="2016"/>
              <a:ext cx="240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34828" name="Text Box 1043"/>
          <p:cNvSpPr txBox="1">
            <a:spLocks noChangeArrowheads="1"/>
          </p:cNvSpPr>
          <p:nvPr/>
        </p:nvSpPr>
        <p:spPr bwMode="auto">
          <a:xfrm>
            <a:off x="5491163" y="1454150"/>
            <a:ext cx="320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a</a:t>
            </a:r>
          </a:p>
        </p:txBody>
      </p:sp>
      <p:sp>
        <p:nvSpPr>
          <p:cNvPr id="34829" name="Text Box 1044"/>
          <p:cNvSpPr txBox="1">
            <a:spLocks noChangeArrowheads="1"/>
          </p:cNvSpPr>
          <p:nvPr/>
        </p:nvSpPr>
        <p:spPr bwMode="auto">
          <a:xfrm>
            <a:off x="7215188" y="1779588"/>
            <a:ext cx="3032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z</a:t>
            </a:r>
          </a:p>
        </p:txBody>
      </p:sp>
      <p:sp>
        <p:nvSpPr>
          <p:cNvPr id="34830" name="Text Box 1045"/>
          <p:cNvSpPr txBox="1">
            <a:spLocks noChangeArrowheads="1"/>
          </p:cNvSpPr>
          <p:nvPr/>
        </p:nvSpPr>
        <p:spPr bwMode="auto">
          <a:xfrm>
            <a:off x="5448300" y="2073275"/>
            <a:ext cx="320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c</a:t>
            </a:r>
          </a:p>
        </p:txBody>
      </p:sp>
      <p:sp>
        <p:nvSpPr>
          <p:cNvPr id="34831" name="Text Box 1046"/>
          <p:cNvSpPr txBox="1">
            <a:spLocks noChangeArrowheads="1"/>
          </p:cNvSpPr>
          <p:nvPr/>
        </p:nvSpPr>
        <p:spPr bwMode="auto">
          <a:xfrm>
            <a:off x="5446713" y="1789113"/>
            <a:ext cx="3270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b</a:t>
            </a:r>
          </a:p>
        </p:txBody>
      </p:sp>
      <p:sp>
        <p:nvSpPr>
          <p:cNvPr id="34832" name="Text Box 1047"/>
          <p:cNvSpPr txBox="1">
            <a:spLocks noChangeArrowheads="1"/>
          </p:cNvSpPr>
          <p:nvPr/>
        </p:nvSpPr>
        <p:spPr bwMode="auto">
          <a:xfrm>
            <a:off x="649288" y="2722563"/>
            <a:ext cx="320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a</a:t>
            </a:r>
          </a:p>
        </p:txBody>
      </p:sp>
      <p:sp>
        <p:nvSpPr>
          <p:cNvPr id="34833" name="Text Box 1048"/>
          <p:cNvSpPr txBox="1">
            <a:spLocks noChangeArrowheads="1"/>
          </p:cNvSpPr>
          <p:nvPr/>
        </p:nvSpPr>
        <p:spPr bwMode="auto">
          <a:xfrm>
            <a:off x="649288" y="4195763"/>
            <a:ext cx="3032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z</a:t>
            </a:r>
          </a:p>
        </p:txBody>
      </p:sp>
      <p:sp>
        <p:nvSpPr>
          <p:cNvPr id="34834" name="Text Box 1049"/>
          <p:cNvSpPr txBox="1">
            <a:spLocks noChangeArrowheads="1"/>
          </p:cNvSpPr>
          <p:nvPr/>
        </p:nvSpPr>
        <p:spPr bwMode="auto">
          <a:xfrm>
            <a:off x="649288" y="3713163"/>
            <a:ext cx="320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c</a:t>
            </a:r>
          </a:p>
        </p:txBody>
      </p:sp>
      <p:sp>
        <p:nvSpPr>
          <p:cNvPr id="34835" name="Text Box 1050"/>
          <p:cNvSpPr txBox="1">
            <a:spLocks noChangeArrowheads="1"/>
          </p:cNvSpPr>
          <p:nvPr/>
        </p:nvSpPr>
        <p:spPr bwMode="auto">
          <a:xfrm>
            <a:off x="649288" y="3262313"/>
            <a:ext cx="3270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b</a:t>
            </a:r>
          </a:p>
        </p:txBody>
      </p:sp>
      <p:sp>
        <p:nvSpPr>
          <p:cNvPr id="34836" name="Line 1051"/>
          <p:cNvSpPr>
            <a:spLocks noChangeShapeType="1"/>
          </p:cNvSpPr>
          <p:nvPr/>
        </p:nvSpPr>
        <p:spPr bwMode="auto">
          <a:xfrm>
            <a:off x="3200400" y="2819400"/>
            <a:ext cx="0" cy="2057400"/>
          </a:xfrm>
          <a:prstGeom prst="line">
            <a:avLst/>
          </a:prstGeom>
          <a:noFill/>
          <a:ln w="28575">
            <a:solidFill>
              <a:srgbClr val="00FF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4837" name="Freeform 1052"/>
          <p:cNvSpPr>
            <a:spLocks/>
          </p:cNvSpPr>
          <p:nvPr/>
        </p:nvSpPr>
        <p:spPr bwMode="auto">
          <a:xfrm>
            <a:off x="990600" y="2813050"/>
            <a:ext cx="4572000" cy="317500"/>
          </a:xfrm>
          <a:custGeom>
            <a:avLst/>
            <a:gdLst>
              <a:gd name="T0" fmla="*/ 0 w 2880"/>
              <a:gd name="T1" fmla="*/ 311150 h 200"/>
              <a:gd name="T2" fmla="*/ 590550 w 2880"/>
              <a:gd name="T3" fmla="*/ 311150 h 200"/>
              <a:gd name="T4" fmla="*/ 590550 w 2880"/>
              <a:gd name="T5" fmla="*/ 0 h 200"/>
              <a:gd name="T6" fmla="*/ 1219200 w 2880"/>
              <a:gd name="T7" fmla="*/ 0 h 200"/>
              <a:gd name="T8" fmla="*/ 1212850 w 2880"/>
              <a:gd name="T9" fmla="*/ 311150 h 200"/>
              <a:gd name="T10" fmla="*/ 1574800 w 2880"/>
              <a:gd name="T11" fmla="*/ 311150 h 200"/>
              <a:gd name="T12" fmla="*/ 1568450 w 2880"/>
              <a:gd name="T13" fmla="*/ 12700 h 200"/>
              <a:gd name="T14" fmla="*/ 2197100 w 2880"/>
              <a:gd name="T15" fmla="*/ 6350 h 200"/>
              <a:gd name="T16" fmla="*/ 2197100 w 2880"/>
              <a:gd name="T17" fmla="*/ 317500 h 200"/>
              <a:gd name="T18" fmla="*/ 3333750 w 2880"/>
              <a:gd name="T19" fmla="*/ 311150 h 200"/>
              <a:gd name="T20" fmla="*/ 3340100 w 2880"/>
              <a:gd name="T21" fmla="*/ 6350 h 200"/>
              <a:gd name="T22" fmla="*/ 4121150 w 2880"/>
              <a:gd name="T23" fmla="*/ 6350 h 200"/>
              <a:gd name="T24" fmla="*/ 4121150 w 2880"/>
              <a:gd name="T25" fmla="*/ 317500 h 200"/>
              <a:gd name="T26" fmla="*/ 4572000 w 2880"/>
              <a:gd name="T27" fmla="*/ 311150 h 20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2880"/>
              <a:gd name="T43" fmla="*/ 0 h 200"/>
              <a:gd name="T44" fmla="*/ 2880 w 2880"/>
              <a:gd name="T45" fmla="*/ 200 h 200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880" h="200">
                <a:moveTo>
                  <a:pt x="0" y="196"/>
                </a:moveTo>
                <a:lnTo>
                  <a:pt x="372" y="196"/>
                </a:lnTo>
                <a:lnTo>
                  <a:pt x="372" y="0"/>
                </a:lnTo>
                <a:lnTo>
                  <a:pt x="768" y="0"/>
                </a:lnTo>
                <a:lnTo>
                  <a:pt x="764" y="196"/>
                </a:lnTo>
                <a:lnTo>
                  <a:pt x="992" y="196"/>
                </a:lnTo>
                <a:lnTo>
                  <a:pt x="988" y="8"/>
                </a:lnTo>
                <a:lnTo>
                  <a:pt x="1384" y="4"/>
                </a:lnTo>
                <a:lnTo>
                  <a:pt x="1384" y="200"/>
                </a:lnTo>
                <a:lnTo>
                  <a:pt x="2100" y="196"/>
                </a:lnTo>
                <a:lnTo>
                  <a:pt x="2104" y="4"/>
                </a:lnTo>
                <a:lnTo>
                  <a:pt x="2596" y="4"/>
                </a:lnTo>
                <a:lnTo>
                  <a:pt x="2596" y="200"/>
                </a:lnTo>
                <a:lnTo>
                  <a:pt x="2880" y="196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4838" name="Line 1053"/>
          <p:cNvSpPr>
            <a:spLocks noChangeShapeType="1"/>
          </p:cNvSpPr>
          <p:nvPr/>
        </p:nvSpPr>
        <p:spPr bwMode="auto">
          <a:xfrm>
            <a:off x="4343400" y="2895600"/>
            <a:ext cx="0" cy="2057400"/>
          </a:xfrm>
          <a:prstGeom prst="line">
            <a:avLst/>
          </a:prstGeom>
          <a:noFill/>
          <a:ln w="28575">
            <a:solidFill>
              <a:srgbClr val="00FF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4839" name="Freeform 1054"/>
          <p:cNvSpPr>
            <a:spLocks/>
          </p:cNvSpPr>
          <p:nvPr/>
        </p:nvSpPr>
        <p:spPr bwMode="auto">
          <a:xfrm>
            <a:off x="990600" y="3346450"/>
            <a:ext cx="4572000" cy="323850"/>
          </a:xfrm>
          <a:custGeom>
            <a:avLst/>
            <a:gdLst>
              <a:gd name="T0" fmla="*/ 0 w 2880"/>
              <a:gd name="T1" fmla="*/ 6350 h 204"/>
              <a:gd name="T2" fmla="*/ 869950 w 2880"/>
              <a:gd name="T3" fmla="*/ 0 h 204"/>
              <a:gd name="T4" fmla="*/ 876300 w 2880"/>
              <a:gd name="T5" fmla="*/ 323850 h 204"/>
              <a:gd name="T6" fmla="*/ 1530350 w 2880"/>
              <a:gd name="T7" fmla="*/ 317500 h 204"/>
              <a:gd name="T8" fmla="*/ 1524000 w 2880"/>
              <a:gd name="T9" fmla="*/ 0 h 204"/>
              <a:gd name="T10" fmla="*/ 2222500 w 2880"/>
              <a:gd name="T11" fmla="*/ 0 h 204"/>
              <a:gd name="T12" fmla="*/ 2209800 w 2880"/>
              <a:gd name="T13" fmla="*/ 304800 h 204"/>
              <a:gd name="T14" fmla="*/ 3759200 w 2880"/>
              <a:gd name="T15" fmla="*/ 311150 h 204"/>
              <a:gd name="T16" fmla="*/ 3759200 w 2880"/>
              <a:gd name="T17" fmla="*/ 6350 h 204"/>
              <a:gd name="T18" fmla="*/ 4572000 w 2880"/>
              <a:gd name="T19" fmla="*/ 6350 h 20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880"/>
              <a:gd name="T31" fmla="*/ 0 h 204"/>
              <a:gd name="T32" fmla="*/ 2880 w 2880"/>
              <a:gd name="T33" fmla="*/ 204 h 204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880" h="204">
                <a:moveTo>
                  <a:pt x="0" y="4"/>
                </a:moveTo>
                <a:lnTo>
                  <a:pt x="548" y="0"/>
                </a:lnTo>
                <a:lnTo>
                  <a:pt x="552" y="204"/>
                </a:lnTo>
                <a:lnTo>
                  <a:pt x="964" y="200"/>
                </a:lnTo>
                <a:lnTo>
                  <a:pt x="960" y="0"/>
                </a:lnTo>
                <a:lnTo>
                  <a:pt x="1400" y="0"/>
                </a:lnTo>
                <a:lnTo>
                  <a:pt x="1392" y="192"/>
                </a:lnTo>
                <a:lnTo>
                  <a:pt x="2368" y="196"/>
                </a:lnTo>
                <a:lnTo>
                  <a:pt x="2368" y="4"/>
                </a:lnTo>
                <a:lnTo>
                  <a:pt x="2880" y="4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4840" name="Freeform 1055"/>
          <p:cNvSpPr>
            <a:spLocks/>
          </p:cNvSpPr>
          <p:nvPr/>
        </p:nvSpPr>
        <p:spPr bwMode="auto">
          <a:xfrm>
            <a:off x="990600" y="3810000"/>
            <a:ext cx="4572000" cy="292100"/>
          </a:xfrm>
          <a:custGeom>
            <a:avLst/>
            <a:gdLst>
              <a:gd name="T0" fmla="*/ 0 w 2880"/>
              <a:gd name="T1" fmla="*/ 76200 h 184"/>
              <a:gd name="T2" fmla="*/ 1860550 w 2880"/>
              <a:gd name="T3" fmla="*/ 69850 h 184"/>
              <a:gd name="T4" fmla="*/ 1866900 w 2880"/>
              <a:gd name="T5" fmla="*/ 292100 h 184"/>
              <a:gd name="T6" fmla="*/ 4102100 w 2880"/>
              <a:gd name="T7" fmla="*/ 285750 h 184"/>
              <a:gd name="T8" fmla="*/ 4114800 w 2880"/>
              <a:gd name="T9" fmla="*/ 0 h 184"/>
              <a:gd name="T10" fmla="*/ 4572000 w 2880"/>
              <a:gd name="T11" fmla="*/ 0 h 18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880"/>
              <a:gd name="T19" fmla="*/ 0 h 184"/>
              <a:gd name="T20" fmla="*/ 2880 w 2880"/>
              <a:gd name="T21" fmla="*/ 184 h 18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880" h="184">
                <a:moveTo>
                  <a:pt x="0" y="48"/>
                </a:moveTo>
                <a:lnTo>
                  <a:pt x="1172" y="44"/>
                </a:lnTo>
                <a:lnTo>
                  <a:pt x="1176" y="184"/>
                </a:lnTo>
                <a:lnTo>
                  <a:pt x="2584" y="180"/>
                </a:lnTo>
                <a:lnTo>
                  <a:pt x="2592" y="0"/>
                </a:lnTo>
                <a:lnTo>
                  <a:pt x="2880" y="0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4841" name="Freeform 1056"/>
          <p:cNvSpPr>
            <a:spLocks/>
          </p:cNvSpPr>
          <p:nvPr/>
        </p:nvSpPr>
        <p:spPr bwMode="auto">
          <a:xfrm>
            <a:off x="990600" y="4349750"/>
            <a:ext cx="4648200" cy="298450"/>
          </a:xfrm>
          <a:custGeom>
            <a:avLst/>
            <a:gdLst>
              <a:gd name="T0" fmla="*/ 0 w 2928"/>
              <a:gd name="T1" fmla="*/ 298450 h 188"/>
              <a:gd name="T2" fmla="*/ 2514600 w 2928"/>
              <a:gd name="T3" fmla="*/ 298450 h 188"/>
              <a:gd name="T4" fmla="*/ 2514600 w 2928"/>
              <a:gd name="T5" fmla="*/ 0 h 188"/>
              <a:gd name="T6" fmla="*/ 3663950 w 2928"/>
              <a:gd name="T7" fmla="*/ 0 h 188"/>
              <a:gd name="T8" fmla="*/ 3657600 w 2928"/>
              <a:gd name="T9" fmla="*/ 292100 h 188"/>
              <a:gd name="T10" fmla="*/ 4648200 w 2928"/>
              <a:gd name="T11" fmla="*/ 298450 h 18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928"/>
              <a:gd name="T19" fmla="*/ 0 h 188"/>
              <a:gd name="T20" fmla="*/ 2928 w 2928"/>
              <a:gd name="T21" fmla="*/ 188 h 18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928" h="188">
                <a:moveTo>
                  <a:pt x="0" y="188"/>
                </a:moveTo>
                <a:lnTo>
                  <a:pt x="1584" y="188"/>
                </a:lnTo>
                <a:lnTo>
                  <a:pt x="1584" y="0"/>
                </a:lnTo>
                <a:lnTo>
                  <a:pt x="2308" y="0"/>
                </a:lnTo>
                <a:lnTo>
                  <a:pt x="2304" y="184"/>
                </a:lnTo>
                <a:lnTo>
                  <a:pt x="2928" y="188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4842" name="Text Box 1057"/>
          <p:cNvSpPr txBox="1">
            <a:spLocks noChangeArrowheads="1"/>
          </p:cNvSpPr>
          <p:nvPr/>
        </p:nvSpPr>
        <p:spPr bwMode="auto">
          <a:xfrm>
            <a:off x="5943600" y="4724400"/>
            <a:ext cx="322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t </a:t>
            </a:r>
          </a:p>
        </p:txBody>
      </p:sp>
      <p:sp>
        <p:nvSpPr>
          <p:cNvPr id="34843" name="Text Box 1060"/>
          <p:cNvSpPr txBox="1">
            <a:spLocks noChangeArrowheads="1"/>
          </p:cNvSpPr>
          <p:nvPr/>
        </p:nvSpPr>
        <p:spPr bwMode="auto">
          <a:xfrm>
            <a:off x="3124200" y="4724400"/>
            <a:ext cx="461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Symbol" pitchFamily="18" charset="2"/>
              </a:rPr>
              <a:t>D</a:t>
            </a:r>
            <a:r>
              <a:rPr lang="it-IT" sz="1800">
                <a:latin typeface="Arial Rounded MT Bold" pitchFamily="34" charset="0"/>
              </a:rPr>
              <a:t>t </a:t>
            </a:r>
          </a:p>
        </p:txBody>
      </p:sp>
      <p:sp>
        <p:nvSpPr>
          <p:cNvPr id="34844" name="Text Box 1061"/>
          <p:cNvSpPr txBox="1">
            <a:spLocks noChangeArrowheads="1"/>
          </p:cNvSpPr>
          <p:nvPr/>
        </p:nvSpPr>
        <p:spPr bwMode="auto">
          <a:xfrm>
            <a:off x="4267200" y="4800600"/>
            <a:ext cx="461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Symbol" pitchFamily="18" charset="2"/>
              </a:rPr>
              <a:t>D</a:t>
            </a:r>
            <a:r>
              <a:rPr lang="it-IT" sz="1800">
                <a:latin typeface="Arial Rounded MT Bold" pitchFamily="34" charset="0"/>
              </a:rPr>
              <a:t>t </a:t>
            </a:r>
          </a:p>
        </p:txBody>
      </p:sp>
      <p:sp>
        <p:nvSpPr>
          <p:cNvPr id="40" name="Segnaposto numero diapositiva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9.</a:t>
            </a:r>
            <a:fld id="{DEB34C88-C1E4-4510-B627-E73039ED04AF}" type="slidenum">
              <a:rPr lang="it-IT" smtClean="0"/>
              <a:pPr>
                <a:defRPr/>
              </a:pPr>
              <a:t>36</a:t>
            </a:fld>
            <a:endParaRPr lang="it-IT" dirty="0"/>
          </a:p>
        </p:txBody>
      </p:sp>
      <p:sp>
        <p:nvSpPr>
          <p:cNvPr id="43" name="Segnaposto piè di pagina 4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Transizioni multiple su gli ingressi 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Possono dare luogo a </a:t>
            </a:r>
            <a:r>
              <a:rPr lang="en-US" i="1" dirty="0" smtClean="0"/>
              <a:t>glitch</a:t>
            </a:r>
            <a:r>
              <a:rPr lang="it-IT" dirty="0" smtClean="0"/>
              <a:t> </a:t>
            </a:r>
          </a:p>
          <a:p>
            <a:pPr eaLnBrk="1" hangingPunct="1">
              <a:defRPr/>
            </a:pPr>
            <a:endParaRPr lang="it-IT" dirty="0" smtClean="0"/>
          </a:p>
          <a:p>
            <a:pPr eaLnBrk="1" hangingPunct="1">
              <a:defRPr/>
            </a:pPr>
            <a:endParaRPr lang="it-IT" dirty="0" smtClean="0"/>
          </a:p>
          <a:p>
            <a:pPr eaLnBrk="1" hangingPunct="1">
              <a:defRPr/>
            </a:pPr>
            <a:endParaRPr lang="it-IT" dirty="0" smtClean="0"/>
          </a:p>
          <a:p>
            <a:pPr eaLnBrk="1" hangingPunct="1">
              <a:defRPr/>
            </a:pPr>
            <a:endParaRPr lang="it-IT" dirty="0" smtClean="0"/>
          </a:p>
          <a:p>
            <a:pPr eaLnBrk="1" hangingPunct="1">
              <a:defRPr/>
            </a:pPr>
            <a:r>
              <a:rPr lang="it-IT" dirty="0" smtClean="0"/>
              <a:t>Transizione 010 </a:t>
            </a:r>
            <a:r>
              <a:rPr lang="it-IT" dirty="0" smtClean="0">
                <a:latin typeface="Wingdings 3" pitchFamily="18" charset="2"/>
              </a:rPr>
              <a:t>ž</a:t>
            </a:r>
            <a:r>
              <a:rPr lang="it-IT" dirty="0" smtClean="0"/>
              <a:t> 111</a:t>
            </a:r>
            <a:endParaRPr lang="it-IT" dirty="0" smtClean="0">
              <a:latin typeface="MS Shell Dlg" charset="0"/>
            </a:endParaRPr>
          </a:p>
          <a:p>
            <a:pPr eaLnBrk="1" hangingPunct="1">
              <a:defRPr/>
            </a:pPr>
            <a:endParaRPr lang="it-IT" dirty="0" smtClean="0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5715000" y="2057400"/>
            <a:ext cx="1335088" cy="762000"/>
            <a:chOff x="1872" y="1968"/>
            <a:chExt cx="841" cy="480"/>
          </a:xfrm>
        </p:grpSpPr>
        <p:sp>
          <p:nvSpPr>
            <p:cNvPr id="2136" name="AutoShape 10"/>
            <p:cNvSpPr>
              <a:spLocks noChangeArrowheads="1"/>
            </p:cNvSpPr>
            <p:nvPr/>
          </p:nvSpPr>
          <p:spPr bwMode="auto">
            <a:xfrm>
              <a:off x="2064" y="1968"/>
              <a:ext cx="480" cy="480"/>
            </a:xfrm>
            <a:prstGeom prst="flowChartDelay">
              <a:avLst/>
            </a:prstGeom>
            <a:noFill/>
            <a:ln w="38100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137" name="Line 11"/>
            <p:cNvSpPr>
              <a:spLocks noChangeShapeType="1"/>
            </p:cNvSpPr>
            <p:nvPr/>
          </p:nvSpPr>
          <p:spPr bwMode="auto">
            <a:xfrm flipH="1">
              <a:off x="1872" y="2352"/>
              <a:ext cx="192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138" name="Line 12"/>
            <p:cNvSpPr>
              <a:spLocks noChangeShapeType="1"/>
            </p:cNvSpPr>
            <p:nvPr/>
          </p:nvSpPr>
          <p:spPr bwMode="auto">
            <a:xfrm flipH="1">
              <a:off x="1872" y="2064"/>
              <a:ext cx="192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139" name="Line 13"/>
            <p:cNvSpPr>
              <a:spLocks noChangeShapeType="1"/>
            </p:cNvSpPr>
            <p:nvPr/>
          </p:nvSpPr>
          <p:spPr bwMode="auto">
            <a:xfrm flipH="1">
              <a:off x="2544" y="2208"/>
              <a:ext cx="169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4572000" y="2057400"/>
            <a:ext cx="914400" cy="304800"/>
            <a:chOff x="624" y="1728"/>
            <a:chExt cx="576" cy="192"/>
          </a:xfrm>
        </p:grpSpPr>
        <p:sp>
          <p:nvSpPr>
            <p:cNvPr id="2132" name="AutoShape 15"/>
            <p:cNvSpPr>
              <a:spLocks noChangeArrowheads="1"/>
            </p:cNvSpPr>
            <p:nvPr/>
          </p:nvSpPr>
          <p:spPr bwMode="auto">
            <a:xfrm rot="5400000">
              <a:off x="787" y="1722"/>
              <a:ext cx="192" cy="204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rgbClr val="CC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133" name="Oval 16"/>
            <p:cNvSpPr>
              <a:spLocks noChangeArrowheads="1"/>
            </p:cNvSpPr>
            <p:nvPr/>
          </p:nvSpPr>
          <p:spPr bwMode="auto">
            <a:xfrm>
              <a:off x="985" y="1792"/>
              <a:ext cx="58" cy="64"/>
            </a:xfrm>
            <a:prstGeom prst="ellips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134" name="Line 17"/>
            <p:cNvSpPr>
              <a:spLocks noChangeShapeType="1"/>
            </p:cNvSpPr>
            <p:nvPr/>
          </p:nvSpPr>
          <p:spPr bwMode="auto">
            <a:xfrm flipH="1">
              <a:off x="624" y="1824"/>
              <a:ext cx="157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135" name="Line 18"/>
            <p:cNvSpPr>
              <a:spLocks noChangeShapeType="1"/>
            </p:cNvSpPr>
            <p:nvPr/>
          </p:nvSpPr>
          <p:spPr bwMode="auto">
            <a:xfrm flipH="1">
              <a:off x="1043" y="1824"/>
              <a:ext cx="157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2056" name="Line 45"/>
          <p:cNvSpPr>
            <a:spLocks noChangeShapeType="1"/>
          </p:cNvSpPr>
          <p:nvPr/>
        </p:nvSpPr>
        <p:spPr bwMode="auto">
          <a:xfrm>
            <a:off x="3962400" y="22098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057" name="Line 47"/>
          <p:cNvSpPr>
            <a:spLocks noChangeShapeType="1"/>
          </p:cNvSpPr>
          <p:nvPr/>
        </p:nvSpPr>
        <p:spPr bwMode="auto">
          <a:xfrm>
            <a:off x="3962400" y="3581400"/>
            <a:ext cx="1752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058" name="Line 48"/>
          <p:cNvSpPr>
            <a:spLocks noChangeShapeType="1"/>
          </p:cNvSpPr>
          <p:nvPr/>
        </p:nvSpPr>
        <p:spPr bwMode="auto">
          <a:xfrm>
            <a:off x="3962400" y="3124200"/>
            <a:ext cx="1752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059" name="Freeform 62"/>
          <p:cNvSpPr>
            <a:spLocks/>
          </p:cNvSpPr>
          <p:nvPr/>
        </p:nvSpPr>
        <p:spPr bwMode="auto">
          <a:xfrm flipV="1">
            <a:off x="7010400" y="3124200"/>
            <a:ext cx="304800" cy="228600"/>
          </a:xfrm>
          <a:custGeom>
            <a:avLst/>
            <a:gdLst>
              <a:gd name="T0" fmla="*/ 0 w 432"/>
              <a:gd name="T1" fmla="*/ 0 h 720"/>
              <a:gd name="T2" fmla="*/ 203200 w 432"/>
              <a:gd name="T3" fmla="*/ 0 h 720"/>
              <a:gd name="T4" fmla="*/ 203200 w 432"/>
              <a:gd name="T5" fmla="*/ 228600 h 720"/>
              <a:gd name="T6" fmla="*/ 304800 w 432"/>
              <a:gd name="T7" fmla="*/ 228600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720"/>
              <a:gd name="T14" fmla="*/ 432 w 432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720">
                <a:moveTo>
                  <a:pt x="0" y="0"/>
                </a:moveTo>
                <a:lnTo>
                  <a:pt x="288" y="0"/>
                </a:lnTo>
                <a:lnTo>
                  <a:pt x="288" y="720"/>
                </a:lnTo>
                <a:lnTo>
                  <a:pt x="432" y="72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060" name="Text Box 63"/>
          <p:cNvSpPr txBox="1">
            <a:spLocks noChangeArrowheads="1"/>
          </p:cNvSpPr>
          <p:nvPr/>
        </p:nvSpPr>
        <p:spPr bwMode="auto">
          <a:xfrm>
            <a:off x="3657600" y="1981200"/>
            <a:ext cx="320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a</a:t>
            </a:r>
          </a:p>
        </p:txBody>
      </p:sp>
      <p:grpSp>
        <p:nvGrpSpPr>
          <p:cNvPr id="4" name="Group 91"/>
          <p:cNvGrpSpPr>
            <a:grpSpLocks/>
          </p:cNvGrpSpPr>
          <p:nvPr/>
        </p:nvGrpSpPr>
        <p:grpSpPr bwMode="auto">
          <a:xfrm>
            <a:off x="7315200" y="2362200"/>
            <a:ext cx="1522413" cy="990600"/>
            <a:chOff x="4608" y="2064"/>
            <a:chExt cx="959" cy="624"/>
          </a:xfrm>
        </p:grpSpPr>
        <p:grpSp>
          <p:nvGrpSpPr>
            <p:cNvPr id="5" name="Group 53"/>
            <p:cNvGrpSpPr>
              <a:grpSpLocks/>
            </p:cNvGrpSpPr>
            <p:nvPr/>
          </p:nvGrpSpPr>
          <p:grpSpPr bwMode="auto">
            <a:xfrm>
              <a:off x="4737" y="2112"/>
              <a:ext cx="543" cy="576"/>
              <a:chOff x="4353" y="1920"/>
              <a:chExt cx="543" cy="480"/>
            </a:xfrm>
          </p:grpSpPr>
          <p:sp>
            <p:nvSpPr>
              <p:cNvPr id="2128" name="Arc 54"/>
              <p:cNvSpPr>
                <a:spLocks/>
              </p:cNvSpPr>
              <p:nvPr/>
            </p:nvSpPr>
            <p:spPr bwMode="auto">
              <a:xfrm>
                <a:off x="4353" y="1922"/>
                <a:ext cx="543" cy="241"/>
              </a:xfrm>
              <a:custGeom>
                <a:avLst/>
                <a:gdLst>
                  <a:gd name="T0" fmla="*/ 0 w 21600"/>
                  <a:gd name="T1" fmla="*/ 0 h 21872"/>
                  <a:gd name="T2" fmla="*/ 14 w 21600"/>
                  <a:gd name="T3" fmla="*/ 3 h 21872"/>
                  <a:gd name="T4" fmla="*/ 0 w 21600"/>
                  <a:gd name="T5" fmla="*/ 3 h 21872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872"/>
                  <a:gd name="T11" fmla="*/ 21600 w 21600"/>
                  <a:gd name="T12" fmla="*/ 21872 h 2187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872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1690"/>
                      <a:pt x="21599" y="21781"/>
                      <a:pt x="21598" y="21872"/>
                    </a:cubicBezTo>
                  </a:path>
                  <a:path w="21600" h="21872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1690"/>
                      <a:pt x="21599" y="21781"/>
                      <a:pt x="21598" y="21872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CC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129" name="Arc 55"/>
              <p:cNvSpPr>
                <a:spLocks/>
              </p:cNvSpPr>
              <p:nvPr/>
            </p:nvSpPr>
            <p:spPr bwMode="auto">
              <a:xfrm flipV="1">
                <a:off x="4353" y="2160"/>
                <a:ext cx="543" cy="240"/>
              </a:xfrm>
              <a:custGeom>
                <a:avLst/>
                <a:gdLst>
                  <a:gd name="T0" fmla="*/ 0 w 21600"/>
                  <a:gd name="T1" fmla="*/ 0 h 21600"/>
                  <a:gd name="T2" fmla="*/ 14 w 21600"/>
                  <a:gd name="T3" fmla="*/ 3 h 21600"/>
                  <a:gd name="T4" fmla="*/ 0 w 21600"/>
                  <a:gd name="T5" fmla="*/ 3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CC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130" name="Arc 56"/>
              <p:cNvSpPr>
                <a:spLocks/>
              </p:cNvSpPr>
              <p:nvPr/>
            </p:nvSpPr>
            <p:spPr bwMode="auto">
              <a:xfrm>
                <a:off x="4353" y="1920"/>
                <a:ext cx="136" cy="240"/>
              </a:xfrm>
              <a:custGeom>
                <a:avLst/>
                <a:gdLst>
                  <a:gd name="T0" fmla="*/ 0 w 21600"/>
                  <a:gd name="T1" fmla="*/ 0 h 21600"/>
                  <a:gd name="T2" fmla="*/ 1 w 21600"/>
                  <a:gd name="T3" fmla="*/ 3 h 21600"/>
                  <a:gd name="T4" fmla="*/ 0 w 21600"/>
                  <a:gd name="T5" fmla="*/ 3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CC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131" name="Arc 57"/>
              <p:cNvSpPr>
                <a:spLocks/>
              </p:cNvSpPr>
              <p:nvPr/>
            </p:nvSpPr>
            <p:spPr bwMode="auto">
              <a:xfrm flipV="1">
                <a:off x="4353" y="2160"/>
                <a:ext cx="136" cy="240"/>
              </a:xfrm>
              <a:custGeom>
                <a:avLst/>
                <a:gdLst>
                  <a:gd name="T0" fmla="*/ 0 w 21600"/>
                  <a:gd name="T1" fmla="*/ 0 h 21600"/>
                  <a:gd name="T2" fmla="*/ 1 w 21600"/>
                  <a:gd name="T3" fmla="*/ 3 h 21600"/>
                  <a:gd name="T4" fmla="*/ 0 w 21600"/>
                  <a:gd name="T5" fmla="*/ 3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CC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2124" name="Line 58"/>
            <p:cNvSpPr>
              <a:spLocks noChangeShapeType="1"/>
            </p:cNvSpPr>
            <p:nvPr/>
          </p:nvSpPr>
          <p:spPr bwMode="auto">
            <a:xfrm flipH="1">
              <a:off x="5280" y="2400"/>
              <a:ext cx="169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125" name="Line 59"/>
            <p:cNvSpPr>
              <a:spLocks noChangeShapeType="1"/>
            </p:cNvSpPr>
            <p:nvPr/>
          </p:nvSpPr>
          <p:spPr bwMode="auto">
            <a:xfrm flipH="1">
              <a:off x="4608" y="2544"/>
              <a:ext cx="240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126" name="Line 60"/>
            <p:cNvSpPr>
              <a:spLocks noChangeShapeType="1"/>
            </p:cNvSpPr>
            <p:nvPr/>
          </p:nvSpPr>
          <p:spPr bwMode="auto">
            <a:xfrm flipH="1">
              <a:off x="4608" y="2256"/>
              <a:ext cx="240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127" name="Text Box 64"/>
            <p:cNvSpPr txBox="1">
              <a:spLocks noChangeArrowheads="1"/>
            </p:cNvSpPr>
            <p:nvPr/>
          </p:nvSpPr>
          <p:spPr bwMode="auto">
            <a:xfrm>
              <a:off x="5376" y="2064"/>
              <a:ext cx="19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800">
                  <a:latin typeface="Arial Rounded MT Bold" pitchFamily="34" charset="0"/>
                </a:rPr>
                <a:t>z</a:t>
              </a:r>
            </a:p>
          </p:txBody>
        </p:sp>
      </p:grpSp>
      <p:sp>
        <p:nvSpPr>
          <p:cNvPr id="2062" name="Text Box 66"/>
          <p:cNvSpPr txBox="1">
            <a:spLocks noChangeArrowheads="1"/>
          </p:cNvSpPr>
          <p:nvPr/>
        </p:nvSpPr>
        <p:spPr bwMode="auto">
          <a:xfrm>
            <a:off x="3657600" y="3352800"/>
            <a:ext cx="320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c</a:t>
            </a:r>
          </a:p>
        </p:txBody>
      </p:sp>
      <p:sp>
        <p:nvSpPr>
          <p:cNvPr id="2063" name="Text Box 67"/>
          <p:cNvSpPr txBox="1">
            <a:spLocks noChangeArrowheads="1"/>
          </p:cNvSpPr>
          <p:nvPr/>
        </p:nvSpPr>
        <p:spPr bwMode="auto">
          <a:xfrm>
            <a:off x="3657600" y="2895600"/>
            <a:ext cx="327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b</a:t>
            </a:r>
          </a:p>
        </p:txBody>
      </p:sp>
      <p:sp>
        <p:nvSpPr>
          <p:cNvPr id="2064" name="Line 78"/>
          <p:cNvSpPr>
            <a:spLocks noChangeShapeType="1"/>
          </p:cNvSpPr>
          <p:nvPr/>
        </p:nvSpPr>
        <p:spPr bwMode="auto">
          <a:xfrm>
            <a:off x="5486400" y="22098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grpSp>
        <p:nvGrpSpPr>
          <p:cNvPr id="6" name="Group 80"/>
          <p:cNvGrpSpPr>
            <a:grpSpLocks/>
          </p:cNvGrpSpPr>
          <p:nvPr/>
        </p:nvGrpSpPr>
        <p:grpSpPr bwMode="auto">
          <a:xfrm>
            <a:off x="5715000" y="2971800"/>
            <a:ext cx="1335088" cy="762000"/>
            <a:chOff x="1872" y="1968"/>
            <a:chExt cx="841" cy="480"/>
          </a:xfrm>
        </p:grpSpPr>
        <p:sp>
          <p:nvSpPr>
            <p:cNvPr id="2119" name="AutoShape 81"/>
            <p:cNvSpPr>
              <a:spLocks noChangeArrowheads="1"/>
            </p:cNvSpPr>
            <p:nvPr/>
          </p:nvSpPr>
          <p:spPr bwMode="auto">
            <a:xfrm>
              <a:off x="2064" y="1968"/>
              <a:ext cx="480" cy="480"/>
            </a:xfrm>
            <a:prstGeom prst="flowChartDelay">
              <a:avLst/>
            </a:prstGeom>
            <a:noFill/>
            <a:ln w="38100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120" name="Line 82"/>
            <p:cNvSpPr>
              <a:spLocks noChangeShapeType="1"/>
            </p:cNvSpPr>
            <p:nvPr/>
          </p:nvSpPr>
          <p:spPr bwMode="auto">
            <a:xfrm flipH="1">
              <a:off x="1872" y="2352"/>
              <a:ext cx="192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121" name="Line 83"/>
            <p:cNvSpPr>
              <a:spLocks noChangeShapeType="1"/>
            </p:cNvSpPr>
            <p:nvPr/>
          </p:nvSpPr>
          <p:spPr bwMode="auto">
            <a:xfrm flipH="1">
              <a:off x="1872" y="2064"/>
              <a:ext cx="192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122" name="Line 84"/>
            <p:cNvSpPr>
              <a:spLocks noChangeShapeType="1"/>
            </p:cNvSpPr>
            <p:nvPr/>
          </p:nvSpPr>
          <p:spPr bwMode="auto">
            <a:xfrm flipH="1">
              <a:off x="2544" y="2208"/>
              <a:ext cx="169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7" name="Group 85"/>
          <p:cNvGrpSpPr>
            <a:grpSpLocks/>
          </p:cNvGrpSpPr>
          <p:nvPr/>
        </p:nvGrpSpPr>
        <p:grpSpPr bwMode="auto">
          <a:xfrm>
            <a:off x="4572000" y="2514600"/>
            <a:ext cx="914400" cy="304800"/>
            <a:chOff x="624" y="1728"/>
            <a:chExt cx="576" cy="192"/>
          </a:xfrm>
        </p:grpSpPr>
        <p:sp>
          <p:nvSpPr>
            <p:cNvPr id="2115" name="AutoShape 86"/>
            <p:cNvSpPr>
              <a:spLocks noChangeArrowheads="1"/>
            </p:cNvSpPr>
            <p:nvPr/>
          </p:nvSpPr>
          <p:spPr bwMode="auto">
            <a:xfrm rot="5400000">
              <a:off x="787" y="1722"/>
              <a:ext cx="192" cy="204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rgbClr val="CC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116" name="Oval 87"/>
            <p:cNvSpPr>
              <a:spLocks noChangeArrowheads="1"/>
            </p:cNvSpPr>
            <p:nvPr/>
          </p:nvSpPr>
          <p:spPr bwMode="auto">
            <a:xfrm>
              <a:off x="985" y="1792"/>
              <a:ext cx="58" cy="64"/>
            </a:xfrm>
            <a:prstGeom prst="ellips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117" name="Line 88"/>
            <p:cNvSpPr>
              <a:spLocks noChangeShapeType="1"/>
            </p:cNvSpPr>
            <p:nvPr/>
          </p:nvSpPr>
          <p:spPr bwMode="auto">
            <a:xfrm flipH="1">
              <a:off x="624" y="1824"/>
              <a:ext cx="157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118" name="Line 89"/>
            <p:cNvSpPr>
              <a:spLocks noChangeShapeType="1"/>
            </p:cNvSpPr>
            <p:nvPr/>
          </p:nvSpPr>
          <p:spPr bwMode="auto">
            <a:xfrm flipH="1">
              <a:off x="1043" y="1824"/>
              <a:ext cx="157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2067" name="Line 90"/>
          <p:cNvSpPr>
            <a:spLocks noChangeShapeType="1"/>
          </p:cNvSpPr>
          <p:nvPr/>
        </p:nvSpPr>
        <p:spPr bwMode="auto">
          <a:xfrm>
            <a:off x="5486400" y="26670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068" name="Freeform 98"/>
          <p:cNvSpPr>
            <a:spLocks/>
          </p:cNvSpPr>
          <p:nvPr/>
        </p:nvSpPr>
        <p:spPr bwMode="auto">
          <a:xfrm>
            <a:off x="7010400" y="2438400"/>
            <a:ext cx="304800" cy="228600"/>
          </a:xfrm>
          <a:custGeom>
            <a:avLst/>
            <a:gdLst>
              <a:gd name="T0" fmla="*/ 0 w 432"/>
              <a:gd name="T1" fmla="*/ 0 h 720"/>
              <a:gd name="T2" fmla="*/ 203200 w 432"/>
              <a:gd name="T3" fmla="*/ 0 h 720"/>
              <a:gd name="T4" fmla="*/ 203200 w 432"/>
              <a:gd name="T5" fmla="*/ 228600 h 720"/>
              <a:gd name="T6" fmla="*/ 304800 w 432"/>
              <a:gd name="T7" fmla="*/ 228600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720"/>
              <a:gd name="T14" fmla="*/ 432 w 432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720">
                <a:moveTo>
                  <a:pt x="0" y="0"/>
                </a:moveTo>
                <a:lnTo>
                  <a:pt x="288" y="0"/>
                </a:lnTo>
                <a:lnTo>
                  <a:pt x="288" y="720"/>
                </a:lnTo>
                <a:lnTo>
                  <a:pt x="432" y="72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069" name="Freeform 99"/>
          <p:cNvSpPr>
            <a:spLocks/>
          </p:cNvSpPr>
          <p:nvPr/>
        </p:nvSpPr>
        <p:spPr bwMode="auto">
          <a:xfrm>
            <a:off x="4343400" y="2667000"/>
            <a:ext cx="228600" cy="914400"/>
          </a:xfrm>
          <a:custGeom>
            <a:avLst/>
            <a:gdLst>
              <a:gd name="T0" fmla="*/ 228600 w 96"/>
              <a:gd name="T1" fmla="*/ 0 h 576"/>
              <a:gd name="T2" fmla="*/ 0 w 96"/>
              <a:gd name="T3" fmla="*/ 0 h 576"/>
              <a:gd name="T4" fmla="*/ 0 w 96"/>
              <a:gd name="T5" fmla="*/ 914400 h 576"/>
              <a:gd name="T6" fmla="*/ 0 60000 65536"/>
              <a:gd name="T7" fmla="*/ 0 60000 65536"/>
              <a:gd name="T8" fmla="*/ 0 60000 65536"/>
              <a:gd name="T9" fmla="*/ 0 w 96"/>
              <a:gd name="T10" fmla="*/ 0 h 576"/>
              <a:gd name="T11" fmla="*/ 96 w 9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" h="576">
                <a:moveTo>
                  <a:pt x="96" y="0"/>
                </a:moveTo>
                <a:lnTo>
                  <a:pt x="0" y="0"/>
                </a:lnTo>
                <a:lnTo>
                  <a:pt x="0" y="576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070" name="Oval 100"/>
          <p:cNvSpPr>
            <a:spLocks noChangeArrowheads="1"/>
          </p:cNvSpPr>
          <p:nvPr/>
        </p:nvSpPr>
        <p:spPr bwMode="auto">
          <a:xfrm>
            <a:off x="4267200" y="3505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graphicFrame>
        <p:nvGraphicFramePr>
          <p:cNvPr id="2050" name="Object 101"/>
          <p:cNvGraphicFramePr>
            <a:graphicFrameLocks noChangeAspect="1"/>
          </p:cNvGraphicFramePr>
          <p:nvPr/>
        </p:nvGraphicFramePr>
        <p:xfrm>
          <a:off x="153988" y="2041525"/>
          <a:ext cx="2922587" cy="1611313"/>
        </p:xfrm>
        <a:graphic>
          <a:graphicData uri="http://schemas.openxmlformats.org/presentationml/2006/ole">
            <p:oleObj spid="_x0000_s62466" name="Equazione" r:id="rId3" imgW="1612800" imgH="888840" progId="Equation.3">
              <p:embed/>
            </p:oleObj>
          </a:graphicData>
        </a:graphic>
      </p:graphicFrame>
      <p:sp>
        <p:nvSpPr>
          <p:cNvPr id="2071" name="Line 102"/>
          <p:cNvSpPr>
            <a:spLocks noChangeShapeType="1"/>
          </p:cNvSpPr>
          <p:nvPr/>
        </p:nvSpPr>
        <p:spPr bwMode="auto">
          <a:xfrm>
            <a:off x="611188" y="2241550"/>
            <a:ext cx="549275" cy="592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072" name="Freeform 105"/>
          <p:cNvSpPr>
            <a:spLocks/>
          </p:cNvSpPr>
          <p:nvPr/>
        </p:nvSpPr>
        <p:spPr bwMode="auto">
          <a:xfrm>
            <a:off x="2285984" y="2714620"/>
            <a:ext cx="546100" cy="622300"/>
          </a:xfrm>
          <a:custGeom>
            <a:avLst/>
            <a:gdLst>
              <a:gd name="T0" fmla="*/ 546100 w 344"/>
              <a:gd name="T1" fmla="*/ 12700 h 392"/>
              <a:gd name="T2" fmla="*/ 165100 w 344"/>
              <a:gd name="T3" fmla="*/ 12700 h 392"/>
              <a:gd name="T4" fmla="*/ 88900 w 344"/>
              <a:gd name="T5" fmla="*/ 12700 h 392"/>
              <a:gd name="T6" fmla="*/ 12700 w 344"/>
              <a:gd name="T7" fmla="*/ 88900 h 392"/>
              <a:gd name="T8" fmla="*/ 12700 w 344"/>
              <a:gd name="T9" fmla="*/ 241300 h 392"/>
              <a:gd name="T10" fmla="*/ 12700 w 344"/>
              <a:gd name="T11" fmla="*/ 622300 h 39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44"/>
              <a:gd name="T19" fmla="*/ 0 h 392"/>
              <a:gd name="T20" fmla="*/ 344 w 344"/>
              <a:gd name="T21" fmla="*/ 392 h 39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44" h="392">
                <a:moveTo>
                  <a:pt x="344" y="8"/>
                </a:moveTo>
                <a:cubicBezTo>
                  <a:pt x="248" y="8"/>
                  <a:pt x="152" y="8"/>
                  <a:pt x="104" y="8"/>
                </a:cubicBezTo>
                <a:cubicBezTo>
                  <a:pt x="56" y="8"/>
                  <a:pt x="72" y="0"/>
                  <a:pt x="56" y="8"/>
                </a:cubicBezTo>
                <a:cubicBezTo>
                  <a:pt x="40" y="16"/>
                  <a:pt x="16" y="32"/>
                  <a:pt x="8" y="56"/>
                </a:cubicBezTo>
                <a:cubicBezTo>
                  <a:pt x="0" y="80"/>
                  <a:pt x="8" y="96"/>
                  <a:pt x="8" y="152"/>
                </a:cubicBezTo>
                <a:cubicBezTo>
                  <a:pt x="8" y="208"/>
                  <a:pt x="8" y="300"/>
                  <a:pt x="8" y="392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2073" name="Freeform 106"/>
          <p:cNvSpPr>
            <a:spLocks/>
          </p:cNvSpPr>
          <p:nvPr/>
        </p:nvSpPr>
        <p:spPr bwMode="auto">
          <a:xfrm rot="16200000" flipV="1">
            <a:off x="2324084" y="2819396"/>
            <a:ext cx="546100" cy="622300"/>
          </a:xfrm>
          <a:custGeom>
            <a:avLst/>
            <a:gdLst>
              <a:gd name="T0" fmla="*/ 546100 w 344"/>
              <a:gd name="T1" fmla="*/ 12700 h 392"/>
              <a:gd name="T2" fmla="*/ 165100 w 344"/>
              <a:gd name="T3" fmla="*/ 12700 h 392"/>
              <a:gd name="T4" fmla="*/ 88900 w 344"/>
              <a:gd name="T5" fmla="*/ 12700 h 392"/>
              <a:gd name="T6" fmla="*/ 12700 w 344"/>
              <a:gd name="T7" fmla="*/ 88900 h 392"/>
              <a:gd name="T8" fmla="*/ 12700 w 344"/>
              <a:gd name="T9" fmla="*/ 241300 h 392"/>
              <a:gd name="T10" fmla="*/ 12700 w 344"/>
              <a:gd name="T11" fmla="*/ 622300 h 39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44"/>
              <a:gd name="T19" fmla="*/ 0 h 392"/>
              <a:gd name="T20" fmla="*/ 344 w 344"/>
              <a:gd name="T21" fmla="*/ 392 h 39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44" h="392">
                <a:moveTo>
                  <a:pt x="344" y="8"/>
                </a:moveTo>
                <a:cubicBezTo>
                  <a:pt x="248" y="8"/>
                  <a:pt x="152" y="8"/>
                  <a:pt x="104" y="8"/>
                </a:cubicBezTo>
                <a:cubicBezTo>
                  <a:pt x="56" y="8"/>
                  <a:pt x="72" y="0"/>
                  <a:pt x="56" y="8"/>
                </a:cubicBezTo>
                <a:cubicBezTo>
                  <a:pt x="40" y="16"/>
                  <a:pt x="16" y="32"/>
                  <a:pt x="8" y="56"/>
                </a:cubicBezTo>
                <a:cubicBezTo>
                  <a:pt x="0" y="80"/>
                  <a:pt x="8" y="96"/>
                  <a:pt x="8" y="152"/>
                </a:cubicBezTo>
                <a:cubicBezTo>
                  <a:pt x="8" y="208"/>
                  <a:pt x="8" y="300"/>
                  <a:pt x="8" y="392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2074" name="Line 107"/>
          <p:cNvSpPr>
            <a:spLocks noChangeShapeType="1"/>
          </p:cNvSpPr>
          <p:nvPr/>
        </p:nvSpPr>
        <p:spPr bwMode="auto">
          <a:xfrm>
            <a:off x="838200" y="4419600"/>
            <a:ext cx="0" cy="1676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075" name="Line 108"/>
          <p:cNvSpPr>
            <a:spLocks noChangeShapeType="1"/>
          </p:cNvSpPr>
          <p:nvPr/>
        </p:nvSpPr>
        <p:spPr bwMode="auto">
          <a:xfrm>
            <a:off x="609600" y="4876800"/>
            <a:ext cx="3581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2076" name="Line 109"/>
          <p:cNvSpPr>
            <a:spLocks noChangeShapeType="1"/>
          </p:cNvSpPr>
          <p:nvPr/>
        </p:nvSpPr>
        <p:spPr bwMode="auto">
          <a:xfrm>
            <a:off x="609600" y="5257800"/>
            <a:ext cx="3581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2077" name="Line 110"/>
          <p:cNvSpPr>
            <a:spLocks noChangeShapeType="1"/>
          </p:cNvSpPr>
          <p:nvPr/>
        </p:nvSpPr>
        <p:spPr bwMode="auto">
          <a:xfrm>
            <a:off x="609600" y="5638800"/>
            <a:ext cx="3581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2078" name="Line 111"/>
          <p:cNvSpPr>
            <a:spLocks noChangeShapeType="1"/>
          </p:cNvSpPr>
          <p:nvPr/>
        </p:nvSpPr>
        <p:spPr bwMode="auto">
          <a:xfrm>
            <a:off x="609600" y="6019800"/>
            <a:ext cx="3581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2079" name="Text Box 112"/>
          <p:cNvSpPr txBox="1">
            <a:spLocks noChangeArrowheads="1"/>
          </p:cNvSpPr>
          <p:nvPr/>
        </p:nvSpPr>
        <p:spPr bwMode="auto">
          <a:xfrm>
            <a:off x="533400" y="4572000"/>
            <a:ext cx="320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a</a:t>
            </a:r>
          </a:p>
        </p:txBody>
      </p:sp>
      <p:sp>
        <p:nvSpPr>
          <p:cNvPr id="2080" name="Text Box 113"/>
          <p:cNvSpPr txBox="1">
            <a:spLocks noChangeArrowheads="1"/>
          </p:cNvSpPr>
          <p:nvPr/>
        </p:nvSpPr>
        <p:spPr bwMode="auto">
          <a:xfrm>
            <a:off x="533400" y="4953000"/>
            <a:ext cx="327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b</a:t>
            </a:r>
          </a:p>
        </p:txBody>
      </p:sp>
      <p:sp>
        <p:nvSpPr>
          <p:cNvPr id="2081" name="Text Box 114"/>
          <p:cNvSpPr txBox="1">
            <a:spLocks noChangeArrowheads="1"/>
          </p:cNvSpPr>
          <p:nvPr/>
        </p:nvSpPr>
        <p:spPr bwMode="auto">
          <a:xfrm>
            <a:off x="533400" y="5334000"/>
            <a:ext cx="320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c</a:t>
            </a:r>
          </a:p>
        </p:txBody>
      </p:sp>
      <p:sp>
        <p:nvSpPr>
          <p:cNvPr id="2082" name="Text Box 115"/>
          <p:cNvSpPr txBox="1">
            <a:spLocks noChangeArrowheads="1"/>
          </p:cNvSpPr>
          <p:nvPr/>
        </p:nvSpPr>
        <p:spPr bwMode="auto">
          <a:xfrm>
            <a:off x="533400" y="5715000"/>
            <a:ext cx="303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z</a:t>
            </a:r>
          </a:p>
        </p:txBody>
      </p:sp>
      <p:sp>
        <p:nvSpPr>
          <p:cNvPr id="2083" name="Freeform 116"/>
          <p:cNvSpPr>
            <a:spLocks/>
          </p:cNvSpPr>
          <p:nvPr/>
        </p:nvSpPr>
        <p:spPr bwMode="auto">
          <a:xfrm>
            <a:off x="838200" y="5410200"/>
            <a:ext cx="2819400" cy="228600"/>
          </a:xfrm>
          <a:custGeom>
            <a:avLst/>
            <a:gdLst>
              <a:gd name="T0" fmla="*/ 0 w 1776"/>
              <a:gd name="T1" fmla="*/ 228600 h 144"/>
              <a:gd name="T2" fmla="*/ 762000 w 1776"/>
              <a:gd name="T3" fmla="*/ 228600 h 144"/>
              <a:gd name="T4" fmla="*/ 762000 w 1776"/>
              <a:gd name="T5" fmla="*/ 0 h 144"/>
              <a:gd name="T6" fmla="*/ 2819400 w 1776"/>
              <a:gd name="T7" fmla="*/ 0 h 144"/>
              <a:gd name="T8" fmla="*/ 0 60000 65536"/>
              <a:gd name="T9" fmla="*/ 0 60000 65536"/>
              <a:gd name="T10" fmla="*/ 0 60000 65536"/>
              <a:gd name="T11" fmla="*/ 0 60000 65536"/>
              <a:gd name="T12" fmla="*/ 0 w 1776"/>
              <a:gd name="T13" fmla="*/ 0 h 144"/>
              <a:gd name="T14" fmla="*/ 1776 w 1776"/>
              <a:gd name="T15" fmla="*/ 144 h 1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76" h="144">
                <a:moveTo>
                  <a:pt x="0" y="144"/>
                </a:moveTo>
                <a:lnTo>
                  <a:pt x="480" y="144"/>
                </a:lnTo>
                <a:lnTo>
                  <a:pt x="480" y="0"/>
                </a:lnTo>
                <a:lnTo>
                  <a:pt x="1776" y="0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084" name="Line 117"/>
          <p:cNvSpPr>
            <a:spLocks noChangeShapeType="1"/>
          </p:cNvSpPr>
          <p:nvPr/>
        </p:nvSpPr>
        <p:spPr bwMode="auto">
          <a:xfrm>
            <a:off x="838200" y="5029200"/>
            <a:ext cx="2895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085" name="Freeform 121"/>
          <p:cNvSpPr>
            <a:spLocks/>
          </p:cNvSpPr>
          <p:nvPr/>
        </p:nvSpPr>
        <p:spPr bwMode="auto">
          <a:xfrm>
            <a:off x="838200" y="4648200"/>
            <a:ext cx="2819400" cy="228600"/>
          </a:xfrm>
          <a:custGeom>
            <a:avLst/>
            <a:gdLst>
              <a:gd name="T0" fmla="*/ 0 w 1776"/>
              <a:gd name="T1" fmla="*/ 228600 h 144"/>
              <a:gd name="T2" fmla="*/ 1447800 w 1776"/>
              <a:gd name="T3" fmla="*/ 228600 h 144"/>
              <a:gd name="T4" fmla="*/ 1447800 w 1776"/>
              <a:gd name="T5" fmla="*/ 0 h 144"/>
              <a:gd name="T6" fmla="*/ 2819400 w 1776"/>
              <a:gd name="T7" fmla="*/ 0 h 144"/>
              <a:gd name="T8" fmla="*/ 0 60000 65536"/>
              <a:gd name="T9" fmla="*/ 0 60000 65536"/>
              <a:gd name="T10" fmla="*/ 0 60000 65536"/>
              <a:gd name="T11" fmla="*/ 0 60000 65536"/>
              <a:gd name="T12" fmla="*/ 0 w 1776"/>
              <a:gd name="T13" fmla="*/ 0 h 144"/>
              <a:gd name="T14" fmla="*/ 1776 w 1776"/>
              <a:gd name="T15" fmla="*/ 144 h 1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76" h="144">
                <a:moveTo>
                  <a:pt x="0" y="144"/>
                </a:moveTo>
                <a:lnTo>
                  <a:pt x="912" y="144"/>
                </a:lnTo>
                <a:lnTo>
                  <a:pt x="912" y="0"/>
                </a:lnTo>
                <a:lnTo>
                  <a:pt x="1776" y="0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086" name="Line 122"/>
          <p:cNvSpPr>
            <a:spLocks noChangeShapeType="1"/>
          </p:cNvSpPr>
          <p:nvPr/>
        </p:nvSpPr>
        <p:spPr bwMode="auto">
          <a:xfrm>
            <a:off x="838200" y="5791200"/>
            <a:ext cx="2895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087" name="Line 123"/>
          <p:cNvSpPr>
            <a:spLocks noChangeShapeType="1"/>
          </p:cNvSpPr>
          <p:nvPr/>
        </p:nvSpPr>
        <p:spPr bwMode="auto">
          <a:xfrm>
            <a:off x="4953000" y="4419600"/>
            <a:ext cx="0" cy="1676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088" name="Line 124"/>
          <p:cNvSpPr>
            <a:spLocks noChangeShapeType="1"/>
          </p:cNvSpPr>
          <p:nvPr/>
        </p:nvSpPr>
        <p:spPr bwMode="auto">
          <a:xfrm>
            <a:off x="4724400" y="4876800"/>
            <a:ext cx="3581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2089" name="Line 125"/>
          <p:cNvSpPr>
            <a:spLocks noChangeShapeType="1"/>
          </p:cNvSpPr>
          <p:nvPr/>
        </p:nvSpPr>
        <p:spPr bwMode="auto">
          <a:xfrm>
            <a:off x="4724400" y="5257800"/>
            <a:ext cx="3581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2090" name="Line 126"/>
          <p:cNvSpPr>
            <a:spLocks noChangeShapeType="1"/>
          </p:cNvSpPr>
          <p:nvPr/>
        </p:nvSpPr>
        <p:spPr bwMode="auto">
          <a:xfrm>
            <a:off x="4724400" y="5638800"/>
            <a:ext cx="3581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2091" name="Line 127"/>
          <p:cNvSpPr>
            <a:spLocks noChangeShapeType="1"/>
          </p:cNvSpPr>
          <p:nvPr/>
        </p:nvSpPr>
        <p:spPr bwMode="auto">
          <a:xfrm>
            <a:off x="4724400" y="6019800"/>
            <a:ext cx="3581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2092" name="Text Box 128"/>
          <p:cNvSpPr txBox="1">
            <a:spLocks noChangeArrowheads="1"/>
          </p:cNvSpPr>
          <p:nvPr/>
        </p:nvSpPr>
        <p:spPr bwMode="auto">
          <a:xfrm>
            <a:off x="4648200" y="4572000"/>
            <a:ext cx="320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a</a:t>
            </a:r>
          </a:p>
        </p:txBody>
      </p:sp>
      <p:sp>
        <p:nvSpPr>
          <p:cNvPr id="2093" name="Text Box 129"/>
          <p:cNvSpPr txBox="1">
            <a:spLocks noChangeArrowheads="1"/>
          </p:cNvSpPr>
          <p:nvPr/>
        </p:nvSpPr>
        <p:spPr bwMode="auto">
          <a:xfrm>
            <a:off x="4648200" y="4953000"/>
            <a:ext cx="327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b</a:t>
            </a:r>
          </a:p>
        </p:txBody>
      </p:sp>
      <p:sp>
        <p:nvSpPr>
          <p:cNvPr id="2094" name="Text Box 130"/>
          <p:cNvSpPr txBox="1">
            <a:spLocks noChangeArrowheads="1"/>
          </p:cNvSpPr>
          <p:nvPr/>
        </p:nvSpPr>
        <p:spPr bwMode="auto">
          <a:xfrm>
            <a:off x="4648200" y="5334000"/>
            <a:ext cx="320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c</a:t>
            </a:r>
          </a:p>
        </p:txBody>
      </p:sp>
      <p:sp>
        <p:nvSpPr>
          <p:cNvPr id="2095" name="Text Box 131"/>
          <p:cNvSpPr txBox="1">
            <a:spLocks noChangeArrowheads="1"/>
          </p:cNvSpPr>
          <p:nvPr/>
        </p:nvSpPr>
        <p:spPr bwMode="auto">
          <a:xfrm>
            <a:off x="4648200" y="5715000"/>
            <a:ext cx="303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z</a:t>
            </a:r>
          </a:p>
        </p:txBody>
      </p:sp>
      <p:sp>
        <p:nvSpPr>
          <p:cNvPr id="2096" name="Freeform 132"/>
          <p:cNvSpPr>
            <a:spLocks/>
          </p:cNvSpPr>
          <p:nvPr/>
        </p:nvSpPr>
        <p:spPr bwMode="auto">
          <a:xfrm>
            <a:off x="4953000" y="4648200"/>
            <a:ext cx="2819400" cy="228600"/>
          </a:xfrm>
          <a:custGeom>
            <a:avLst/>
            <a:gdLst>
              <a:gd name="T0" fmla="*/ 0 w 1776"/>
              <a:gd name="T1" fmla="*/ 228600 h 144"/>
              <a:gd name="T2" fmla="*/ 762000 w 1776"/>
              <a:gd name="T3" fmla="*/ 228600 h 144"/>
              <a:gd name="T4" fmla="*/ 762000 w 1776"/>
              <a:gd name="T5" fmla="*/ 0 h 144"/>
              <a:gd name="T6" fmla="*/ 2819400 w 1776"/>
              <a:gd name="T7" fmla="*/ 0 h 144"/>
              <a:gd name="T8" fmla="*/ 0 60000 65536"/>
              <a:gd name="T9" fmla="*/ 0 60000 65536"/>
              <a:gd name="T10" fmla="*/ 0 60000 65536"/>
              <a:gd name="T11" fmla="*/ 0 60000 65536"/>
              <a:gd name="T12" fmla="*/ 0 w 1776"/>
              <a:gd name="T13" fmla="*/ 0 h 144"/>
              <a:gd name="T14" fmla="*/ 1776 w 1776"/>
              <a:gd name="T15" fmla="*/ 144 h 1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76" h="144">
                <a:moveTo>
                  <a:pt x="0" y="144"/>
                </a:moveTo>
                <a:lnTo>
                  <a:pt x="480" y="144"/>
                </a:lnTo>
                <a:lnTo>
                  <a:pt x="480" y="0"/>
                </a:lnTo>
                <a:lnTo>
                  <a:pt x="1776" y="0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097" name="Line 133"/>
          <p:cNvSpPr>
            <a:spLocks noChangeShapeType="1"/>
          </p:cNvSpPr>
          <p:nvPr/>
        </p:nvSpPr>
        <p:spPr bwMode="auto">
          <a:xfrm>
            <a:off x="4953000" y="5029200"/>
            <a:ext cx="2895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098" name="Freeform 134"/>
          <p:cNvSpPr>
            <a:spLocks/>
          </p:cNvSpPr>
          <p:nvPr/>
        </p:nvSpPr>
        <p:spPr bwMode="auto">
          <a:xfrm>
            <a:off x="4953000" y="5410200"/>
            <a:ext cx="2819400" cy="228600"/>
          </a:xfrm>
          <a:custGeom>
            <a:avLst/>
            <a:gdLst>
              <a:gd name="T0" fmla="*/ 0 w 1776"/>
              <a:gd name="T1" fmla="*/ 228600 h 144"/>
              <a:gd name="T2" fmla="*/ 1447800 w 1776"/>
              <a:gd name="T3" fmla="*/ 228600 h 144"/>
              <a:gd name="T4" fmla="*/ 1447800 w 1776"/>
              <a:gd name="T5" fmla="*/ 0 h 144"/>
              <a:gd name="T6" fmla="*/ 2819400 w 1776"/>
              <a:gd name="T7" fmla="*/ 0 h 144"/>
              <a:gd name="T8" fmla="*/ 0 60000 65536"/>
              <a:gd name="T9" fmla="*/ 0 60000 65536"/>
              <a:gd name="T10" fmla="*/ 0 60000 65536"/>
              <a:gd name="T11" fmla="*/ 0 60000 65536"/>
              <a:gd name="T12" fmla="*/ 0 w 1776"/>
              <a:gd name="T13" fmla="*/ 0 h 144"/>
              <a:gd name="T14" fmla="*/ 1776 w 1776"/>
              <a:gd name="T15" fmla="*/ 144 h 1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76" h="144">
                <a:moveTo>
                  <a:pt x="0" y="144"/>
                </a:moveTo>
                <a:lnTo>
                  <a:pt x="912" y="144"/>
                </a:lnTo>
                <a:lnTo>
                  <a:pt x="912" y="0"/>
                </a:lnTo>
                <a:lnTo>
                  <a:pt x="1776" y="0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099" name="Freeform 139"/>
          <p:cNvSpPr>
            <a:spLocks/>
          </p:cNvSpPr>
          <p:nvPr/>
        </p:nvSpPr>
        <p:spPr bwMode="auto">
          <a:xfrm>
            <a:off x="4953000" y="5791200"/>
            <a:ext cx="2819400" cy="228600"/>
          </a:xfrm>
          <a:custGeom>
            <a:avLst/>
            <a:gdLst>
              <a:gd name="T0" fmla="*/ 0 w 1776"/>
              <a:gd name="T1" fmla="*/ 0 h 144"/>
              <a:gd name="T2" fmla="*/ 762000 w 1776"/>
              <a:gd name="T3" fmla="*/ 0 h 144"/>
              <a:gd name="T4" fmla="*/ 762000 w 1776"/>
              <a:gd name="T5" fmla="*/ 228600 h 144"/>
              <a:gd name="T6" fmla="*/ 1447800 w 1776"/>
              <a:gd name="T7" fmla="*/ 228600 h 144"/>
              <a:gd name="T8" fmla="*/ 1447800 w 1776"/>
              <a:gd name="T9" fmla="*/ 0 h 144"/>
              <a:gd name="T10" fmla="*/ 2819400 w 1776"/>
              <a:gd name="T11" fmla="*/ 0 h 1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776"/>
              <a:gd name="T19" fmla="*/ 0 h 144"/>
              <a:gd name="T20" fmla="*/ 1776 w 1776"/>
              <a:gd name="T21" fmla="*/ 144 h 14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776" h="144">
                <a:moveTo>
                  <a:pt x="0" y="0"/>
                </a:moveTo>
                <a:lnTo>
                  <a:pt x="480" y="0"/>
                </a:lnTo>
                <a:lnTo>
                  <a:pt x="480" y="144"/>
                </a:lnTo>
                <a:lnTo>
                  <a:pt x="912" y="144"/>
                </a:lnTo>
                <a:lnTo>
                  <a:pt x="912" y="0"/>
                </a:lnTo>
                <a:lnTo>
                  <a:pt x="1776" y="0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100" name="Line 141"/>
          <p:cNvSpPr>
            <a:spLocks noChangeShapeType="1"/>
          </p:cNvSpPr>
          <p:nvPr/>
        </p:nvSpPr>
        <p:spPr bwMode="auto">
          <a:xfrm>
            <a:off x="5715000" y="4495800"/>
            <a:ext cx="0" cy="1828800"/>
          </a:xfrm>
          <a:prstGeom prst="line">
            <a:avLst/>
          </a:prstGeom>
          <a:noFill/>
          <a:ln w="19050">
            <a:solidFill>
              <a:srgbClr val="00FF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101" name="Line 142"/>
          <p:cNvSpPr>
            <a:spLocks noChangeShapeType="1"/>
          </p:cNvSpPr>
          <p:nvPr/>
        </p:nvSpPr>
        <p:spPr bwMode="auto">
          <a:xfrm>
            <a:off x="6400800" y="4495800"/>
            <a:ext cx="0" cy="1828800"/>
          </a:xfrm>
          <a:prstGeom prst="line">
            <a:avLst/>
          </a:prstGeom>
          <a:noFill/>
          <a:ln w="19050">
            <a:solidFill>
              <a:srgbClr val="00FF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102" name="Line 143"/>
          <p:cNvSpPr>
            <a:spLocks noChangeShapeType="1"/>
          </p:cNvSpPr>
          <p:nvPr/>
        </p:nvSpPr>
        <p:spPr bwMode="auto">
          <a:xfrm>
            <a:off x="1600200" y="4495800"/>
            <a:ext cx="0" cy="1828800"/>
          </a:xfrm>
          <a:prstGeom prst="line">
            <a:avLst/>
          </a:prstGeom>
          <a:noFill/>
          <a:ln w="19050">
            <a:solidFill>
              <a:srgbClr val="00FF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103" name="Line 144"/>
          <p:cNvSpPr>
            <a:spLocks noChangeShapeType="1"/>
          </p:cNvSpPr>
          <p:nvPr/>
        </p:nvSpPr>
        <p:spPr bwMode="auto">
          <a:xfrm>
            <a:off x="2286000" y="4495800"/>
            <a:ext cx="0" cy="1828800"/>
          </a:xfrm>
          <a:prstGeom prst="line">
            <a:avLst/>
          </a:prstGeom>
          <a:noFill/>
          <a:ln w="19050">
            <a:solidFill>
              <a:srgbClr val="00FF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104" name="Text Box 145"/>
          <p:cNvSpPr txBox="1">
            <a:spLocks noChangeArrowheads="1"/>
          </p:cNvSpPr>
          <p:nvPr/>
        </p:nvSpPr>
        <p:spPr bwMode="auto">
          <a:xfrm>
            <a:off x="914400" y="6019800"/>
            <a:ext cx="593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010</a:t>
            </a:r>
          </a:p>
        </p:txBody>
      </p:sp>
      <p:sp>
        <p:nvSpPr>
          <p:cNvPr id="2105" name="Text Box 146"/>
          <p:cNvSpPr txBox="1">
            <a:spLocks noChangeArrowheads="1"/>
          </p:cNvSpPr>
          <p:nvPr/>
        </p:nvSpPr>
        <p:spPr bwMode="auto">
          <a:xfrm>
            <a:off x="1676400" y="6019800"/>
            <a:ext cx="593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011</a:t>
            </a:r>
          </a:p>
        </p:txBody>
      </p:sp>
      <p:sp>
        <p:nvSpPr>
          <p:cNvPr id="2106" name="Text Box 147"/>
          <p:cNvSpPr txBox="1">
            <a:spLocks noChangeArrowheads="1"/>
          </p:cNvSpPr>
          <p:nvPr/>
        </p:nvSpPr>
        <p:spPr bwMode="auto">
          <a:xfrm>
            <a:off x="2438400" y="6019800"/>
            <a:ext cx="593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111</a:t>
            </a:r>
          </a:p>
        </p:txBody>
      </p:sp>
      <p:sp>
        <p:nvSpPr>
          <p:cNvPr id="2107" name="Text Box 148"/>
          <p:cNvSpPr txBox="1">
            <a:spLocks noChangeArrowheads="1"/>
          </p:cNvSpPr>
          <p:nvPr/>
        </p:nvSpPr>
        <p:spPr bwMode="auto">
          <a:xfrm>
            <a:off x="5105400" y="6019800"/>
            <a:ext cx="593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010</a:t>
            </a:r>
          </a:p>
        </p:txBody>
      </p:sp>
      <p:sp>
        <p:nvSpPr>
          <p:cNvPr id="2108" name="Text Box 149"/>
          <p:cNvSpPr txBox="1">
            <a:spLocks noChangeArrowheads="1"/>
          </p:cNvSpPr>
          <p:nvPr/>
        </p:nvSpPr>
        <p:spPr bwMode="auto">
          <a:xfrm>
            <a:off x="5715000" y="6019800"/>
            <a:ext cx="593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110</a:t>
            </a:r>
          </a:p>
        </p:txBody>
      </p:sp>
      <p:sp>
        <p:nvSpPr>
          <p:cNvPr id="2109" name="Text Box 150"/>
          <p:cNvSpPr txBox="1">
            <a:spLocks noChangeArrowheads="1"/>
          </p:cNvSpPr>
          <p:nvPr/>
        </p:nvSpPr>
        <p:spPr bwMode="auto">
          <a:xfrm>
            <a:off x="6629400" y="6019800"/>
            <a:ext cx="593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111</a:t>
            </a:r>
          </a:p>
        </p:txBody>
      </p:sp>
      <p:sp>
        <p:nvSpPr>
          <p:cNvPr id="2110" name="AutoShape 152"/>
          <p:cNvSpPr>
            <a:spLocks noChangeArrowheads="1"/>
          </p:cNvSpPr>
          <p:nvPr/>
        </p:nvSpPr>
        <p:spPr bwMode="auto">
          <a:xfrm>
            <a:off x="2000232" y="2786058"/>
            <a:ext cx="504825" cy="936625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111" name="AutoShape 154"/>
          <p:cNvSpPr>
            <a:spLocks/>
          </p:cNvSpPr>
          <p:nvPr/>
        </p:nvSpPr>
        <p:spPr bwMode="auto">
          <a:xfrm>
            <a:off x="2500298" y="2786058"/>
            <a:ext cx="360363" cy="431800"/>
          </a:xfrm>
          <a:prstGeom prst="leftBracket">
            <a:avLst>
              <a:gd name="adj" fmla="val 9985"/>
            </a:avLst>
          </a:prstGeom>
          <a:noFill/>
          <a:ln w="38100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112" name="AutoShape 155"/>
          <p:cNvSpPr>
            <a:spLocks/>
          </p:cNvSpPr>
          <p:nvPr/>
        </p:nvSpPr>
        <p:spPr bwMode="auto">
          <a:xfrm flipH="1">
            <a:off x="1116013" y="2781300"/>
            <a:ext cx="360362" cy="431800"/>
          </a:xfrm>
          <a:prstGeom prst="leftBracket">
            <a:avLst>
              <a:gd name="adj" fmla="val 9985"/>
            </a:avLst>
          </a:prstGeom>
          <a:noFill/>
          <a:ln w="38100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graphicFrame>
        <p:nvGraphicFramePr>
          <p:cNvPr id="2052" name="Object 101"/>
          <p:cNvGraphicFramePr>
            <a:graphicFrameLocks noChangeAspect="1"/>
          </p:cNvGraphicFramePr>
          <p:nvPr/>
        </p:nvGraphicFramePr>
        <p:xfrm>
          <a:off x="7429520" y="3714752"/>
          <a:ext cx="1265238" cy="392112"/>
        </p:xfrm>
        <a:graphic>
          <a:graphicData uri="http://schemas.openxmlformats.org/presentationml/2006/ole">
            <p:oleObj spid="_x0000_s62467" name="Equazione" r:id="rId4" imgW="698400" imgH="215640" progId="Equation.3">
              <p:embed/>
            </p:oleObj>
          </a:graphicData>
        </a:graphic>
      </p:graphicFrame>
      <p:sp>
        <p:nvSpPr>
          <p:cNvPr id="92" name="Segnaposto numero diapositiva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9.</a:t>
            </a:r>
            <a:fld id="{DEB34C88-C1E4-4510-B627-E73039ED04AF}" type="slidenum">
              <a:rPr lang="it-IT" smtClean="0"/>
              <a:pPr>
                <a:defRPr/>
              </a:pPr>
              <a:t>37</a:t>
            </a:fld>
            <a:endParaRPr lang="it-IT" dirty="0"/>
          </a:p>
        </p:txBody>
      </p:sp>
      <p:sp>
        <p:nvSpPr>
          <p:cNvPr id="95" name="Segnaposto piè di pagina 9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838200"/>
          </a:xfrm>
        </p:spPr>
        <p:txBody>
          <a:bodyPr/>
          <a:lstStyle/>
          <a:p>
            <a:pPr eaLnBrk="1" hangingPunct="1">
              <a:defRPr/>
            </a:pPr>
            <a:r>
              <a:rPr lang="it-IT" dirty="0" smtClean="0"/>
              <a:t>Alee Statiche 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8839200" cy="5257800"/>
          </a:xfrm>
        </p:spPr>
        <p:txBody>
          <a:bodyPr/>
          <a:lstStyle/>
          <a:p>
            <a:pPr eaLnBrk="1" hangingPunct="1">
              <a:defRPr/>
            </a:pPr>
            <a:r>
              <a:rPr lang="it-IT" sz="2400" smtClean="0"/>
              <a:t>Transizione 011 </a:t>
            </a:r>
            <a:r>
              <a:rPr lang="it-IT" sz="2400" smtClean="0">
                <a:latin typeface="Wingdings 3" pitchFamily="18" charset="2"/>
              </a:rPr>
              <a:t>ž</a:t>
            </a:r>
            <a:r>
              <a:rPr lang="it-IT" sz="2400" smtClean="0"/>
              <a:t> 010</a:t>
            </a:r>
          </a:p>
          <a:p>
            <a:pPr eaLnBrk="1" hangingPunct="1">
              <a:defRPr/>
            </a:pPr>
            <a:endParaRPr lang="it-IT" sz="2400" smtClean="0"/>
          </a:p>
          <a:p>
            <a:pPr eaLnBrk="1" hangingPunct="1">
              <a:defRPr/>
            </a:pPr>
            <a:endParaRPr lang="it-IT" sz="2400" smtClean="0"/>
          </a:p>
          <a:p>
            <a:pPr eaLnBrk="1" hangingPunct="1">
              <a:defRPr/>
            </a:pPr>
            <a:endParaRPr lang="it-IT" sz="2400" smtClean="0"/>
          </a:p>
          <a:p>
            <a:pPr eaLnBrk="1" hangingPunct="1">
              <a:defRPr/>
            </a:pPr>
            <a:endParaRPr lang="it-IT" sz="2400" smtClean="0"/>
          </a:p>
          <a:p>
            <a:pPr eaLnBrk="1" hangingPunct="1">
              <a:defRPr/>
            </a:pPr>
            <a:endParaRPr lang="it-IT" sz="2400" smtClean="0"/>
          </a:p>
          <a:p>
            <a:pPr eaLnBrk="1" hangingPunct="1">
              <a:defRPr/>
            </a:pPr>
            <a:endParaRPr lang="it-IT" sz="2400" smtClean="0"/>
          </a:p>
          <a:p>
            <a:pPr eaLnBrk="1" hangingPunct="1">
              <a:defRPr/>
            </a:pPr>
            <a:endParaRPr lang="it-IT" sz="2400" smtClean="0"/>
          </a:p>
          <a:p>
            <a:pPr eaLnBrk="1" hangingPunct="1">
              <a:defRPr/>
            </a:pPr>
            <a:r>
              <a:rPr lang="it-IT" sz="2400" smtClean="0"/>
              <a:t>Alea statica di “1”</a:t>
            </a:r>
            <a:endParaRPr lang="it-IT" smtClean="0">
              <a:latin typeface="MS Shell Dlg" charset="0"/>
            </a:endParaRPr>
          </a:p>
          <a:p>
            <a:pPr eaLnBrk="1" hangingPunct="1">
              <a:defRPr/>
            </a:pPr>
            <a:endParaRPr lang="it-IT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638800" y="1371600"/>
            <a:ext cx="1335088" cy="762000"/>
            <a:chOff x="1872" y="1968"/>
            <a:chExt cx="841" cy="480"/>
          </a:xfrm>
        </p:grpSpPr>
        <p:sp>
          <p:nvSpPr>
            <p:cNvPr id="3153" name="AutoShape 5"/>
            <p:cNvSpPr>
              <a:spLocks noChangeArrowheads="1"/>
            </p:cNvSpPr>
            <p:nvPr/>
          </p:nvSpPr>
          <p:spPr bwMode="auto">
            <a:xfrm>
              <a:off x="2064" y="1968"/>
              <a:ext cx="480" cy="480"/>
            </a:xfrm>
            <a:prstGeom prst="flowChartDelay">
              <a:avLst/>
            </a:prstGeom>
            <a:noFill/>
            <a:ln w="38100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54" name="Line 6"/>
            <p:cNvSpPr>
              <a:spLocks noChangeShapeType="1"/>
            </p:cNvSpPr>
            <p:nvPr/>
          </p:nvSpPr>
          <p:spPr bwMode="auto">
            <a:xfrm flipH="1">
              <a:off x="1872" y="2352"/>
              <a:ext cx="192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55" name="Line 7"/>
            <p:cNvSpPr>
              <a:spLocks noChangeShapeType="1"/>
            </p:cNvSpPr>
            <p:nvPr/>
          </p:nvSpPr>
          <p:spPr bwMode="auto">
            <a:xfrm flipH="1">
              <a:off x="1872" y="2064"/>
              <a:ext cx="192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56" name="Line 8"/>
            <p:cNvSpPr>
              <a:spLocks noChangeShapeType="1"/>
            </p:cNvSpPr>
            <p:nvPr/>
          </p:nvSpPr>
          <p:spPr bwMode="auto">
            <a:xfrm flipH="1">
              <a:off x="2544" y="2208"/>
              <a:ext cx="169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4495800" y="1371600"/>
            <a:ext cx="914400" cy="304800"/>
            <a:chOff x="624" y="1728"/>
            <a:chExt cx="576" cy="192"/>
          </a:xfrm>
        </p:grpSpPr>
        <p:sp>
          <p:nvSpPr>
            <p:cNvPr id="3149" name="AutoShape 10"/>
            <p:cNvSpPr>
              <a:spLocks noChangeArrowheads="1"/>
            </p:cNvSpPr>
            <p:nvPr/>
          </p:nvSpPr>
          <p:spPr bwMode="auto">
            <a:xfrm rot="5400000">
              <a:off x="787" y="1722"/>
              <a:ext cx="192" cy="204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rgbClr val="CC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50" name="Oval 11"/>
            <p:cNvSpPr>
              <a:spLocks noChangeArrowheads="1"/>
            </p:cNvSpPr>
            <p:nvPr/>
          </p:nvSpPr>
          <p:spPr bwMode="auto">
            <a:xfrm>
              <a:off x="985" y="1792"/>
              <a:ext cx="58" cy="64"/>
            </a:xfrm>
            <a:prstGeom prst="ellips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51" name="Line 12"/>
            <p:cNvSpPr>
              <a:spLocks noChangeShapeType="1"/>
            </p:cNvSpPr>
            <p:nvPr/>
          </p:nvSpPr>
          <p:spPr bwMode="auto">
            <a:xfrm flipH="1">
              <a:off x="624" y="1824"/>
              <a:ext cx="157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52" name="Line 13"/>
            <p:cNvSpPr>
              <a:spLocks noChangeShapeType="1"/>
            </p:cNvSpPr>
            <p:nvPr/>
          </p:nvSpPr>
          <p:spPr bwMode="auto">
            <a:xfrm flipH="1">
              <a:off x="1043" y="1824"/>
              <a:ext cx="157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3079" name="Line 14"/>
          <p:cNvSpPr>
            <a:spLocks noChangeShapeType="1"/>
          </p:cNvSpPr>
          <p:nvPr/>
        </p:nvSpPr>
        <p:spPr bwMode="auto">
          <a:xfrm>
            <a:off x="3886200" y="15240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080" name="Line 15"/>
          <p:cNvSpPr>
            <a:spLocks noChangeShapeType="1"/>
          </p:cNvSpPr>
          <p:nvPr/>
        </p:nvSpPr>
        <p:spPr bwMode="auto">
          <a:xfrm>
            <a:off x="3886200" y="2895600"/>
            <a:ext cx="1752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081" name="Line 16"/>
          <p:cNvSpPr>
            <a:spLocks noChangeShapeType="1"/>
          </p:cNvSpPr>
          <p:nvPr/>
        </p:nvSpPr>
        <p:spPr bwMode="auto">
          <a:xfrm>
            <a:off x="3886200" y="2438400"/>
            <a:ext cx="1752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082" name="Freeform 17"/>
          <p:cNvSpPr>
            <a:spLocks/>
          </p:cNvSpPr>
          <p:nvPr/>
        </p:nvSpPr>
        <p:spPr bwMode="auto">
          <a:xfrm flipV="1">
            <a:off x="6934200" y="2438400"/>
            <a:ext cx="304800" cy="228600"/>
          </a:xfrm>
          <a:custGeom>
            <a:avLst/>
            <a:gdLst>
              <a:gd name="T0" fmla="*/ 0 w 432"/>
              <a:gd name="T1" fmla="*/ 0 h 720"/>
              <a:gd name="T2" fmla="*/ 203200 w 432"/>
              <a:gd name="T3" fmla="*/ 0 h 720"/>
              <a:gd name="T4" fmla="*/ 203200 w 432"/>
              <a:gd name="T5" fmla="*/ 228600 h 720"/>
              <a:gd name="T6" fmla="*/ 304800 w 432"/>
              <a:gd name="T7" fmla="*/ 228600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720"/>
              <a:gd name="T14" fmla="*/ 432 w 432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720">
                <a:moveTo>
                  <a:pt x="0" y="0"/>
                </a:moveTo>
                <a:lnTo>
                  <a:pt x="288" y="0"/>
                </a:lnTo>
                <a:lnTo>
                  <a:pt x="288" y="720"/>
                </a:lnTo>
                <a:lnTo>
                  <a:pt x="432" y="72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083" name="Text Box 18"/>
          <p:cNvSpPr txBox="1">
            <a:spLocks noChangeArrowheads="1"/>
          </p:cNvSpPr>
          <p:nvPr/>
        </p:nvSpPr>
        <p:spPr bwMode="auto">
          <a:xfrm>
            <a:off x="3581400" y="1295400"/>
            <a:ext cx="320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a</a:t>
            </a:r>
          </a:p>
        </p:txBody>
      </p: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7239000" y="1676400"/>
            <a:ext cx="1522413" cy="990600"/>
            <a:chOff x="4608" y="2064"/>
            <a:chExt cx="959" cy="624"/>
          </a:xfrm>
        </p:grpSpPr>
        <p:grpSp>
          <p:nvGrpSpPr>
            <p:cNvPr id="5" name="Group 20"/>
            <p:cNvGrpSpPr>
              <a:grpSpLocks/>
            </p:cNvGrpSpPr>
            <p:nvPr/>
          </p:nvGrpSpPr>
          <p:grpSpPr bwMode="auto">
            <a:xfrm>
              <a:off x="4737" y="2112"/>
              <a:ext cx="543" cy="576"/>
              <a:chOff x="4353" y="1920"/>
              <a:chExt cx="543" cy="480"/>
            </a:xfrm>
          </p:grpSpPr>
          <p:sp>
            <p:nvSpPr>
              <p:cNvPr id="3145" name="Arc 21"/>
              <p:cNvSpPr>
                <a:spLocks/>
              </p:cNvSpPr>
              <p:nvPr/>
            </p:nvSpPr>
            <p:spPr bwMode="auto">
              <a:xfrm>
                <a:off x="4353" y="1922"/>
                <a:ext cx="543" cy="241"/>
              </a:xfrm>
              <a:custGeom>
                <a:avLst/>
                <a:gdLst>
                  <a:gd name="T0" fmla="*/ 0 w 21600"/>
                  <a:gd name="T1" fmla="*/ 0 h 21872"/>
                  <a:gd name="T2" fmla="*/ 14 w 21600"/>
                  <a:gd name="T3" fmla="*/ 3 h 21872"/>
                  <a:gd name="T4" fmla="*/ 0 w 21600"/>
                  <a:gd name="T5" fmla="*/ 3 h 21872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872"/>
                  <a:gd name="T11" fmla="*/ 21600 w 21600"/>
                  <a:gd name="T12" fmla="*/ 21872 h 2187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872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1690"/>
                      <a:pt x="21599" y="21781"/>
                      <a:pt x="21598" y="21872"/>
                    </a:cubicBezTo>
                  </a:path>
                  <a:path w="21600" h="21872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1690"/>
                      <a:pt x="21599" y="21781"/>
                      <a:pt x="21598" y="21872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CC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146" name="Arc 22"/>
              <p:cNvSpPr>
                <a:spLocks/>
              </p:cNvSpPr>
              <p:nvPr/>
            </p:nvSpPr>
            <p:spPr bwMode="auto">
              <a:xfrm flipV="1">
                <a:off x="4353" y="2160"/>
                <a:ext cx="543" cy="240"/>
              </a:xfrm>
              <a:custGeom>
                <a:avLst/>
                <a:gdLst>
                  <a:gd name="T0" fmla="*/ 0 w 21600"/>
                  <a:gd name="T1" fmla="*/ 0 h 21600"/>
                  <a:gd name="T2" fmla="*/ 14 w 21600"/>
                  <a:gd name="T3" fmla="*/ 3 h 21600"/>
                  <a:gd name="T4" fmla="*/ 0 w 21600"/>
                  <a:gd name="T5" fmla="*/ 3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CC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147" name="Arc 23"/>
              <p:cNvSpPr>
                <a:spLocks/>
              </p:cNvSpPr>
              <p:nvPr/>
            </p:nvSpPr>
            <p:spPr bwMode="auto">
              <a:xfrm>
                <a:off x="4353" y="1920"/>
                <a:ext cx="136" cy="240"/>
              </a:xfrm>
              <a:custGeom>
                <a:avLst/>
                <a:gdLst>
                  <a:gd name="T0" fmla="*/ 0 w 21600"/>
                  <a:gd name="T1" fmla="*/ 0 h 21600"/>
                  <a:gd name="T2" fmla="*/ 1 w 21600"/>
                  <a:gd name="T3" fmla="*/ 3 h 21600"/>
                  <a:gd name="T4" fmla="*/ 0 w 21600"/>
                  <a:gd name="T5" fmla="*/ 3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CC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148" name="Arc 24"/>
              <p:cNvSpPr>
                <a:spLocks/>
              </p:cNvSpPr>
              <p:nvPr/>
            </p:nvSpPr>
            <p:spPr bwMode="auto">
              <a:xfrm flipV="1">
                <a:off x="4353" y="2160"/>
                <a:ext cx="136" cy="240"/>
              </a:xfrm>
              <a:custGeom>
                <a:avLst/>
                <a:gdLst>
                  <a:gd name="T0" fmla="*/ 0 w 21600"/>
                  <a:gd name="T1" fmla="*/ 0 h 21600"/>
                  <a:gd name="T2" fmla="*/ 1 w 21600"/>
                  <a:gd name="T3" fmla="*/ 3 h 21600"/>
                  <a:gd name="T4" fmla="*/ 0 w 21600"/>
                  <a:gd name="T5" fmla="*/ 3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CC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3141" name="Line 25"/>
            <p:cNvSpPr>
              <a:spLocks noChangeShapeType="1"/>
            </p:cNvSpPr>
            <p:nvPr/>
          </p:nvSpPr>
          <p:spPr bwMode="auto">
            <a:xfrm flipH="1">
              <a:off x="5280" y="2400"/>
              <a:ext cx="169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42" name="Line 26"/>
            <p:cNvSpPr>
              <a:spLocks noChangeShapeType="1"/>
            </p:cNvSpPr>
            <p:nvPr/>
          </p:nvSpPr>
          <p:spPr bwMode="auto">
            <a:xfrm flipH="1">
              <a:off x="4608" y="2544"/>
              <a:ext cx="240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43" name="Line 27"/>
            <p:cNvSpPr>
              <a:spLocks noChangeShapeType="1"/>
            </p:cNvSpPr>
            <p:nvPr/>
          </p:nvSpPr>
          <p:spPr bwMode="auto">
            <a:xfrm flipH="1">
              <a:off x="4608" y="2256"/>
              <a:ext cx="240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44" name="Text Box 28"/>
            <p:cNvSpPr txBox="1">
              <a:spLocks noChangeArrowheads="1"/>
            </p:cNvSpPr>
            <p:nvPr/>
          </p:nvSpPr>
          <p:spPr bwMode="auto">
            <a:xfrm>
              <a:off x="5376" y="2064"/>
              <a:ext cx="19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800">
                  <a:latin typeface="Arial Rounded MT Bold" pitchFamily="34" charset="0"/>
                </a:rPr>
                <a:t>z</a:t>
              </a:r>
            </a:p>
          </p:txBody>
        </p:sp>
      </p:grpSp>
      <p:sp>
        <p:nvSpPr>
          <p:cNvPr id="3085" name="Text Box 29"/>
          <p:cNvSpPr txBox="1">
            <a:spLocks noChangeArrowheads="1"/>
          </p:cNvSpPr>
          <p:nvPr/>
        </p:nvSpPr>
        <p:spPr bwMode="auto">
          <a:xfrm>
            <a:off x="3581400" y="2667000"/>
            <a:ext cx="320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c</a:t>
            </a:r>
          </a:p>
        </p:txBody>
      </p:sp>
      <p:sp>
        <p:nvSpPr>
          <p:cNvPr id="3086" name="Text Box 30"/>
          <p:cNvSpPr txBox="1">
            <a:spLocks noChangeArrowheads="1"/>
          </p:cNvSpPr>
          <p:nvPr/>
        </p:nvSpPr>
        <p:spPr bwMode="auto">
          <a:xfrm>
            <a:off x="3581400" y="2209800"/>
            <a:ext cx="327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b</a:t>
            </a:r>
          </a:p>
        </p:txBody>
      </p:sp>
      <p:sp>
        <p:nvSpPr>
          <p:cNvPr id="3087" name="Line 31"/>
          <p:cNvSpPr>
            <a:spLocks noChangeShapeType="1"/>
          </p:cNvSpPr>
          <p:nvPr/>
        </p:nvSpPr>
        <p:spPr bwMode="auto">
          <a:xfrm>
            <a:off x="5410200" y="15240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grpSp>
        <p:nvGrpSpPr>
          <p:cNvPr id="6" name="Group 32"/>
          <p:cNvGrpSpPr>
            <a:grpSpLocks/>
          </p:cNvGrpSpPr>
          <p:nvPr/>
        </p:nvGrpSpPr>
        <p:grpSpPr bwMode="auto">
          <a:xfrm>
            <a:off x="5638800" y="2286000"/>
            <a:ext cx="1335088" cy="762000"/>
            <a:chOff x="1872" y="1968"/>
            <a:chExt cx="841" cy="480"/>
          </a:xfrm>
        </p:grpSpPr>
        <p:sp>
          <p:nvSpPr>
            <p:cNvPr id="3136" name="AutoShape 33"/>
            <p:cNvSpPr>
              <a:spLocks noChangeArrowheads="1"/>
            </p:cNvSpPr>
            <p:nvPr/>
          </p:nvSpPr>
          <p:spPr bwMode="auto">
            <a:xfrm>
              <a:off x="2064" y="1968"/>
              <a:ext cx="480" cy="480"/>
            </a:xfrm>
            <a:prstGeom prst="flowChartDelay">
              <a:avLst/>
            </a:prstGeom>
            <a:noFill/>
            <a:ln w="38100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37" name="Line 34"/>
            <p:cNvSpPr>
              <a:spLocks noChangeShapeType="1"/>
            </p:cNvSpPr>
            <p:nvPr/>
          </p:nvSpPr>
          <p:spPr bwMode="auto">
            <a:xfrm flipH="1">
              <a:off x="1872" y="2352"/>
              <a:ext cx="192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38" name="Line 35"/>
            <p:cNvSpPr>
              <a:spLocks noChangeShapeType="1"/>
            </p:cNvSpPr>
            <p:nvPr/>
          </p:nvSpPr>
          <p:spPr bwMode="auto">
            <a:xfrm flipH="1">
              <a:off x="1872" y="2064"/>
              <a:ext cx="192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39" name="Line 36"/>
            <p:cNvSpPr>
              <a:spLocks noChangeShapeType="1"/>
            </p:cNvSpPr>
            <p:nvPr/>
          </p:nvSpPr>
          <p:spPr bwMode="auto">
            <a:xfrm flipH="1">
              <a:off x="2544" y="2208"/>
              <a:ext cx="169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7" name="Group 37"/>
          <p:cNvGrpSpPr>
            <a:grpSpLocks/>
          </p:cNvGrpSpPr>
          <p:nvPr/>
        </p:nvGrpSpPr>
        <p:grpSpPr bwMode="auto">
          <a:xfrm>
            <a:off x="4495800" y="1828800"/>
            <a:ext cx="914400" cy="304800"/>
            <a:chOff x="624" y="1728"/>
            <a:chExt cx="576" cy="192"/>
          </a:xfrm>
        </p:grpSpPr>
        <p:sp>
          <p:nvSpPr>
            <p:cNvPr id="3132" name="AutoShape 38"/>
            <p:cNvSpPr>
              <a:spLocks noChangeArrowheads="1"/>
            </p:cNvSpPr>
            <p:nvPr/>
          </p:nvSpPr>
          <p:spPr bwMode="auto">
            <a:xfrm rot="5400000">
              <a:off x="787" y="1722"/>
              <a:ext cx="192" cy="204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rgbClr val="CC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33" name="Oval 39"/>
            <p:cNvSpPr>
              <a:spLocks noChangeArrowheads="1"/>
            </p:cNvSpPr>
            <p:nvPr/>
          </p:nvSpPr>
          <p:spPr bwMode="auto">
            <a:xfrm>
              <a:off x="985" y="1792"/>
              <a:ext cx="58" cy="64"/>
            </a:xfrm>
            <a:prstGeom prst="ellips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34" name="Line 40"/>
            <p:cNvSpPr>
              <a:spLocks noChangeShapeType="1"/>
            </p:cNvSpPr>
            <p:nvPr/>
          </p:nvSpPr>
          <p:spPr bwMode="auto">
            <a:xfrm flipH="1">
              <a:off x="624" y="1824"/>
              <a:ext cx="157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35" name="Line 41"/>
            <p:cNvSpPr>
              <a:spLocks noChangeShapeType="1"/>
            </p:cNvSpPr>
            <p:nvPr/>
          </p:nvSpPr>
          <p:spPr bwMode="auto">
            <a:xfrm flipH="1">
              <a:off x="1043" y="1824"/>
              <a:ext cx="157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3090" name="Line 42"/>
          <p:cNvSpPr>
            <a:spLocks noChangeShapeType="1"/>
          </p:cNvSpPr>
          <p:nvPr/>
        </p:nvSpPr>
        <p:spPr bwMode="auto">
          <a:xfrm>
            <a:off x="5410200" y="19812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091" name="Freeform 43"/>
          <p:cNvSpPr>
            <a:spLocks/>
          </p:cNvSpPr>
          <p:nvPr/>
        </p:nvSpPr>
        <p:spPr bwMode="auto">
          <a:xfrm>
            <a:off x="6934200" y="1752600"/>
            <a:ext cx="304800" cy="228600"/>
          </a:xfrm>
          <a:custGeom>
            <a:avLst/>
            <a:gdLst>
              <a:gd name="T0" fmla="*/ 0 w 432"/>
              <a:gd name="T1" fmla="*/ 0 h 720"/>
              <a:gd name="T2" fmla="*/ 203200 w 432"/>
              <a:gd name="T3" fmla="*/ 0 h 720"/>
              <a:gd name="T4" fmla="*/ 203200 w 432"/>
              <a:gd name="T5" fmla="*/ 228600 h 720"/>
              <a:gd name="T6" fmla="*/ 304800 w 432"/>
              <a:gd name="T7" fmla="*/ 228600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720"/>
              <a:gd name="T14" fmla="*/ 432 w 432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720">
                <a:moveTo>
                  <a:pt x="0" y="0"/>
                </a:moveTo>
                <a:lnTo>
                  <a:pt x="288" y="0"/>
                </a:lnTo>
                <a:lnTo>
                  <a:pt x="288" y="720"/>
                </a:lnTo>
                <a:lnTo>
                  <a:pt x="432" y="72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092" name="Freeform 44"/>
          <p:cNvSpPr>
            <a:spLocks/>
          </p:cNvSpPr>
          <p:nvPr/>
        </p:nvSpPr>
        <p:spPr bwMode="auto">
          <a:xfrm>
            <a:off x="4267200" y="1981200"/>
            <a:ext cx="228600" cy="914400"/>
          </a:xfrm>
          <a:custGeom>
            <a:avLst/>
            <a:gdLst>
              <a:gd name="T0" fmla="*/ 228600 w 96"/>
              <a:gd name="T1" fmla="*/ 0 h 576"/>
              <a:gd name="T2" fmla="*/ 0 w 96"/>
              <a:gd name="T3" fmla="*/ 0 h 576"/>
              <a:gd name="T4" fmla="*/ 0 w 96"/>
              <a:gd name="T5" fmla="*/ 914400 h 576"/>
              <a:gd name="T6" fmla="*/ 0 60000 65536"/>
              <a:gd name="T7" fmla="*/ 0 60000 65536"/>
              <a:gd name="T8" fmla="*/ 0 60000 65536"/>
              <a:gd name="T9" fmla="*/ 0 w 96"/>
              <a:gd name="T10" fmla="*/ 0 h 576"/>
              <a:gd name="T11" fmla="*/ 96 w 9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" h="576">
                <a:moveTo>
                  <a:pt x="96" y="0"/>
                </a:moveTo>
                <a:lnTo>
                  <a:pt x="0" y="0"/>
                </a:lnTo>
                <a:lnTo>
                  <a:pt x="0" y="576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093" name="Oval 45"/>
          <p:cNvSpPr>
            <a:spLocks noChangeArrowheads="1"/>
          </p:cNvSpPr>
          <p:nvPr/>
        </p:nvSpPr>
        <p:spPr bwMode="auto">
          <a:xfrm>
            <a:off x="4191000" y="2819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graphicFrame>
        <p:nvGraphicFramePr>
          <p:cNvPr id="3074" name="Object 46"/>
          <p:cNvGraphicFramePr>
            <a:graphicFrameLocks noChangeAspect="1"/>
          </p:cNvGraphicFramePr>
          <p:nvPr/>
        </p:nvGraphicFramePr>
        <p:xfrm>
          <a:off x="457200" y="1447800"/>
          <a:ext cx="2163763" cy="1427163"/>
        </p:xfrm>
        <a:graphic>
          <a:graphicData uri="http://schemas.openxmlformats.org/presentationml/2006/ole">
            <p:oleObj spid="_x0000_s63490" name="Equation" r:id="rId3" imgW="1193760" imgH="787320" progId="Equation.3">
              <p:embed/>
            </p:oleObj>
          </a:graphicData>
        </a:graphic>
      </p:graphicFrame>
      <p:sp>
        <p:nvSpPr>
          <p:cNvPr id="3094" name="Line 47"/>
          <p:cNvSpPr>
            <a:spLocks noChangeShapeType="1"/>
          </p:cNvSpPr>
          <p:nvPr/>
        </p:nvSpPr>
        <p:spPr bwMode="auto">
          <a:xfrm>
            <a:off x="534988" y="1555750"/>
            <a:ext cx="549275" cy="592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095" name="Line 50"/>
          <p:cNvSpPr>
            <a:spLocks noChangeShapeType="1"/>
          </p:cNvSpPr>
          <p:nvPr/>
        </p:nvSpPr>
        <p:spPr bwMode="auto">
          <a:xfrm>
            <a:off x="4495800" y="3124200"/>
            <a:ext cx="0" cy="2590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096" name="Line 51"/>
          <p:cNvSpPr>
            <a:spLocks noChangeShapeType="1"/>
          </p:cNvSpPr>
          <p:nvPr/>
        </p:nvSpPr>
        <p:spPr bwMode="auto">
          <a:xfrm>
            <a:off x="4267200" y="3581400"/>
            <a:ext cx="3581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097" name="Line 52"/>
          <p:cNvSpPr>
            <a:spLocks noChangeShapeType="1"/>
          </p:cNvSpPr>
          <p:nvPr/>
        </p:nvSpPr>
        <p:spPr bwMode="auto">
          <a:xfrm>
            <a:off x="4267200" y="3962400"/>
            <a:ext cx="3581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098" name="Line 53"/>
          <p:cNvSpPr>
            <a:spLocks noChangeShapeType="1"/>
          </p:cNvSpPr>
          <p:nvPr/>
        </p:nvSpPr>
        <p:spPr bwMode="auto">
          <a:xfrm>
            <a:off x="4267200" y="4343400"/>
            <a:ext cx="3581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099" name="Line 54"/>
          <p:cNvSpPr>
            <a:spLocks noChangeShapeType="1"/>
          </p:cNvSpPr>
          <p:nvPr/>
        </p:nvSpPr>
        <p:spPr bwMode="auto">
          <a:xfrm>
            <a:off x="4267200" y="4724400"/>
            <a:ext cx="3581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100" name="Text Box 55"/>
          <p:cNvSpPr txBox="1">
            <a:spLocks noChangeArrowheads="1"/>
          </p:cNvSpPr>
          <p:nvPr/>
        </p:nvSpPr>
        <p:spPr bwMode="auto">
          <a:xfrm>
            <a:off x="4191000" y="3276600"/>
            <a:ext cx="320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a</a:t>
            </a:r>
          </a:p>
        </p:txBody>
      </p:sp>
      <p:sp>
        <p:nvSpPr>
          <p:cNvPr id="3101" name="Text Box 56"/>
          <p:cNvSpPr txBox="1">
            <a:spLocks noChangeArrowheads="1"/>
          </p:cNvSpPr>
          <p:nvPr/>
        </p:nvSpPr>
        <p:spPr bwMode="auto">
          <a:xfrm>
            <a:off x="4191000" y="3657600"/>
            <a:ext cx="327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b</a:t>
            </a:r>
          </a:p>
        </p:txBody>
      </p:sp>
      <p:sp>
        <p:nvSpPr>
          <p:cNvPr id="3102" name="Text Box 57"/>
          <p:cNvSpPr txBox="1">
            <a:spLocks noChangeArrowheads="1"/>
          </p:cNvSpPr>
          <p:nvPr/>
        </p:nvSpPr>
        <p:spPr bwMode="auto">
          <a:xfrm>
            <a:off x="4191000" y="4038600"/>
            <a:ext cx="320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c</a:t>
            </a:r>
          </a:p>
        </p:txBody>
      </p:sp>
      <p:sp>
        <p:nvSpPr>
          <p:cNvPr id="3103" name="Text Box 58"/>
          <p:cNvSpPr txBox="1">
            <a:spLocks noChangeArrowheads="1"/>
          </p:cNvSpPr>
          <p:nvPr/>
        </p:nvSpPr>
        <p:spPr bwMode="auto">
          <a:xfrm>
            <a:off x="4191000" y="4419600"/>
            <a:ext cx="303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x</a:t>
            </a:r>
          </a:p>
        </p:txBody>
      </p:sp>
      <p:sp>
        <p:nvSpPr>
          <p:cNvPr id="3104" name="Freeform 59"/>
          <p:cNvSpPr>
            <a:spLocks/>
          </p:cNvSpPr>
          <p:nvPr/>
        </p:nvSpPr>
        <p:spPr bwMode="auto">
          <a:xfrm flipV="1">
            <a:off x="4495800" y="4114800"/>
            <a:ext cx="2819400" cy="228600"/>
          </a:xfrm>
          <a:custGeom>
            <a:avLst/>
            <a:gdLst>
              <a:gd name="T0" fmla="*/ 0 w 1776"/>
              <a:gd name="T1" fmla="*/ 228600 h 144"/>
              <a:gd name="T2" fmla="*/ 762000 w 1776"/>
              <a:gd name="T3" fmla="*/ 228600 h 144"/>
              <a:gd name="T4" fmla="*/ 762000 w 1776"/>
              <a:gd name="T5" fmla="*/ 0 h 144"/>
              <a:gd name="T6" fmla="*/ 2819400 w 1776"/>
              <a:gd name="T7" fmla="*/ 0 h 144"/>
              <a:gd name="T8" fmla="*/ 0 60000 65536"/>
              <a:gd name="T9" fmla="*/ 0 60000 65536"/>
              <a:gd name="T10" fmla="*/ 0 60000 65536"/>
              <a:gd name="T11" fmla="*/ 0 60000 65536"/>
              <a:gd name="T12" fmla="*/ 0 w 1776"/>
              <a:gd name="T13" fmla="*/ 0 h 144"/>
              <a:gd name="T14" fmla="*/ 1776 w 1776"/>
              <a:gd name="T15" fmla="*/ 144 h 1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76" h="144">
                <a:moveTo>
                  <a:pt x="0" y="144"/>
                </a:moveTo>
                <a:lnTo>
                  <a:pt x="480" y="144"/>
                </a:lnTo>
                <a:lnTo>
                  <a:pt x="480" y="0"/>
                </a:lnTo>
                <a:lnTo>
                  <a:pt x="1776" y="0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105" name="Line 60"/>
          <p:cNvSpPr>
            <a:spLocks noChangeShapeType="1"/>
          </p:cNvSpPr>
          <p:nvPr/>
        </p:nvSpPr>
        <p:spPr bwMode="auto">
          <a:xfrm>
            <a:off x="4495800" y="3581400"/>
            <a:ext cx="2895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106" name="Text Box 68"/>
          <p:cNvSpPr txBox="1">
            <a:spLocks noChangeArrowheads="1"/>
          </p:cNvSpPr>
          <p:nvPr/>
        </p:nvSpPr>
        <p:spPr bwMode="auto">
          <a:xfrm>
            <a:off x="6934200" y="1371600"/>
            <a:ext cx="303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x</a:t>
            </a:r>
          </a:p>
        </p:txBody>
      </p:sp>
      <p:sp>
        <p:nvSpPr>
          <p:cNvPr id="3107" name="Text Box 69"/>
          <p:cNvSpPr txBox="1">
            <a:spLocks noChangeArrowheads="1"/>
          </p:cNvSpPr>
          <p:nvPr/>
        </p:nvSpPr>
        <p:spPr bwMode="auto">
          <a:xfrm>
            <a:off x="6934200" y="2743200"/>
            <a:ext cx="307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y</a:t>
            </a:r>
          </a:p>
        </p:txBody>
      </p:sp>
      <p:sp>
        <p:nvSpPr>
          <p:cNvPr id="3108" name="Line 78"/>
          <p:cNvSpPr>
            <a:spLocks noChangeShapeType="1"/>
          </p:cNvSpPr>
          <p:nvPr/>
        </p:nvSpPr>
        <p:spPr bwMode="auto">
          <a:xfrm>
            <a:off x="5257800" y="3352800"/>
            <a:ext cx="0" cy="2438400"/>
          </a:xfrm>
          <a:prstGeom prst="line">
            <a:avLst/>
          </a:prstGeom>
          <a:noFill/>
          <a:ln w="19050">
            <a:solidFill>
              <a:srgbClr val="00FF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109" name="Line 79"/>
          <p:cNvSpPr>
            <a:spLocks noChangeShapeType="1"/>
          </p:cNvSpPr>
          <p:nvPr/>
        </p:nvSpPr>
        <p:spPr bwMode="auto">
          <a:xfrm>
            <a:off x="5943600" y="3352800"/>
            <a:ext cx="0" cy="2286000"/>
          </a:xfrm>
          <a:prstGeom prst="line">
            <a:avLst/>
          </a:prstGeom>
          <a:noFill/>
          <a:ln w="19050">
            <a:solidFill>
              <a:srgbClr val="00FF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110" name="Text Box 80"/>
          <p:cNvSpPr txBox="1">
            <a:spLocks noChangeArrowheads="1"/>
          </p:cNvSpPr>
          <p:nvPr/>
        </p:nvSpPr>
        <p:spPr bwMode="auto">
          <a:xfrm>
            <a:off x="4648200" y="5562600"/>
            <a:ext cx="593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011</a:t>
            </a:r>
          </a:p>
        </p:txBody>
      </p:sp>
      <p:sp>
        <p:nvSpPr>
          <p:cNvPr id="3111" name="Text Box 81"/>
          <p:cNvSpPr txBox="1">
            <a:spLocks noChangeArrowheads="1"/>
          </p:cNvSpPr>
          <p:nvPr/>
        </p:nvSpPr>
        <p:spPr bwMode="auto">
          <a:xfrm>
            <a:off x="5334000" y="5562600"/>
            <a:ext cx="593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010</a:t>
            </a:r>
          </a:p>
        </p:txBody>
      </p:sp>
      <p:sp>
        <p:nvSpPr>
          <p:cNvPr id="3112" name="AutoShape 86"/>
          <p:cNvSpPr>
            <a:spLocks noChangeArrowheads="1"/>
          </p:cNvSpPr>
          <p:nvPr/>
        </p:nvSpPr>
        <p:spPr bwMode="auto">
          <a:xfrm>
            <a:off x="1905000" y="2133600"/>
            <a:ext cx="228600" cy="68580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grpSp>
        <p:nvGrpSpPr>
          <p:cNvPr id="8" name="Group 90"/>
          <p:cNvGrpSpPr>
            <a:grpSpLocks/>
          </p:cNvGrpSpPr>
          <p:nvPr/>
        </p:nvGrpSpPr>
        <p:grpSpPr bwMode="auto">
          <a:xfrm>
            <a:off x="914400" y="2133600"/>
            <a:ext cx="533400" cy="304800"/>
            <a:chOff x="576" y="1344"/>
            <a:chExt cx="336" cy="192"/>
          </a:xfrm>
        </p:grpSpPr>
        <p:sp>
          <p:nvSpPr>
            <p:cNvPr id="3129" name="AutoShape 87"/>
            <p:cNvSpPr>
              <a:spLocks/>
            </p:cNvSpPr>
            <p:nvPr/>
          </p:nvSpPr>
          <p:spPr bwMode="auto">
            <a:xfrm>
              <a:off x="864" y="1344"/>
              <a:ext cx="48" cy="192"/>
            </a:xfrm>
            <a:prstGeom prst="rightBracket">
              <a:avLst>
                <a:gd name="adj" fmla="val 33333"/>
              </a:avLst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30" name="Line 88"/>
            <p:cNvSpPr>
              <a:spLocks noChangeShapeType="1"/>
            </p:cNvSpPr>
            <p:nvPr/>
          </p:nvSpPr>
          <p:spPr bwMode="auto">
            <a:xfrm flipH="1">
              <a:off x="576" y="1344"/>
              <a:ext cx="288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3131" name="Line 89"/>
            <p:cNvSpPr>
              <a:spLocks noChangeShapeType="1"/>
            </p:cNvSpPr>
            <p:nvPr/>
          </p:nvSpPr>
          <p:spPr bwMode="auto">
            <a:xfrm flipH="1">
              <a:off x="576" y="1536"/>
              <a:ext cx="288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9" name="Group 91"/>
          <p:cNvGrpSpPr>
            <a:grpSpLocks/>
          </p:cNvGrpSpPr>
          <p:nvPr/>
        </p:nvGrpSpPr>
        <p:grpSpPr bwMode="auto">
          <a:xfrm flipH="1">
            <a:off x="2209800" y="2133600"/>
            <a:ext cx="533400" cy="304800"/>
            <a:chOff x="576" y="1344"/>
            <a:chExt cx="336" cy="192"/>
          </a:xfrm>
        </p:grpSpPr>
        <p:sp>
          <p:nvSpPr>
            <p:cNvPr id="3126" name="AutoShape 92"/>
            <p:cNvSpPr>
              <a:spLocks/>
            </p:cNvSpPr>
            <p:nvPr/>
          </p:nvSpPr>
          <p:spPr bwMode="auto">
            <a:xfrm>
              <a:off x="864" y="1344"/>
              <a:ext cx="48" cy="192"/>
            </a:xfrm>
            <a:prstGeom prst="rightBracket">
              <a:avLst>
                <a:gd name="adj" fmla="val 33333"/>
              </a:avLst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27" name="Line 93"/>
            <p:cNvSpPr>
              <a:spLocks noChangeShapeType="1"/>
            </p:cNvSpPr>
            <p:nvPr/>
          </p:nvSpPr>
          <p:spPr bwMode="auto">
            <a:xfrm flipH="1">
              <a:off x="576" y="1344"/>
              <a:ext cx="288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3128" name="Line 94"/>
            <p:cNvSpPr>
              <a:spLocks noChangeShapeType="1"/>
            </p:cNvSpPr>
            <p:nvPr/>
          </p:nvSpPr>
          <p:spPr bwMode="auto">
            <a:xfrm flipH="1">
              <a:off x="576" y="1536"/>
              <a:ext cx="288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3115" name="Line 95"/>
          <p:cNvSpPr>
            <a:spLocks noChangeShapeType="1"/>
          </p:cNvSpPr>
          <p:nvPr/>
        </p:nvSpPr>
        <p:spPr bwMode="auto">
          <a:xfrm>
            <a:off x="4267200" y="5105400"/>
            <a:ext cx="3581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116" name="Line 96"/>
          <p:cNvSpPr>
            <a:spLocks noChangeShapeType="1"/>
          </p:cNvSpPr>
          <p:nvPr/>
        </p:nvSpPr>
        <p:spPr bwMode="auto">
          <a:xfrm>
            <a:off x="4267200" y="5486400"/>
            <a:ext cx="3581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117" name="Text Box 97"/>
          <p:cNvSpPr txBox="1">
            <a:spLocks noChangeArrowheads="1"/>
          </p:cNvSpPr>
          <p:nvPr/>
        </p:nvSpPr>
        <p:spPr bwMode="auto">
          <a:xfrm>
            <a:off x="4191000" y="4800600"/>
            <a:ext cx="320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y</a:t>
            </a:r>
          </a:p>
        </p:txBody>
      </p:sp>
      <p:sp>
        <p:nvSpPr>
          <p:cNvPr id="3118" name="Text Box 98"/>
          <p:cNvSpPr txBox="1">
            <a:spLocks noChangeArrowheads="1"/>
          </p:cNvSpPr>
          <p:nvPr/>
        </p:nvSpPr>
        <p:spPr bwMode="auto">
          <a:xfrm>
            <a:off x="4191000" y="5181600"/>
            <a:ext cx="303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z</a:t>
            </a:r>
          </a:p>
        </p:txBody>
      </p:sp>
      <p:sp>
        <p:nvSpPr>
          <p:cNvPr id="3119" name="Freeform 101"/>
          <p:cNvSpPr>
            <a:spLocks/>
          </p:cNvSpPr>
          <p:nvPr/>
        </p:nvSpPr>
        <p:spPr bwMode="auto">
          <a:xfrm>
            <a:off x="4495800" y="4495800"/>
            <a:ext cx="2819400" cy="228600"/>
          </a:xfrm>
          <a:custGeom>
            <a:avLst/>
            <a:gdLst>
              <a:gd name="T0" fmla="*/ 0 w 1776"/>
              <a:gd name="T1" fmla="*/ 228600 h 144"/>
              <a:gd name="T2" fmla="*/ 1447800 w 1776"/>
              <a:gd name="T3" fmla="*/ 228600 h 144"/>
              <a:gd name="T4" fmla="*/ 1447800 w 1776"/>
              <a:gd name="T5" fmla="*/ 0 h 144"/>
              <a:gd name="T6" fmla="*/ 2819400 w 1776"/>
              <a:gd name="T7" fmla="*/ 0 h 144"/>
              <a:gd name="T8" fmla="*/ 0 60000 65536"/>
              <a:gd name="T9" fmla="*/ 0 60000 65536"/>
              <a:gd name="T10" fmla="*/ 0 60000 65536"/>
              <a:gd name="T11" fmla="*/ 0 60000 65536"/>
              <a:gd name="T12" fmla="*/ 0 w 1776"/>
              <a:gd name="T13" fmla="*/ 0 h 144"/>
              <a:gd name="T14" fmla="*/ 1776 w 1776"/>
              <a:gd name="T15" fmla="*/ 144 h 1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76" h="144">
                <a:moveTo>
                  <a:pt x="0" y="144"/>
                </a:moveTo>
                <a:lnTo>
                  <a:pt x="912" y="144"/>
                </a:lnTo>
                <a:lnTo>
                  <a:pt x="912" y="0"/>
                </a:lnTo>
                <a:lnTo>
                  <a:pt x="1776" y="0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120" name="Freeform 102"/>
          <p:cNvSpPr>
            <a:spLocks/>
          </p:cNvSpPr>
          <p:nvPr/>
        </p:nvSpPr>
        <p:spPr bwMode="auto">
          <a:xfrm>
            <a:off x="4495800" y="4876800"/>
            <a:ext cx="2819400" cy="228600"/>
          </a:xfrm>
          <a:custGeom>
            <a:avLst/>
            <a:gdLst>
              <a:gd name="T0" fmla="*/ 0 w 1776"/>
              <a:gd name="T1" fmla="*/ 0 h 144"/>
              <a:gd name="T2" fmla="*/ 914400 w 1776"/>
              <a:gd name="T3" fmla="*/ 0 h 144"/>
              <a:gd name="T4" fmla="*/ 914400 w 1776"/>
              <a:gd name="T5" fmla="*/ 228600 h 144"/>
              <a:gd name="T6" fmla="*/ 2819400 w 1776"/>
              <a:gd name="T7" fmla="*/ 228600 h 144"/>
              <a:gd name="T8" fmla="*/ 0 60000 65536"/>
              <a:gd name="T9" fmla="*/ 0 60000 65536"/>
              <a:gd name="T10" fmla="*/ 0 60000 65536"/>
              <a:gd name="T11" fmla="*/ 0 60000 65536"/>
              <a:gd name="T12" fmla="*/ 0 w 1776"/>
              <a:gd name="T13" fmla="*/ 0 h 144"/>
              <a:gd name="T14" fmla="*/ 1776 w 1776"/>
              <a:gd name="T15" fmla="*/ 144 h 1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76" h="144">
                <a:moveTo>
                  <a:pt x="0" y="0"/>
                </a:moveTo>
                <a:lnTo>
                  <a:pt x="576" y="0"/>
                </a:lnTo>
                <a:lnTo>
                  <a:pt x="576" y="144"/>
                </a:lnTo>
                <a:lnTo>
                  <a:pt x="1776" y="144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121" name="Freeform 103"/>
          <p:cNvSpPr>
            <a:spLocks/>
          </p:cNvSpPr>
          <p:nvPr/>
        </p:nvSpPr>
        <p:spPr bwMode="auto">
          <a:xfrm>
            <a:off x="4495800" y="5257800"/>
            <a:ext cx="2819400" cy="228600"/>
          </a:xfrm>
          <a:custGeom>
            <a:avLst/>
            <a:gdLst>
              <a:gd name="T0" fmla="*/ 0 w 1776"/>
              <a:gd name="T1" fmla="*/ 0 h 144"/>
              <a:gd name="T2" fmla="*/ 914400 w 1776"/>
              <a:gd name="T3" fmla="*/ 0 h 144"/>
              <a:gd name="T4" fmla="*/ 914400 w 1776"/>
              <a:gd name="T5" fmla="*/ 228600 h 144"/>
              <a:gd name="T6" fmla="*/ 1447800 w 1776"/>
              <a:gd name="T7" fmla="*/ 228600 h 144"/>
              <a:gd name="T8" fmla="*/ 1447800 w 1776"/>
              <a:gd name="T9" fmla="*/ 0 h 144"/>
              <a:gd name="T10" fmla="*/ 2819400 w 1776"/>
              <a:gd name="T11" fmla="*/ 0 h 1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776"/>
              <a:gd name="T19" fmla="*/ 0 h 144"/>
              <a:gd name="T20" fmla="*/ 1776 w 1776"/>
              <a:gd name="T21" fmla="*/ 144 h 14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776" h="144">
                <a:moveTo>
                  <a:pt x="0" y="0"/>
                </a:moveTo>
                <a:lnTo>
                  <a:pt x="576" y="0"/>
                </a:lnTo>
                <a:lnTo>
                  <a:pt x="576" y="144"/>
                </a:lnTo>
                <a:lnTo>
                  <a:pt x="912" y="144"/>
                </a:lnTo>
                <a:lnTo>
                  <a:pt x="912" y="0"/>
                </a:lnTo>
                <a:lnTo>
                  <a:pt x="1776" y="0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122" name="Line 104"/>
          <p:cNvSpPr>
            <a:spLocks noChangeShapeType="1"/>
          </p:cNvSpPr>
          <p:nvPr/>
        </p:nvSpPr>
        <p:spPr bwMode="auto">
          <a:xfrm>
            <a:off x="5410200" y="3276600"/>
            <a:ext cx="0" cy="2286000"/>
          </a:xfrm>
          <a:prstGeom prst="line">
            <a:avLst/>
          </a:prstGeom>
          <a:noFill/>
          <a:ln w="19050">
            <a:solidFill>
              <a:srgbClr val="00FF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123" name="Line 105"/>
          <p:cNvSpPr>
            <a:spLocks noChangeShapeType="1"/>
          </p:cNvSpPr>
          <p:nvPr/>
        </p:nvSpPr>
        <p:spPr bwMode="auto">
          <a:xfrm>
            <a:off x="4495800" y="3733800"/>
            <a:ext cx="2895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85" name="Segnaposto numero diapositiva 8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9.</a:t>
            </a:r>
            <a:fld id="{DEB34C88-C1E4-4510-B627-E73039ED04AF}" type="slidenum">
              <a:rPr lang="it-IT" smtClean="0"/>
              <a:pPr>
                <a:defRPr/>
              </a:pPr>
              <a:t>38</a:t>
            </a:fld>
            <a:endParaRPr lang="it-IT" dirty="0"/>
          </a:p>
        </p:txBody>
      </p:sp>
      <p:sp>
        <p:nvSpPr>
          <p:cNvPr id="88" name="Segnaposto piè di pagina 8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838200"/>
          </a:xfrm>
        </p:spPr>
        <p:txBody>
          <a:bodyPr/>
          <a:lstStyle/>
          <a:p>
            <a:pPr eaLnBrk="1" hangingPunct="1">
              <a:defRPr/>
            </a:pPr>
            <a:r>
              <a:rPr lang="it-IT" dirty="0" smtClean="0"/>
              <a:t>Correzione 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8839200" cy="5257800"/>
          </a:xfrm>
        </p:spPr>
        <p:txBody>
          <a:bodyPr/>
          <a:lstStyle/>
          <a:p>
            <a:pPr eaLnBrk="1" hangingPunct="1">
              <a:defRPr/>
            </a:pPr>
            <a:r>
              <a:rPr lang="it-IT" sz="2400" smtClean="0"/>
              <a:t>Aggiungere implicanti per coprire gli “1” adiacenti</a:t>
            </a:r>
            <a:endParaRPr lang="it-IT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638800" y="1371600"/>
            <a:ext cx="1335088" cy="762000"/>
            <a:chOff x="1872" y="1968"/>
            <a:chExt cx="841" cy="480"/>
          </a:xfrm>
        </p:grpSpPr>
        <p:sp>
          <p:nvSpPr>
            <p:cNvPr id="4190" name="AutoShape 5"/>
            <p:cNvSpPr>
              <a:spLocks noChangeArrowheads="1"/>
            </p:cNvSpPr>
            <p:nvPr/>
          </p:nvSpPr>
          <p:spPr bwMode="auto">
            <a:xfrm>
              <a:off x="2064" y="1968"/>
              <a:ext cx="480" cy="480"/>
            </a:xfrm>
            <a:prstGeom prst="flowChartDelay">
              <a:avLst/>
            </a:prstGeom>
            <a:noFill/>
            <a:ln w="38100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91" name="Line 6"/>
            <p:cNvSpPr>
              <a:spLocks noChangeShapeType="1"/>
            </p:cNvSpPr>
            <p:nvPr/>
          </p:nvSpPr>
          <p:spPr bwMode="auto">
            <a:xfrm flipH="1">
              <a:off x="1872" y="2352"/>
              <a:ext cx="192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92" name="Line 7"/>
            <p:cNvSpPr>
              <a:spLocks noChangeShapeType="1"/>
            </p:cNvSpPr>
            <p:nvPr/>
          </p:nvSpPr>
          <p:spPr bwMode="auto">
            <a:xfrm flipH="1">
              <a:off x="1872" y="2064"/>
              <a:ext cx="192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93" name="Line 8"/>
            <p:cNvSpPr>
              <a:spLocks noChangeShapeType="1"/>
            </p:cNvSpPr>
            <p:nvPr/>
          </p:nvSpPr>
          <p:spPr bwMode="auto">
            <a:xfrm flipH="1">
              <a:off x="2544" y="2208"/>
              <a:ext cx="169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4495800" y="1371600"/>
            <a:ext cx="914400" cy="304800"/>
            <a:chOff x="624" y="1728"/>
            <a:chExt cx="576" cy="192"/>
          </a:xfrm>
        </p:grpSpPr>
        <p:sp>
          <p:nvSpPr>
            <p:cNvPr id="4186" name="AutoShape 10"/>
            <p:cNvSpPr>
              <a:spLocks noChangeArrowheads="1"/>
            </p:cNvSpPr>
            <p:nvPr/>
          </p:nvSpPr>
          <p:spPr bwMode="auto">
            <a:xfrm rot="5400000">
              <a:off x="787" y="1722"/>
              <a:ext cx="192" cy="204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rgbClr val="CC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87" name="Oval 11"/>
            <p:cNvSpPr>
              <a:spLocks noChangeArrowheads="1"/>
            </p:cNvSpPr>
            <p:nvPr/>
          </p:nvSpPr>
          <p:spPr bwMode="auto">
            <a:xfrm>
              <a:off x="985" y="1792"/>
              <a:ext cx="58" cy="64"/>
            </a:xfrm>
            <a:prstGeom prst="ellips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88" name="Line 12"/>
            <p:cNvSpPr>
              <a:spLocks noChangeShapeType="1"/>
            </p:cNvSpPr>
            <p:nvPr/>
          </p:nvSpPr>
          <p:spPr bwMode="auto">
            <a:xfrm flipH="1">
              <a:off x="624" y="1824"/>
              <a:ext cx="157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89" name="Line 13"/>
            <p:cNvSpPr>
              <a:spLocks noChangeShapeType="1"/>
            </p:cNvSpPr>
            <p:nvPr/>
          </p:nvSpPr>
          <p:spPr bwMode="auto">
            <a:xfrm flipH="1">
              <a:off x="1043" y="1824"/>
              <a:ext cx="157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4103" name="Line 14"/>
          <p:cNvSpPr>
            <a:spLocks noChangeShapeType="1"/>
          </p:cNvSpPr>
          <p:nvPr/>
        </p:nvSpPr>
        <p:spPr bwMode="auto">
          <a:xfrm>
            <a:off x="3886200" y="15240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104" name="Line 15"/>
          <p:cNvSpPr>
            <a:spLocks noChangeShapeType="1"/>
          </p:cNvSpPr>
          <p:nvPr/>
        </p:nvSpPr>
        <p:spPr bwMode="auto">
          <a:xfrm>
            <a:off x="3886200" y="2895600"/>
            <a:ext cx="1752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105" name="Line 16"/>
          <p:cNvSpPr>
            <a:spLocks noChangeShapeType="1"/>
          </p:cNvSpPr>
          <p:nvPr/>
        </p:nvSpPr>
        <p:spPr bwMode="auto">
          <a:xfrm>
            <a:off x="3886200" y="2438400"/>
            <a:ext cx="1752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106" name="Text Box 18"/>
          <p:cNvSpPr txBox="1">
            <a:spLocks noChangeArrowheads="1"/>
          </p:cNvSpPr>
          <p:nvPr/>
        </p:nvSpPr>
        <p:spPr bwMode="auto">
          <a:xfrm>
            <a:off x="3581400" y="1295400"/>
            <a:ext cx="320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a</a:t>
            </a:r>
          </a:p>
        </p:txBody>
      </p: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7443788" y="2209800"/>
            <a:ext cx="862012" cy="914400"/>
            <a:chOff x="4353" y="1920"/>
            <a:chExt cx="543" cy="480"/>
          </a:xfrm>
        </p:grpSpPr>
        <p:sp>
          <p:nvSpPr>
            <p:cNvPr id="4182" name="Arc 21"/>
            <p:cNvSpPr>
              <a:spLocks/>
            </p:cNvSpPr>
            <p:nvPr/>
          </p:nvSpPr>
          <p:spPr bwMode="auto">
            <a:xfrm>
              <a:off x="4353" y="1922"/>
              <a:ext cx="543" cy="241"/>
            </a:xfrm>
            <a:custGeom>
              <a:avLst/>
              <a:gdLst>
                <a:gd name="T0" fmla="*/ 0 w 21600"/>
                <a:gd name="T1" fmla="*/ 0 h 21872"/>
                <a:gd name="T2" fmla="*/ 14 w 21600"/>
                <a:gd name="T3" fmla="*/ 3 h 21872"/>
                <a:gd name="T4" fmla="*/ 0 w 21600"/>
                <a:gd name="T5" fmla="*/ 3 h 21872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872"/>
                <a:gd name="T11" fmla="*/ 21600 w 21600"/>
                <a:gd name="T12" fmla="*/ 21872 h 218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872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1690"/>
                    <a:pt x="21599" y="21781"/>
                    <a:pt x="21598" y="21872"/>
                  </a:cubicBezTo>
                </a:path>
                <a:path w="21600" h="21872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1690"/>
                    <a:pt x="21599" y="21781"/>
                    <a:pt x="21598" y="21872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83" name="Arc 22"/>
            <p:cNvSpPr>
              <a:spLocks/>
            </p:cNvSpPr>
            <p:nvPr/>
          </p:nvSpPr>
          <p:spPr bwMode="auto">
            <a:xfrm flipV="1">
              <a:off x="4353" y="2160"/>
              <a:ext cx="543" cy="240"/>
            </a:xfrm>
            <a:custGeom>
              <a:avLst/>
              <a:gdLst>
                <a:gd name="T0" fmla="*/ 0 w 21600"/>
                <a:gd name="T1" fmla="*/ 0 h 21600"/>
                <a:gd name="T2" fmla="*/ 14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84" name="Arc 23"/>
            <p:cNvSpPr>
              <a:spLocks/>
            </p:cNvSpPr>
            <p:nvPr/>
          </p:nvSpPr>
          <p:spPr bwMode="auto">
            <a:xfrm>
              <a:off x="4353" y="1920"/>
              <a:ext cx="136" cy="240"/>
            </a:xfrm>
            <a:custGeom>
              <a:avLst/>
              <a:gdLst>
                <a:gd name="T0" fmla="*/ 0 w 21600"/>
                <a:gd name="T1" fmla="*/ 0 h 21600"/>
                <a:gd name="T2" fmla="*/ 1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85" name="Arc 24"/>
            <p:cNvSpPr>
              <a:spLocks/>
            </p:cNvSpPr>
            <p:nvPr/>
          </p:nvSpPr>
          <p:spPr bwMode="auto">
            <a:xfrm flipV="1">
              <a:off x="4353" y="2160"/>
              <a:ext cx="136" cy="240"/>
            </a:xfrm>
            <a:custGeom>
              <a:avLst/>
              <a:gdLst>
                <a:gd name="T0" fmla="*/ 0 w 21600"/>
                <a:gd name="T1" fmla="*/ 0 h 21600"/>
                <a:gd name="T2" fmla="*/ 1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4108" name="Line 25"/>
          <p:cNvSpPr>
            <a:spLocks noChangeShapeType="1"/>
          </p:cNvSpPr>
          <p:nvPr/>
        </p:nvSpPr>
        <p:spPr bwMode="auto">
          <a:xfrm flipH="1">
            <a:off x="8305800" y="2667000"/>
            <a:ext cx="268288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109" name="Line 26"/>
          <p:cNvSpPr>
            <a:spLocks noChangeShapeType="1"/>
          </p:cNvSpPr>
          <p:nvPr/>
        </p:nvSpPr>
        <p:spPr bwMode="auto">
          <a:xfrm flipH="1">
            <a:off x="7239000" y="2895600"/>
            <a:ext cx="3810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110" name="Line 27"/>
          <p:cNvSpPr>
            <a:spLocks noChangeShapeType="1"/>
          </p:cNvSpPr>
          <p:nvPr/>
        </p:nvSpPr>
        <p:spPr bwMode="auto">
          <a:xfrm flipH="1">
            <a:off x="7239000" y="2438400"/>
            <a:ext cx="3810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111" name="Text Box 28"/>
          <p:cNvSpPr txBox="1">
            <a:spLocks noChangeArrowheads="1"/>
          </p:cNvSpPr>
          <p:nvPr/>
        </p:nvSpPr>
        <p:spPr bwMode="auto">
          <a:xfrm>
            <a:off x="8458200" y="2133600"/>
            <a:ext cx="303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z</a:t>
            </a:r>
          </a:p>
        </p:txBody>
      </p:sp>
      <p:sp>
        <p:nvSpPr>
          <p:cNvPr id="4112" name="Text Box 29"/>
          <p:cNvSpPr txBox="1">
            <a:spLocks noChangeArrowheads="1"/>
          </p:cNvSpPr>
          <p:nvPr/>
        </p:nvSpPr>
        <p:spPr bwMode="auto">
          <a:xfrm>
            <a:off x="3581400" y="2667000"/>
            <a:ext cx="320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c</a:t>
            </a:r>
          </a:p>
        </p:txBody>
      </p:sp>
      <p:sp>
        <p:nvSpPr>
          <p:cNvPr id="4113" name="Text Box 30"/>
          <p:cNvSpPr txBox="1">
            <a:spLocks noChangeArrowheads="1"/>
          </p:cNvSpPr>
          <p:nvPr/>
        </p:nvSpPr>
        <p:spPr bwMode="auto">
          <a:xfrm>
            <a:off x="3581400" y="2209800"/>
            <a:ext cx="327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b</a:t>
            </a:r>
          </a:p>
        </p:txBody>
      </p:sp>
      <p:sp>
        <p:nvSpPr>
          <p:cNvPr id="4114" name="Line 31"/>
          <p:cNvSpPr>
            <a:spLocks noChangeShapeType="1"/>
          </p:cNvSpPr>
          <p:nvPr/>
        </p:nvSpPr>
        <p:spPr bwMode="auto">
          <a:xfrm>
            <a:off x="5410200" y="15240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5638800" y="2286000"/>
            <a:ext cx="1335088" cy="762000"/>
            <a:chOff x="1872" y="1968"/>
            <a:chExt cx="841" cy="480"/>
          </a:xfrm>
        </p:grpSpPr>
        <p:sp>
          <p:nvSpPr>
            <p:cNvPr id="4178" name="AutoShape 33"/>
            <p:cNvSpPr>
              <a:spLocks noChangeArrowheads="1"/>
            </p:cNvSpPr>
            <p:nvPr/>
          </p:nvSpPr>
          <p:spPr bwMode="auto">
            <a:xfrm>
              <a:off x="2064" y="1968"/>
              <a:ext cx="480" cy="480"/>
            </a:xfrm>
            <a:prstGeom prst="flowChartDelay">
              <a:avLst/>
            </a:prstGeom>
            <a:noFill/>
            <a:ln w="38100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79" name="Line 34"/>
            <p:cNvSpPr>
              <a:spLocks noChangeShapeType="1"/>
            </p:cNvSpPr>
            <p:nvPr/>
          </p:nvSpPr>
          <p:spPr bwMode="auto">
            <a:xfrm flipH="1">
              <a:off x="1872" y="2352"/>
              <a:ext cx="192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80" name="Line 35"/>
            <p:cNvSpPr>
              <a:spLocks noChangeShapeType="1"/>
            </p:cNvSpPr>
            <p:nvPr/>
          </p:nvSpPr>
          <p:spPr bwMode="auto">
            <a:xfrm flipH="1">
              <a:off x="1872" y="2064"/>
              <a:ext cx="192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81" name="Line 36"/>
            <p:cNvSpPr>
              <a:spLocks noChangeShapeType="1"/>
            </p:cNvSpPr>
            <p:nvPr/>
          </p:nvSpPr>
          <p:spPr bwMode="auto">
            <a:xfrm flipH="1">
              <a:off x="2544" y="2208"/>
              <a:ext cx="169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4495800" y="1828800"/>
            <a:ext cx="914400" cy="304800"/>
            <a:chOff x="624" y="1728"/>
            <a:chExt cx="576" cy="192"/>
          </a:xfrm>
        </p:grpSpPr>
        <p:sp>
          <p:nvSpPr>
            <p:cNvPr id="4174" name="AutoShape 38"/>
            <p:cNvSpPr>
              <a:spLocks noChangeArrowheads="1"/>
            </p:cNvSpPr>
            <p:nvPr/>
          </p:nvSpPr>
          <p:spPr bwMode="auto">
            <a:xfrm rot="5400000">
              <a:off x="787" y="1722"/>
              <a:ext cx="192" cy="204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rgbClr val="CC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75" name="Oval 39"/>
            <p:cNvSpPr>
              <a:spLocks noChangeArrowheads="1"/>
            </p:cNvSpPr>
            <p:nvPr/>
          </p:nvSpPr>
          <p:spPr bwMode="auto">
            <a:xfrm>
              <a:off x="985" y="1792"/>
              <a:ext cx="58" cy="64"/>
            </a:xfrm>
            <a:prstGeom prst="ellips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76" name="Line 40"/>
            <p:cNvSpPr>
              <a:spLocks noChangeShapeType="1"/>
            </p:cNvSpPr>
            <p:nvPr/>
          </p:nvSpPr>
          <p:spPr bwMode="auto">
            <a:xfrm flipH="1">
              <a:off x="624" y="1824"/>
              <a:ext cx="157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77" name="Line 41"/>
            <p:cNvSpPr>
              <a:spLocks noChangeShapeType="1"/>
            </p:cNvSpPr>
            <p:nvPr/>
          </p:nvSpPr>
          <p:spPr bwMode="auto">
            <a:xfrm flipH="1">
              <a:off x="1043" y="1824"/>
              <a:ext cx="157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4117" name="Line 42"/>
          <p:cNvSpPr>
            <a:spLocks noChangeShapeType="1"/>
          </p:cNvSpPr>
          <p:nvPr/>
        </p:nvSpPr>
        <p:spPr bwMode="auto">
          <a:xfrm>
            <a:off x="5410200" y="19812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118" name="Freeform 43"/>
          <p:cNvSpPr>
            <a:spLocks/>
          </p:cNvSpPr>
          <p:nvPr/>
        </p:nvSpPr>
        <p:spPr bwMode="auto">
          <a:xfrm>
            <a:off x="6934200" y="1752600"/>
            <a:ext cx="304800" cy="685800"/>
          </a:xfrm>
          <a:custGeom>
            <a:avLst/>
            <a:gdLst>
              <a:gd name="T0" fmla="*/ 0 w 432"/>
              <a:gd name="T1" fmla="*/ 0 h 720"/>
              <a:gd name="T2" fmla="*/ 203200 w 432"/>
              <a:gd name="T3" fmla="*/ 0 h 720"/>
              <a:gd name="T4" fmla="*/ 203200 w 432"/>
              <a:gd name="T5" fmla="*/ 685800 h 720"/>
              <a:gd name="T6" fmla="*/ 304800 w 432"/>
              <a:gd name="T7" fmla="*/ 685800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720"/>
              <a:gd name="T14" fmla="*/ 432 w 432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720">
                <a:moveTo>
                  <a:pt x="0" y="0"/>
                </a:moveTo>
                <a:lnTo>
                  <a:pt x="288" y="0"/>
                </a:lnTo>
                <a:lnTo>
                  <a:pt x="288" y="720"/>
                </a:lnTo>
                <a:lnTo>
                  <a:pt x="432" y="72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119" name="Freeform 44"/>
          <p:cNvSpPr>
            <a:spLocks/>
          </p:cNvSpPr>
          <p:nvPr/>
        </p:nvSpPr>
        <p:spPr bwMode="auto">
          <a:xfrm>
            <a:off x="4267200" y="1981200"/>
            <a:ext cx="228600" cy="914400"/>
          </a:xfrm>
          <a:custGeom>
            <a:avLst/>
            <a:gdLst>
              <a:gd name="T0" fmla="*/ 228600 w 96"/>
              <a:gd name="T1" fmla="*/ 0 h 576"/>
              <a:gd name="T2" fmla="*/ 0 w 96"/>
              <a:gd name="T3" fmla="*/ 0 h 576"/>
              <a:gd name="T4" fmla="*/ 0 w 96"/>
              <a:gd name="T5" fmla="*/ 914400 h 576"/>
              <a:gd name="T6" fmla="*/ 0 60000 65536"/>
              <a:gd name="T7" fmla="*/ 0 60000 65536"/>
              <a:gd name="T8" fmla="*/ 0 60000 65536"/>
              <a:gd name="T9" fmla="*/ 0 w 96"/>
              <a:gd name="T10" fmla="*/ 0 h 576"/>
              <a:gd name="T11" fmla="*/ 96 w 9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" h="576">
                <a:moveTo>
                  <a:pt x="96" y="0"/>
                </a:moveTo>
                <a:lnTo>
                  <a:pt x="0" y="0"/>
                </a:lnTo>
                <a:lnTo>
                  <a:pt x="0" y="576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120" name="Oval 45"/>
          <p:cNvSpPr>
            <a:spLocks noChangeArrowheads="1"/>
          </p:cNvSpPr>
          <p:nvPr/>
        </p:nvSpPr>
        <p:spPr bwMode="auto">
          <a:xfrm>
            <a:off x="4191000" y="2819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graphicFrame>
        <p:nvGraphicFramePr>
          <p:cNvPr id="4098" name="Object 46"/>
          <p:cNvGraphicFramePr>
            <a:graphicFrameLocks noChangeAspect="1"/>
          </p:cNvGraphicFramePr>
          <p:nvPr/>
        </p:nvGraphicFramePr>
        <p:xfrm>
          <a:off x="457200" y="1447800"/>
          <a:ext cx="2163763" cy="1427163"/>
        </p:xfrm>
        <a:graphic>
          <a:graphicData uri="http://schemas.openxmlformats.org/presentationml/2006/ole">
            <p:oleObj spid="_x0000_s64514" name="Equation" r:id="rId3" imgW="1193760" imgH="787320" progId="Equation.3">
              <p:embed/>
            </p:oleObj>
          </a:graphicData>
        </a:graphic>
      </p:graphicFrame>
      <p:sp>
        <p:nvSpPr>
          <p:cNvPr id="4121" name="Line 47"/>
          <p:cNvSpPr>
            <a:spLocks noChangeShapeType="1"/>
          </p:cNvSpPr>
          <p:nvPr/>
        </p:nvSpPr>
        <p:spPr bwMode="auto">
          <a:xfrm>
            <a:off x="534988" y="1555750"/>
            <a:ext cx="549275" cy="592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122" name="Line 48"/>
          <p:cNvSpPr>
            <a:spLocks noChangeShapeType="1"/>
          </p:cNvSpPr>
          <p:nvPr/>
        </p:nvSpPr>
        <p:spPr bwMode="auto">
          <a:xfrm>
            <a:off x="609600" y="3048000"/>
            <a:ext cx="0" cy="297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123" name="Line 49"/>
          <p:cNvSpPr>
            <a:spLocks noChangeShapeType="1"/>
          </p:cNvSpPr>
          <p:nvPr/>
        </p:nvSpPr>
        <p:spPr bwMode="auto">
          <a:xfrm>
            <a:off x="381000" y="3505200"/>
            <a:ext cx="3581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4124" name="Line 50"/>
          <p:cNvSpPr>
            <a:spLocks noChangeShapeType="1"/>
          </p:cNvSpPr>
          <p:nvPr/>
        </p:nvSpPr>
        <p:spPr bwMode="auto">
          <a:xfrm>
            <a:off x="381000" y="3886200"/>
            <a:ext cx="3581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4125" name="Line 51"/>
          <p:cNvSpPr>
            <a:spLocks noChangeShapeType="1"/>
          </p:cNvSpPr>
          <p:nvPr/>
        </p:nvSpPr>
        <p:spPr bwMode="auto">
          <a:xfrm>
            <a:off x="381000" y="4267200"/>
            <a:ext cx="3581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4126" name="Line 52"/>
          <p:cNvSpPr>
            <a:spLocks noChangeShapeType="1"/>
          </p:cNvSpPr>
          <p:nvPr/>
        </p:nvSpPr>
        <p:spPr bwMode="auto">
          <a:xfrm>
            <a:off x="381000" y="4648200"/>
            <a:ext cx="3581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4127" name="Text Box 53"/>
          <p:cNvSpPr txBox="1">
            <a:spLocks noChangeArrowheads="1"/>
          </p:cNvSpPr>
          <p:nvPr/>
        </p:nvSpPr>
        <p:spPr bwMode="auto">
          <a:xfrm>
            <a:off x="304800" y="3200400"/>
            <a:ext cx="320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a</a:t>
            </a:r>
          </a:p>
        </p:txBody>
      </p:sp>
      <p:sp>
        <p:nvSpPr>
          <p:cNvPr id="4128" name="Text Box 54"/>
          <p:cNvSpPr txBox="1">
            <a:spLocks noChangeArrowheads="1"/>
          </p:cNvSpPr>
          <p:nvPr/>
        </p:nvSpPr>
        <p:spPr bwMode="auto">
          <a:xfrm>
            <a:off x="304800" y="3581400"/>
            <a:ext cx="327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b</a:t>
            </a:r>
          </a:p>
        </p:txBody>
      </p:sp>
      <p:sp>
        <p:nvSpPr>
          <p:cNvPr id="4129" name="Text Box 55"/>
          <p:cNvSpPr txBox="1">
            <a:spLocks noChangeArrowheads="1"/>
          </p:cNvSpPr>
          <p:nvPr/>
        </p:nvSpPr>
        <p:spPr bwMode="auto">
          <a:xfrm>
            <a:off x="304800" y="3962400"/>
            <a:ext cx="320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c</a:t>
            </a:r>
          </a:p>
        </p:txBody>
      </p:sp>
      <p:sp>
        <p:nvSpPr>
          <p:cNvPr id="4130" name="Text Box 56"/>
          <p:cNvSpPr txBox="1">
            <a:spLocks noChangeArrowheads="1"/>
          </p:cNvSpPr>
          <p:nvPr/>
        </p:nvSpPr>
        <p:spPr bwMode="auto">
          <a:xfrm>
            <a:off x="304800" y="4343400"/>
            <a:ext cx="303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x</a:t>
            </a:r>
          </a:p>
        </p:txBody>
      </p:sp>
      <p:sp>
        <p:nvSpPr>
          <p:cNvPr id="4131" name="Freeform 57"/>
          <p:cNvSpPr>
            <a:spLocks/>
          </p:cNvSpPr>
          <p:nvPr/>
        </p:nvSpPr>
        <p:spPr bwMode="auto">
          <a:xfrm flipV="1">
            <a:off x="609600" y="4038600"/>
            <a:ext cx="2819400" cy="228600"/>
          </a:xfrm>
          <a:custGeom>
            <a:avLst/>
            <a:gdLst>
              <a:gd name="T0" fmla="*/ 0 w 1776"/>
              <a:gd name="T1" fmla="*/ 228600 h 144"/>
              <a:gd name="T2" fmla="*/ 762000 w 1776"/>
              <a:gd name="T3" fmla="*/ 228600 h 144"/>
              <a:gd name="T4" fmla="*/ 762000 w 1776"/>
              <a:gd name="T5" fmla="*/ 0 h 144"/>
              <a:gd name="T6" fmla="*/ 2819400 w 1776"/>
              <a:gd name="T7" fmla="*/ 0 h 144"/>
              <a:gd name="T8" fmla="*/ 0 60000 65536"/>
              <a:gd name="T9" fmla="*/ 0 60000 65536"/>
              <a:gd name="T10" fmla="*/ 0 60000 65536"/>
              <a:gd name="T11" fmla="*/ 0 60000 65536"/>
              <a:gd name="T12" fmla="*/ 0 w 1776"/>
              <a:gd name="T13" fmla="*/ 0 h 144"/>
              <a:gd name="T14" fmla="*/ 1776 w 1776"/>
              <a:gd name="T15" fmla="*/ 144 h 1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76" h="144">
                <a:moveTo>
                  <a:pt x="0" y="144"/>
                </a:moveTo>
                <a:lnTo>
                  <a:pt x="480" y="144"/>
                </a:lnTo>
                <a:lnTo>
                  <a:pt x="480" y="0"/>
                </a:lnTo>
                <a:lnTo>
                  <a:pt x="1776" y="0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132" name="Line 58"/>
          <p:cNvSpPr>
            <a:spLocks noChangeShapeType="1"/>
          </p:cNvSpPr>
          <p:nvPr/>
        </p:nvSpPr>
        <p:spPr bwMode="auto">
          <a:xfrm>
            <a:off x="609600" y="3505200"/>
            <a:ext cx="2895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133" name="Text Box 59"/>
          <p:cNvSpPr txBox="1">
            <a:spLocks noChangeArrowheads="1"/>
          </p:cNvSpPr>
          <p:nvPr/>
        </p:nvSpPr>
        <p:spPr bwMode="auto">
          <a:xfrm>
            <a:off x="6705600" y="1371600"/>
            <a:ext cx="303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x</a:t>
            </a:r>
          </a:p>
        </p:txBody>
      </p:sp>
      <p:sp>
        <p:nvSpPr>
          <p:cNvPr id="4134" name="Text Box 60"/>
          <p:cNvSpPr txBox="1">
            <a:spLocks noChangeArrowheads="1"/>
          </p:cNvSpPr>
          <p:nvPr/>
        </p:nvSpPr>
        <p:spPr bwMode="auto">
          <a:xfrm>
            <a:off x="6705600" y="2133600"/>
            <a:ext cx="307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y</a:t>
            </a:r>
          </a:p>
        </p:txBody>
      </p:sp>
      <p:sp>
        <p:nvSpPr>
          <p:cNvPr id="4135" name="Line 61"/>
          <p:cNvSpPr>
            <a:spLocks noChangeShapeType="1"/>
          </p:cNvSpPr>
          <p:nvPr/>
        </p:nvSpPr>
        <p:spPr bwMode="auto">
          <a:xfrm>
            <a:off x="1371600" y="3276600"/>
            <a:ext cx="0" cy="2819400"/>
          </a:xfrm>
          <a:prstGeom prst="line">
            <a:avLst/>
          </a:prstGeom>
          <a:noFill/>
          <a:ln w="19050">
            <a:solidFill>
              <a:srgbClr val="00FF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136" name="Text Box 63"/>
          <p:cNvSpPr txBox="1">
            <a:spLocks noChangeArrowheads="1"/>
          </p:cNvSpPr>
          <p:nvPr/>
        </p:nvSpPr>
        <p:spPr bwMode="auto">
          <a:xfrm>
            <a:off x="762000" y="5791200"/>
            <a:ext cx="593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011</a:t>
            </a:r>
          </a:p>
        </p:txBody>
      </p:sp>
      <p:sp>
        <p:nvSpPr>
          <p:cNvPr id="4137" name="Text Box 64"/>
          <p:cNvSpPr txBox="1">
            <a:spLocks noChangeArrowheads="1"/>
          </p:cNvSpPr>
          <p:nvPr/>
        </p:nvSpPr>
        <p:spPr bwMode="auto">
          <a:xfrm>
            <a:off x="1447800" y="5791200"/>
            <a:ext cx="593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010</a:t>
            </a:r>
          </a:p>
        </p:txBody>
      </p:sp>
      <p:sp>
        <p:nvSpPr>
          <p:cNvPr id="4138" name="AutoShape 65"/>
          <p:cNvSpPr>
            <a:spLocks noChangeArrowheads="1"/>
          </p:cNvSpPr>
          <p:nvPr/>
        </p:nvSpPr>
        <p:spPr bwMode="auto">
          <a:xfrm>
            <a:off x="1905000" y="2133600"/>
            <a:ext cx="228600" cy="68580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grpSp>
        <p:nvGrpSpPr>
          <p:cNvPr id="7" name="Group 66"/>
          <p:cNvGrpSpPr>
            <a:grpSpLocks/>
          </p:cNvGrpSpPr>
          <p:nvPr/>
        </p:nvGrpSpPr>
        <p:grpSpPr bwMode="auto">
          <a:xfrm>
            <a:off x="914400" y="2133600"/>
            <a:ext cx="533400" cy="304800"/>
            <a:chOff x="576" y="1344"/>
            <a:chExt cx="336" cy="192"/>
          </a:xfrm>
        </p:grpSpPr>
        <p:sp>
          <p:nvSpPr>
            <p:cNvPr id="4171" name="AutoShape 67"/>
            <p:cNvSpPr>
              <a:spLocks/>
            </p:cNvSpPr>
            <p:nvPr/>
          </p:nvSpPr>
          <p:spPr bwMode="auto">
            <a:xfrm>
              <a:off x="864" y="1344"/>
              <a:ext cx="48" cy="192"/>
            </a:xfrm>
            <a:prstGeom prst="rightBracket">
              <a:avLst>
                <a:gd name="adj" fmla="val 33333"/>
              </a:avLst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72" name="Line 68"/>
            <p:cNvSpPr>
              <a:spLocks noChangeShapeType="1"/>
            </p:cNvSpPr>
            <p:nvPr/>
          </p:nvSpPr>
          <p:spPr bwMode="auto">
            <a:xfrm flipH="1">
              <a:off x="576" y="1344"/>
              <a:ext cx="288" cy="0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173" name="Line 69"/>
            <p:cNvSpPr>
              <a:spLocks noChangeShapeType="1"/>
            </p:cNvSpPr>
            <p:nvPr/>
          </p:nvSpPr>
          <p:spPr bwMode="auto">
            <a:xfrm flipH="1">
              <a:off x="576" y="1536"/>
              <a:ext cx="288" cy="0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8" name="Group 70"/>
          <p:cNvGrpSpPr>
            <a:grpSpLocks/>
          </p:cNvGrpSpPr>
          <p:nvPr/>
        </p:nvGrpSpPr>
        <p:grpSpPr bwMode="auto">
          <a:xfrm flipH="1">
            <a:off x="2209800" y="2133600"/>
            <a:ext cx="533400" cy="304800"/>
            <a:chOff x="576" y="1344"/>
            <a:chExt cx="336" cy="192"/>
          </a:xfrm>
        </p:grpSpPr>
        <p:sp>
          <p:nvSpPr>
            <p:cNvPr id="4168" name="AutoShape 71"/>
            <p:cNvSpPr>
              <a:spLocks/>
            </p:cNvSpPr>
            <p:nvPr/>
          </p:nvSpPr>
          <p:spPr bwMode="auto">
            <a:xfrm>
              <a:off x="864" y="1344"/>
              <a:ext cx="48" cy="192"/>
            </a:xfrm>
            <a:prstGeom prst="rightBracket">
              <a:avLst>
                <a:gd name="adj" fmla="val 33333"/>
              </a:avLst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69" name="Line 72"/>
            <p:cNvSpPr>
              <a:spLocks noChangeShapeType="1"/>
            </p:cNvSpPr>
            <p:nvPr/>
          </p:nvSpPr>
          <p:spPr bwMode="auto">
            <a:xfrm flipH="1">
              <a:off x="576" y="1344"/>
              <a:ext cx="288" cy="0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170" name="Line 73"/>
            <p:cNvSpPr>
              <a:spLocks noChangeShapeType="1"/>
            </p:cNvSpPr>
            <p:nvPr/>
          </p:nvSpPr>
          <p:spPr bwMode="auto">
            <a:xfrm flipH="1">
              <a:off x="576" y="1536"/>
              <a:ext cx="288" cy="0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4141" name="Line 74"/>
          <p:cNvSpPr>
            <a:spLocks noChangeShapeType="1"/>
          </p:cNvSpPr>
          <p:nvPr/>
        </p:nvSpPr>
        <p:spPr bwMode="auto">
          <a:xfrm>
            <a:off x="381000" y="5029200"/>
            <a:ext cx="3581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4142" name="Line 75"/>
          <p:cNvSpPr>
            <a:spLocks noChangeShapeType="1"/>
          </p:cNvSpPr>
          <p:nvPr/>
        </p:nvSpPr>
        <p:spPr bwMode="auto">
          <a:xfrm>
            <a:off x="381000" y="5410200"/>
            <a:ext cx="3581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4143" name="Text Box 76"/>
          <p:cNvSpPr txBox="1">
            <a:spLocks noChangeArrowheads="1"/>
          </p:cNvSpPr>
          <p:nvPr/>
        </p:nvSpPr>
        <p:spPr bwMode="auto">
          <a:xfrm>
            <a:off x="304800" y="4724400"/>
            <a:ext cx="320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y</a:t>
            </a:r>
          </a:p>
        </p:txBody>
      </p:sp>
      <p:sp>
        <p:nvSpPr>
          <p:cNvPr id="4144" name="Text Box 77"/>
          <p:cNvSpPr txBox="1">
            <a:spLocks noChangeArrowheads="1"/>
          </p:cNvSpPr>
          <p:nvPr/>
        </p:nvSpPr>
        <p:spPr bwMode="auto">
          <a:xfrm>
            <a:off x="304800" y="5486400"/>
            <a:ext cx="303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z</a:t>
            </a:r>
          </a:p>
        </p:txBody>
      </p:sp>
      <p:sp>
        <p:nvSpPr>
          <p:cNvPr id="4145" name="Freeform 78"/>
          <p:cNvSpPr>
            <a:spLocks/>
          </p:cNvSpPr>
          <p:nvPr/>
        </p:nvSpPr>
        <p:spPr bwMode="auto">
          <a:xfrm>
            <a:off x="609600" y="4419600"/>
            <a:ext cx="2819400" cy="228600"/>
          </a:xfrm>
          <a:custGeom>
            <a:avLst/>
            <a:gdLst>
              <a:gd name="T0" fmla="*/ 0 w 1776"/>
              <a:gd name="T1" fmla="*/ 228600 h 144"/>
              <a:gd name="T2" fmla="*/ 1447800 w 1776"/>
              <a:gd name="T3" fmla="*/ 228600 h 144"/>
              <a:gd name="T4" fmla="*/ 1447800 w 1776"/>
              <a:gd name="T5" fmla="*/ 0 h 144"/>
              <a:gd name="T6" fmla="*/ 2819400 w 1776"/>
              <a:gd name="T7" fmla="*/ 0 h 144"/>
              <a:gd name="T8" fmla="*/ 0 60000 65536"/>
              <a:gd name="T9" fmla="*/ 0 60000 65536"/>
              <a:gd name="T10" fmla="*/ 0 60000 65536"/>
              <a:gd name="T11" fmla="*/ 0 60000 65536"/>
              <a:gd name="T12" fmla="*/ 0 w 1776"/>
              <a:gd name="T13" fmla="*/ 0 h 144"/>
              <a:gd name="T14" fmla="*/ 1776 w 1776"/>
              <a:gd name="T15" fmla="*/ 144 h 1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76" h="144">
                <a:moveTo>
                  <a:pt x="0" y="144"/>
                </a:moveTo>
                <a:lnTo>
                  <a:pt x="912" y="144"/>
                </a:lnTo>
                <a:lnTo>
                  <a:pt x="912" y="0"/>
                </a:lnTo>
                <a:lnTo>
                  <a:pt x="1776" y="0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146" name="Freeform 79"/>
          <p:cNvSpPr>
            <a:spLocks/>
          </p:cNvSpPr>
          <p:nvPr/>
        </p:nvSpPr>
        <p:spPr bwMode="auto">
          <a:xfrm>
            <a:off x="609600" y="4800600"/>
            <a:ext cx="2819400" cy="228600"/>
          </a:xfrm>
          <a:custGeom>
            <a:avLst/>
            <a:gdLst>
              <a:gd name="T0" fmla="*/ 0 w 1776"/>
              <a:gd name="T1" fmla="*/ 0 h 144"/>
              <a:gd name="T2" fmla="*/ 914400 w 1776"/>
              <a:gd name="T3" fmla="*/ 0 h 144"/>
              <a:gd name="T4" fmla="*/ 914400 w 1776"/>
              <a:gd name="T5" fmla="*/ 228600 h 144"/>
              <a:gd name="T6" fmla="*/ 2819400 w 1776"/>
              <a:gd name="T7" fmla="*/ 228600 h 144"/>
              <a:gd name="T8" fmla="*/ 0 60000 65536"/>
              <a:gd name="T9" fmla="*/ 0 60000 65536"/>
              <a:gd name="T10" fmla="*/ 0 60000 65536"/>
              <a:gd name="T11" fmla="*/ 0 60000 65536"/>
              <a:gd name="T12" fmla="*/ 0 w 1776"/>
              <a:gd name="T13" fmla="*/ 0 h 144"/>
              <a:gd name="T14" fmla="*/ 1776 w 1776"/>
              <a:gd name="T15" fmla="*/ 144 h 1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76" h="144">
                <a:moveTo>
                  <a:pt x="0" y="0"/>
                </a:moveTo>
                <a:lnTo>
                  <a:pt x="576" y="0"/>
                </a:lnTo>
                <a:lnTo>
                  <a:pt x="576" y="144"/>
                </a:lnTo>
                <a:lnTo>
                  <a:pt x="1776" y="144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147" name="Line 82"/>
          <p:cNvSpPr>
            <a:spLocks noChangeShapeType="1"/>
          </p:cNvSpPr>
          <p:nvPr/>
        </p:nvSpPr>
        <p:spPr bwMode="auto">
          <a:xfrm>
            <a:off x="609600" y="3657600"/>
            <a:ext cx="2895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148" name="AutoShape 83"/>
          <p:cNvSpPr>
            <a:spLocks noChangeArrowheads="1"/>
          </p:cNvSpPr>
          <p:nvPr/>
        </p:nvSpPr>
        <p:spPr bwMode="auto">
          <a:xfrm rot="5400000">
            <a:off x="1981200" y="1981200"/>
            <a:ext cx="381000" cy="68580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grpSp>
        <p:nvGrpSpPr>
          <p:cNvPr id="9" name="Group 84"/>
          <p:cNvGrpSpPr>
            <a:grpSpLocks/>
          </p:cNvGrpSpPr>
          <p:nvPr/>
        </p:nvGrpSpPr>
        <p:grpSpPr bwMode="auto">
          <a:xfrm>
            <a:off x="5638800" y="3276600"/>
            <a:ext cx="1335088" cy="762000"/>
            <a:chOff x="1872" y="1968"/>
            <a:chExt cx="841" cy="480"/>
          </a:xfrm>
        </p:grpSpPr>
        <p:sp>
          <p:nvSpPr>
            <p:cNvPr id="4164" name="AutoShape 85"/>
            <p:cNvSpPr>
              <a:spLocks noChangeArrowheads="1"/>
            </p:cNvSpPr>
            <p:nvPr/>
          </p:nvSpPr>
          <p:spPr bwMode="auto">
            <a:xfrm>
              <a:off x="2064" y="1968"/>
              <a:ext cx="480" cy="480"/>
            </a:xfrm>
            <a:prstGeom prst="flowChartDelay">
              <a:avLst/>
            </a:prstGeom>
            <a:noFill/>
            <a:ln w="38100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65" name="Line 86"/>
            <p:cNvSpPr>
              <a:spLocks noChangeShapeType="1"/>
            </p:cNvSpPr>
            <p:nvPr/>
          </p:nvSpPr>
          <p:spPr bwMode="auto">
            <a:xfrm flipH="1">
              <a:off x="1872" y="2352"/>
              <a:ext cx="192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66" name="Line 87"/>
            <p:cNvSpPr>
              <a:spLocks noChangeShapeType="1"/>
            </p:cNvSpPr>
            <p:nvPr/>
          </p:nvSpPr>
          <p:spPr bwMode="auto">
            <a:xfrm flipH="1">
              <a:off x="1872" y="2064"/>
              <a:ext cx="192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67" name="Line 88"/>
            <p:cNvSpPr>
              <a:spLocks noChangeShapeType="1"/>
            </p:cNvSpPr>
            <p:nvPr/>
          </p:nvSpPr>
          <p:spPr bwMode="auto">
            <a:xfrm flipH="1">
              <a:off x="2544" y="2208"/>
              <a:ext cx="169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4150" name="Freeform 89"/>
          <p:cNvSpPr>
            <a:spLocks/>
          </p:cNvSpPr>
          <p:nvPr/>
        </p:nvSpPr>
        <p:spPr bwMode="auto">
          <a:xfrm>
            <a:off x="4953000" y="2438400"/>
            <a:ext cx="685800" cy="1447800"/>
          </a:xfrm>
          <a:custGeom>
            <a:avLst/>
            <a:gdLst>
              <a:gd name="T0" fmla="*/ 0 w 384"/>
              <a:gd name="T1" fmla="*/ 0 h 912"/>
              <a:gd name="T2" fmla="*/ 0 w 384"/>
              <a:gd name="T3" fmla="*/ 1447800 h 912"/>
              <a:gd name="T4" fmla="*/ 685800 w 384"/>
              <a:gd name="T5" fmla="*/ 1447800 h 912"/>
              <a:gd name="T6" fmla="*/ 0 60000 65536"/>
              <a:gd name="T7" fmla="*/ 0 60000 65536"/>
              <a:gd name="T8" fmla="*/ 0 60000 65536"/>
              <a:gd name="T9" fmla="*/ 0 w 384"/>
              <a:gd name="T10" fmla="*/ 0 h 912"/>
              <a:gd name="T11" fmla="*/ 384 w 384"/>
              <a:gd name="T12" fmla="*/ 912 h 91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4" h="912">
                <a:moveTo>
                  <a:pt x="0" y="0"/>
                </a:moveTo>
                <a:lnTo>
                  <a:pt x="0" y="912"/>
                </a:lnTo>
                <a:lnTo>
                  <a:pt x="384" y="912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151" name="Freeform 90"/>
          <p:cNvSpPr>
            <a:spLocks/>
          </p:cNvSpPr>
          <p:nvPr/>
        </p:nvSpPr>
        <p:spPr bwMode="auto">
          <a:xfrm>
            <a:off x="5486400" y="1524000"/>
            <a:ext cx="152400" cy="1905000"/>
          </a:xfrm>
          <a:custGeom>
            <a:avLst/>
            <a:gdLst>
              <a:gd name="T0" fmla="*/ 0 w 384"/>
              <a:gd name="T1" fmla="*/ 0 h 912"/>
              <a:gd name="T2" fmla="*/ 0 w 384"/>
              <a:gd name="T3" fmla="*/ 1905000 h 912"/>
              <a:gd name="T4" fmla="*/ 152400 w 384"/>
              <a:gd name="T5" fmla="*/ 1905000 h 912"/>
              <a:gd name="T6" fmla="*/ 0 60000 65536"/>
              <a:gd name="T7" fmla="*/ 0 60000 65536"/>
              <a:gd name="T8" fmla="*/ 0 60000 65536"/>
              <a:gd name="T9" fmla="*/ 0 w 384"/>
              <a:gd name="T10" fmla="*/ 0 h 912"/>
              <a:gd name="T11" fmla="*/ 384 w 384"/>
              <a:gd name="T12" fmla="*/ 912 h 91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4" h="912">
                <a:moveTo>
                  <a:pt x="0" y="0"/>
                </a:moveTo>
                <a:lnTo>
                  <a:pt x="0" y="912"/>
                </a:lnTo>
                <a:lnTo>
                  <a:pt x="384" y="912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152" name="Oval 91"/>
          <p:cNvSpPr>
            <a:spLocks noChangeArrowheads="1"/>
          </p:cNvSpPr>
          <p:nvPr/>
        </p:nvSpPr>
        <p:spPr bwMode="auto">
          <a:xfrm>
            <a:off x="5410200" y="1447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153" name="Oval 92"/>
          <p:cNvSpPr>
            <a:spLocks noChangeArrowheads="1"/>
          </p:cNvSpPr>
          <p:nvPr/>
        </p:nvSpPr>
        <p:spPr bwMode="auto">
          <a:xfrm>
            <a:off x="4876800" y="2362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154" name="Line 93"/>
          <p:cNvSpPr>
            <a:spLocks noChangeShapeType="1"/>
          </p:cNvSpPr>
          <p:nvPr/>
        </p:nvSpPr>
        <p:spPr bwMode="auto">
          <a:xfrm flipH="1">
            <a:off x="7239000" y="2667000"/>
            <a:ext cx="4572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155" name="Freeform 94"/>
          <p:cNvSpPr>
            <a:spLocks/>
          </p:cNvSpPr>
          <p:nvPr/>
        </p:nvSpPr>
        <p:spPr bwMode="auto">
          <a:xfrm flipV="1">
            <a:off x="6934200" y="2895600"/>
            <a:ext cx="304800" cy="762000"/>
          </a:xfrm>
          <a:custGeom>
            <a:avLst/>
            <a:gdLst>
              <a:gd name="T0" fmla="*/ 0 w 432"/>
              <a:gd name="T1" fmla="*/ 0 h 720"/>
              <a:gd name="T2" fmla="*/ 203200 w 432"/>
              <a:gd name="T3" fmla="*/ 0 h 720"/>
              <a:gd name="T4" fmla="*/ 203200 w 432"/>
              <a:gd name="T5" fmla="*/ 762000 h 720"/>
              <a:gd name="T6" fmla="*/ 304800 w 432"/>
              <a:gd name="T7" fmla="*/ 762000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720"/>
              <a:gd name="T14" fmla="*/ 432 w 432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720">
                <a:moveTo>
                  <a:pt x="0" y="0"/>
                </a:moveTo>
                <a:lnTo>
                  <a:pt x="288" y="0"/>
                </a:lnTo>
                <a:lnTo>
                  <a:pt x="288" y="720"/>
                </a:lnTo>
                <a:lnTo>
                  <a:pt x="432" y="72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156" name="Line 95"/>
          <p:cNvSpPr>
            <a:spLocks noChangeShapeType="1"/>
          </p:cNvSpPr>
          <p:nvPr/>
        </p:nvSpPr>
        <p:spPr bwMode="auto">
          <a:xfrm>
            <a:off x="6934200" y="2667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157" name="Text Box 96"/>
          <p:cNvSpPr txBox="1">
            <a:spLocks noChangeArrowheads="1"/>
          </p:cNvSpPr>
          <p:nvPr/>
        </p:nvSpPr>
        <p:spPr bwMode="auto">
          <a:xfrm>
            <a:off x="6781800" y="3276600"/>
            <a:ext cx="315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k</a:t>
            </a:r>
          </a:p>
        </p:txBody>
      </p:sp>
      <p:sp>
        <p:nvSpPr>
          <p:cNvPr id="4158" name="Line 97"/>
          <p:cNvSpPr>
            <a:spLocks noChangeShapeType="1"/>
          </p:cNvSpPr>
          <p:nvPr/>
        </p:nvSpPr>
        <p:spPr bwMode="auto">
          <a:xfrm>
            <a:off x="381000" y="5791200"/>
            <a:ext cx="3581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4159" name="Text Box 99"/>
          <p:cNvSpPr txBox="1">
            <a:spLocks noChangeArrowheads="1"/>
          </p:cNvSpPr>
          <p:nvPr/>
        </p:nvSpPr>
        <p:spPr bwMode="auto">
          <a:xfrm>
            <a:off x="304800" y="5105400"/>
            <a:ext cx="315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k</a:t>
            </a:r>
          </a:p>
        </p:txBody>
      </p:sp>
      <p:sp>
        <p:nvSpPr>
          <p:cNvPr id="4160" name="Line 100"/>
          <p:cNvSpPr>
            <a:spLocks noChangeShapeType="1"/>
          </p:cNvSpPr>
          <p:nvPr/>
        </p:nvSpPr>
        <p:spPr bwMode="auto">
          <a:xfrm>
            <a:off x="609600" y="5181600"/>
            <a:ext cx="2895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161" name="Line 101"/>
          <p:cNvSpPr>
            <a:spLocks noChangeShapeType="1"/>
          </p:cNvSpPr>
          <p:nvPr/>
        </p:nvSpPr>
        <p:spPr bwMode="auto">
          <a:xfrm>
            <a:off x="609600" y="5562600"/>
            <a:ext cx="2895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98" name="Segnaposto numero diapositiva 9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9.</a:t>
            </a:r>
            <a:fld id="{DEB34C88-C1E4-4510-B627-E73039ED04AF}" type="slidenum">
              <a:rPr lang="it-IT" smtClean="0"/>
              <a:pPr>
                <a:defRPr/>
              </a:pPr>
              <a:t>39</a:t>
            </a:fld>
            <a:endParaRPr lang="it-IT" dirty="0"/>
          </a:p>
        </p:txBody>
      </p:sp>
      <p:sp>
        <p:nvSpPr>
          <p:cNvPr id="101" name="Segnaposto piè di pagina 10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Esempio 1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371600"/>
            <a:ext cx="8596313" cy="4724400"/>
          </a:xfrm>
        </p:spPr>
        <p:txBody>
          <a:bodyPr/>
          <a:lstStyle/>
          <a:p>
            <a:pPr eaLnBrk="1" hangingPunct="1">
              <a:defRPr/>
            </a:pPr>
            <a:r>
              <a:rPr lang="it-IT" sz="2400" smtClean="0"/>
              <a:t>Per </a:t>
            </a:r>
          </a:p>
        </p:txBody>
      </p:sp>
      <p:graphicFrame>
        <p:nvGraphicFramePr>
          <p:cNvPr id="14338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1476375" y="1268413"/>
          <a:ext cx="3167063" cy="858837"/>
        </p:xfrm>
        <a:graphic>
          <a:graphicData uri="http://schemas.openxmlformats.org/presentationml/2006/ole">
            <p:oleObj spid="_x0000_s14338" name="Equation" r:id="rId3" imgW="1498320" imgH="406080" progId="Equation.3">
              <p:embed/>
            </p:oleObj>
          </a:graphicData>
        </a:graphic>
      </p:graphicFrame>
      <p:graphicFrame>
        <p:nvGraphicFramePr>
          <p:cNvPr id="133125" name="Group 5"/>
          <p:cNvGraphicFramePr>
            <a:graphicFrameLocks noGrp="1"/>
          </p:cNvGraphicFramePr>
          <p:nvPr>
            <p:ph sz="quarter" idx="3"/>
          </p:nvPr>
        </p:nvGraphicFramePr>
        <p:xfrm>
          <a:off x="1692275" y="2492375"/>
          <a:ext cx="4343400" cy="3409633"/>
        </p:xfrm>
        <a:graphic>
          <a:graphicData uri="http://schemas.openxmlformats.org/drawingml/2006/table">
            <a:tbl>
              <a:tblPr/>
              <a:tblGrid>
                <a:gridCol w="868363"/>
                <a:gridCol w="868362"/>
                <a:gridCol w="869950"/>
                <a:gridCol w="868363"/>
                <a:gridCol w="868362"/>
              </a:tblGrid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x</a:t>
                      </a:r>
                    </a:p>
                  </a:txBody>
                  <a:tcPr marL="72000" marR="72000" marT="0" marB="0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L="72000" marR="72000" marT="0" marB="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z</a:t>
                      </a:r>
                    </a:p>
                  </a:txBody>
                  <a:tcPr marL="72000" marR="7200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f</a:t>
                      </a:r>
                      <a:r>
                        <a:rPr kumimoji="0" lang="it-IT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72000" marR="72000" marT="0" marB="0" anchor="ctr" horzOverflow="overflow">
                    <a:lnL w="2857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f</a:t>
                      </a:r>
                      <a:r>
                        <a:rPr kumimoji="0" lang="it-IT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L="72000" marR="72000" marT="0" marB="0" anchor="ctr" horzOverflow="overflow">
                    <a:lnL w="2857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72000" marR="72000" marT="0" marB="0" anchor="ctr"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72000" marR="72000" marT="0" marB="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72000" marR="7200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72000" marR="72000" marT="0" marB="0" anchor="ctr" horzOverflow="overflow">
                    <a:lnL w="2857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72000" marR="72000" marT="0" marB="0" anchor="ctr" horzOverflow="overflow">
                    <a:lnL w="2857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72000" marR="72000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72000" marR="720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72000" marR="7200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72000" marR="72000" marT="0" marB="0" anchor="ctr" horzOverflow="overflow">
                    <a:lnL w="2857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72000" marR="72000" marT="0" marB="0" anchor="ctr" horzOverflow="overflow">
                    <a:lnL w="2857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72000" marR="72000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72000" marR="720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72000" marR="7200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72000" marR="72000" marT="0" marB="0" anchor="ctr" horzOverflow="overflow">
                    <a:lnL w="2857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72000" marR="72000" marT="0" marB="0" anchor="ctr" horzOverflow="overflow">
                    <a:lnL w="2857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72000" marR="72000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72000" marR="720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72000" marR="7200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72000" marR="72000" marT="0" marB="0" anchor="ctr" horzOverflow="overflow">
                    <a:lnL w="2857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72000" marR="72000" marT="0" marB="0" anchor="ctr" horzOverflow="overflow">
                    <a:lnL w="2857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72000" marR="72000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72000" marR="720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72000" marR="7200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72000" marR="72000" marT="0" marB="0" anchor="ctr" horzOverflow="overflow">
                    <a:lnL w="2857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72000" marR="72000" marT="0" marB="0" anchor="ctr" horzOverflow="overflow">
                    <a:lnL w="2857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72000" marR="72000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72000" marR="720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72000" marR="7200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72000" marR="72000" marT="0" marB="0" anchor="ctr" horzOverflow="overflow">
                    <a:lnL w="2857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72000" marR="72000" marT="0" marB="0" anchor="ctr" horzOverflow="overflow">
                    <a:lnL w="2857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72000" marR="72000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72000" marR="720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72000" marR="7200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72000" marR="72000" marT="0" marB="0" anchor="ctr" horzOverflow="overflow">
                    <a:lnL w="2857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72000" marR="72000" marT="0" marB="0" anchor="ctr" horzOverflow="overflow">
                    <a:lnL w="2857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72000" marR="72000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72000" marR="720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72000" marR="7200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72000" marR="72000" marT="0" marB="0" anchor="ctr" horzOverflow="overflow">
                    <a:lnL w="2857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72000" marR="72000" marT="0" marB="0" anchor="ctr" horzOverflow="overflow">
                    <a:lnL w="2857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</a:tbl>
          </a:graphicData>
        </a:graphic>
      </p:graphicFrame>
      <p:sp>
        <p:nvSpPr>
          <p:cNvPr id="13" name="Segnaposto numero diapositiva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9.</a:t>
            </a:r>
            <a:fld id="{0D52B49A-F44C-4262-A71F-9992E60667EE}" type="slidenum">
              <a:rPr lang="it-IT" smtClean="0"/>
              <a:pPr>
                <a:defRPr/>
              </a:pPr>
              <a:t>4</a:t>
            </a:fld>
            <a:endParaRPr lang="it-IT" dirty="0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Aritmetica binaria 1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Somma di due bit</a:t>
            </a:r>
          </a:p>
          <a:p>
            <a:pPr lvl="2" eaLnBrk="1" hangingPunct="1">
              <a:defRPr/>
            </a:pPr>
            <a:r>
              <a:rPr lang="it-IT" smtClean="0"/>
              <a:t>x + y</a:t>
            </a:r>
          </a:p>
          <a:p>
            <a:pPr lvl="2" eaLnBrk="1" hangingPunct="1">
              <a:defRPr/>
            </a:pPr>
            <a:r>
              <a:rPr lang="it-IT" smtClean="0"/>
              <a:t>s = Somma</a:t>
            </a:r>
          </a:p>
          <a:p>
            <a:pPr lvl="2" eaLnBrk="1" hangingPunct="1">
              <a:defRPr/>
            </a:pPr>
            <a:r>
              <a:rPr lang="it-IT" smtClean="0"/>
              <a:t>c = Carry  (RIPORTO)</a:t>
            </a:r>
          </a:p>
          <a:p>
            <a:pPr lvl="2" eaLnBrk="1" hangingPunct="1">
              <a:defRPr/>
            </a:pPr>
            <a:endParaRPr lang="it-IT" smtClean="0"/>
          </a:p>
          <a:p>
            <a:pPr eaLnBrk="1" hangingPunct="1">
              <a:defRPr/>
            </a:pPr>
            <a:r>
              <a:rPr lang="it-IT" smtClean="0"/>
              <a:t>Esempio</a:t>
            </a:r>
          </a:p>
        </p:txBody>
      </p:sp>
      <p:graphicFrame>
        <p:nvGraphicFramePr>
          <p:cNvPr id="79998" name="Group 126"/>
          <p:cNvGraphicFramePr>
            <a:graphicFrameLocks noGrp="1"/>
          </p:cNvGraphicFramePr>
          <p:nvPr/>
        </p:nvGraphicFramePr>
        <p:xfrm>
          <a:off x="5591175" y="1874838"/>
          <a:ext cx="1290638" cy="2008506"/>
        </p:xfrm>
        <a:graphic>
          <a:graphicData uri="http://schemas.openxmlformats.org/drawingml/2006/table">
            <a:tbl>
              <a:tblPr/>
              <a:tblGrid>
                <a:gridCol w="322263"/>
                <a:gridCol w="323850"/>
                <a:gridCol w="322262"/>
                <a:gridCol w="322263"/>
              </a:tblGrid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c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0014" name="Group 142"/>
          <p:cNvGraphicFramePr>
            <a:graphicFrameLocks noGrp="1"/>
          </p:cNvGraphicFramePr>
          <p:nvPr/>
        </p:nvGraphicFramePr>
        <p:xfrm>
          <a:off x="1482725" y="3976688"/>
          <a:ext cx="4445000" cy="1584960"/>
        </p:xfrm>
        <a:graphic>
          <a:graphicData uri="http://schemas.openxmlformats.org/drawingml/2006/table">
            <a:tbl>
              <a:tblPr/>
              <a:tblGrid>
                <a:gridCol w="555625"/>
                <a:gridCol w="555625"/>
                <a:gridCol w="555625"/>
                <a:gridCol w="555625"/>
                <a:gridCol w="555625"/>
                <a:gridCol w="555625"/>
                <a:gridCol w="555625"/>
                <a:gridCol w="555625"/>
              </a:tblGrid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903" name="Text Box 105"/>
          <p:cNvSpPr txBox="1">
            <a:spLocks noChangeArrowheads="1"/>
          </p:cNvSpPr>
          <p:nvPr/>
        </p:nvSpPr>
        <p:spPr bwMode="auto">
          <a:xfrm>
            <a:off x="495300" y="4071938"/>
            <a:ext cx="846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solidFill>
                  <a:srgbClr val="FF0000"/>
                </a:solidFill>
                <a:latin typeface="Arial Rounded MT Bold" pitchFamily="34" charset="0"/>
              </a:rPr>
              <a:t>carry</a:t>
            </a:r>
          </a:p>
        </p:txBody>
      </p:sp>
      <p:sp>
        <p:nvSpPr>
          <p:cNvPr id="35904" name="Text Box 106"/>
          <p:cNvSpPr txBox="1">
            <a:spLocks noChangeArrowheads="1"/>
          </p:cNvSpPr>
          <p:nvPr/>
        </p:nvSpPr>
        <p:spPr bwMode="auto">
          <a:xfrm>
            <a:off x="6335713" y="4603750"/>
            <a:ext cx="1939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solidFill>
                  <a:srgbClr val="FF0000"/>
                </a:solidFill>
                <a:latin typeface="Arial Rounded MT Bold" pitchFamily="34" charset="0"/>
              </a:rPr>
              <a:t>89 + 117 = 206</a:t>
            </a:r>
          </a:p>
        </p:txBody>
      </p:sp>
      <p:sp>
        <p:nvSpPr>
          <p:cNvPr id="12" name="Segnaposto numero diapositiva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9.</a:t>
            </a:r>
            <a:fld id="{DEB34C88-C1E4-4510-B627-E73039ED04AF}" type="slidenum">
              <a:rPr lang="it-IT" smtClean="0"/>
              <a:pPr>
                <a:defRPr/>
              </a:pPr>
              <a:t>40</a:t>
            </a:fld>
            <a:endParaRPr lang="it-IT" dirty="0"/>
          </a:p>
        </p:txBody>
      </p:sp>
      <p:sp>
        <p:nvSpPr>
          <p:cNvPr id="13" name="Segnaposto piè di pagina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Aritmetica binaria 2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Sottrazione di due bit</a:t>
            </a:r>
          </a:p>
          <a:p>
            <a:pPr lvl="2" eaLnBrk="1" hangingPunct="1">
              <a:defRPr/>
            </a:pPr>
            <a:r>
              <a:rPr lang="it-IT" smtClean="0"/>
              <a:t>x -y</a:t>
            </a:r>
          </a:p>
          <a:p>
            <a:pPr lvl="2" eaLnBrk="1" hangingPunct="1">
              <a:defRPr/>
            </a:pPr>
            <a:r>
              <a:rPr lang="it-IT" smtClean="0"/>
              <a:t>d = Differenza</a:t>
            </a:r>
          </a:p>
          <a:p>
            <a:pPr lvl="2" eaLnBrk="1" hangingPunct="1">
              <a:defRPr/>
            </a:pPr>
            <a:r>
              <a:rPr lang="it-IT" smtClean="0"/>
              <a:t>b = Borrow  (Prestito)</a:t>
            </a:r>
          </a:p>
          <a:p>
            <a:pPr lvl="2" eaLnBrk="1" hangingPunct="1">
              <a:defRPr/>
            </a:pPr>
            <a:endParaRPr lang="it-IT" smtClean="0"/>
          </a:p>
          <a:p>
            <a:pPr eaLnBrk="1" hangingPunct="1">
              <a:defRPr/>
            </a:pPr>
            <a:r>
              <a:rPr lang="it-IT" smtClean="0"/>
              <a:t>Esempio</a:t>
            </a:r>
          </a:p>
        </p:txBody>
      </p:sp>
      <p:graphicFrame>
        <p:nvGraphicFramePr>
          <p:cNvPr id="81057" name="Group 161"/>
          <p:cNvGraphicFramePr>
            <a:graphicFrameLocks noGrp="1"/>
          </p:cNvGraphicFramePr>
          <p:nvPr/>
        </p:nvGraphicFramePr>
        <p:xfrm>
          <a:off x="5591175" y="1874838"/>
          <a:ext cx="1290638" cy="2008506"/>
        </p:xfrm>
        <a:graphic>
          <a:graphicData uri="http://schemas.openxmlformats.org/drawingml/2006/table">
            <a:tbl>
              <a:tblPr/>
              <a:tblGrid>
                <a:gridCol w="322263"/>
                <a:gridCol w="323850"/>
                <a:gridCol w="322262"/>
                <a:gridCol w="322263"/>
              </a:tblGrid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d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b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1087" name="Group 191"/>
          <p:cNvGraphicFramePr>
            <a:graphicFrameLocks noGrp="1"/>
          </p:cNvGraphicFramePr>
          <p:nvPr/>
        </p:nvGraphicFramePr>
        <p:xfrm>
          <a:off x="1482725" y="3976688"/>
          <a:ext cx="4445000" cy="1584960"/>
        </p:xfrm>
        <a:graphic>
          <a:graphicData uri="http://schemas.openxmlformats.org/drawingml/2006/table">
            <a:tbl>
              <a:tblPr/>
              <a:tblGrid>
                <a:gridCol w="555625"/>
                <a:gridCol w="555625"/>
                <a:gridCol w="555625"/>
                <a:gridCol w="555625"/>
                <a:gridCol w="555625"/>
                <a:gridCol w="555625"/>
                <a:gridCol w="555625"/>
                <a:gridCol w="555625"/>
              </a:tblGrid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6927" name="Text Box 103"/>
          <p:cNvSpPr txBox="1">
            <a:spLocks noChangeArrowheads="1"/>
          </p:cNvSpPr>
          <p:nvPr/>
        </p:nvSpPr>
        <p:spPr bwMode="auto">
          <a:xfrm>
            <a:off x="385763" y="3921125"/>
            <a:ext cx="1079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solidFill>
                  <a:srgbClr val="FF0000"/>
                </a:solidFill>
                <a:latin typeface="Arial Rounded MT Bold" pitchFamily="34" charset="0"/>
              </a:rPr>
              <a:t>borrow</a:t>
            </a:r>
          </a:p>
        </p:txBody>
      </p:sp>
      <p:sp>
        <p:nvSpPr>
          <p:cNvPr id="36928" name="Text Box 104"/>
          <p:cNvSpPr txBox="1">
            <a:spLocks noChangeArrowheads="1"/>
          </p:cNvSpPr>
          <p:nvPr/>
        </p:nvSpPr>
        <p:spPr bwMode="auto">
          <a:xfrm>
            <a:off x="6335713" y="4603750"/>
            <a:ext cx="1876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solidFill>
                  <a:srgbClr val="FF0000"/>
                </a:solidFill>
                <a:latin typeface="Arial Rounded MT Bold" pitchFamily="34" charset="0"/>
              </a:rPr>
              <a:t>206 - 117 = 89</a:t>
            </a:r>
          </a:p>
        </p:txBody>
      </p:sp>
      <p:graphicFrame>
        <p:nvGraphicFramePr>
          <p:cNvPr id="81071" name="Group 175"/>
          <p:cNvGraphicFramePr>
            <a:graphicFrameLocks noGrp="1"/>
          </p:cNvGraphicFramePr>
          <p:nvPr/>
        </p:nvGraphicFramePr>
        <p:xfrm>
          <a:off x="7531100" y="1878013"/>
          <a:ext cx="1290638" cy="2008506"/>
        </p:xfrm>
        <a:graphic>
          <a:graphicData uri="http://schemas.openxmlformats.org/drawingml/2006/table">
            <a:tbl>
              <a:tblPr/>
              <a:tblGrid>
                <a:gridCol w="322263"/>
                <a:gridCol w="323850"/>
                <a:gridCol w="322262"/>
                <a:gridCol w="322263"/>
              </a:tblGrid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c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" name="Segnaposto numero diapositiva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9.</a:t>
            </a:r>
            <a:fld id="{DEB34C88-C1E4-4510-B627-E73039ED04AF}" type="slidenum">
              <a:rPr lang="it-IT" smtClean="0"/>
              <a:pPr>
                <a:defRPr/>
              </a:pPr>
              <a:t>41</a:t>
            </a:fld>
            <a:endParaRPr lang="it-IT" dirty="0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err="1" smtClean="0"/>
              <a:t>Half</a:t>
            </a:r>
            <a:r>
              <a:rPr lang="it-IT" dirty="0" smtClean="0"/>
              <a:t> </a:t>
            </a:r>
            <a:r>
              <a:rPr lang="it-IT" dirty="0" err="1" smtClean="0"/>
              <a:t>Adder</a:t>
            </a:r>
            <a:endParaRPr lang="it-IT" dirty="0" smtClean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41438"/>
            <a:ext cx="8839200" cy="4724400"/>
          </a:xfrm>
        </p:spPr>
        <p:txBody>
          <a:bodyPr/>
          <a:lstStyle/>
          <a:p>
            <a:pPr eaLnBrk="1" hangingPunct="1">
              <a:defRPr/>
            </a:pPr>
            <a:r>
              <a:rPr lang="it-IT" smtClean="0"/>
              <a:t>Somma di due bit</a:t>
            </a:r>
          </a:p>
        </p:txBody>
      </p:sp>
      <p:graphicFrame>
        <p:nvGraphicFramePr>
          <p:cNvPr id="82016" name="Group 96"/>
          <p:cNvGraphicFramePr>
            <a:graphicFrameLocks noGrp="1"/>
          </p:cNvGraphicFramePr>
          <p:nvPr/>
        </p:nvGraphicFramePr>
        <p:xfrm>
          <a:off x="838200" y="1981200"/>
          <a:ext cx="1828800" cy="2008506"/>
        </p:xfrm>
        <a:graphic>
          <a:graphicData uri="http://schemas.openxmlformats.org/drawingml/2006/table">
            <a:tbl>
              <a:tblPr/>
              <a:tblGrid>
                <a:gridCol w="419100"/>
                <a:gridCol w="401638"/>
                <a:gridCol w="392112"/>
                <a:gridCol w="61595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a</a:t>
                      </a:r>
                      <a:r>
                        <a:rPr kumimoji="0" lang="it-IT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i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b</a:t>
                      </a:r>
                      <a:r>
                        <a:rPr kumimoji="0" lang="it-IT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i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s</a:t>
                      </a:r>
                      <a:r>
                        <a:rPr kumimoji="0" lang="it-IT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i</a:t>
                      </a: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c</a:t>
                      </a:r>
                      <a:r>
                        <a:rPr kumimoji="0" lang="it-IT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i+1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122" name="Object 46"/>
          <p:cNvGraphicFramePr>
            <a:graphicFrameLocks noChangeAspect="1"/>
          </p:cNvGraphicFramePr>
          <p:nvPr/>
        </p:nvGraphicFramePr>
        <p:xfrm>
          <a:off x="609600" y="4343400"/>
          <a:ext cx="2057400" cy="1217613"/>
        </p:xfrm>
        <a:graphic>
          <a:graphicData uri="http://schemas.openxmlformats.org/presentationml/2006/ole">
            <p:oleObj spid="_x0000_s65538" name="Equation" r:id="rId3" imgW="685800" imgH="406080" progId="Equation.3">
              <p:embed/>
            </p:oleObj>
          </a:graphicData>
        </a:graphic>
      </p:graphicFrame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5181600" y="1981200"/>
            <a:ext cx="1981200" cy="914400"/>
            <a:chOff x="4032" y="2784"/>
            <a:chExt cx="768" cy="288"/>
          </a:xfrm>
        </p:grpSpPr>
        <p:sp>
          <p:nvSpPr>
            <p:cNvPr id="5178" name="Arc 48"/>
            <p:cNvSpPr>
              <a:spLocks/>
            </p:cNvSpPr>
            <p:nvPr/>
          </p:nvSpPr>
          <p:spPr bwMode="auto">
            <a:xfrm>
              <a:off x="4224" y="2784"/>
              <a:ext cx="336" cy="144"/>
            </a:xfrm>
            <a:custGeom>
              <a:avLst/>
              <a:gdLst>
                <a:gd name="T0" fmla="*/ 0 w 21600"/>
                <a:gd name="T1" fmla="*/ 0 h 21600"/>
                <a:gd name="T2" fmla="*/ 5 w 21600"/>
                <a:gd name="T3" fmla="*/ 1 h 21600"/>
                <a:gd name="T4" fmla="*/ 0 w 21600"/>
                <a:gd name="T5" fmla="*/ 1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179" name="Arc 49"/>
            <p:cNvSpPr>
              <a:spLocks/>
            </p:cNvSpPr>
            <p:nvPr/>
          </p:nvSpPr>
          <p:spPr bwMode="auto">
            <a:xfrm flipV="1">
              <a:off x="4224" y="2928"/>
              <a:ext cx="336" cy="144"/>
            </a:xfrm>
            <a:custGeom>
              <a:avLst/>
              <a:gdLst>
                <a:gd name="T0" fmla="*/ 0 w 21600"/>
                <a:gd name="T1" fmla="*/ 0 h 21600"/>
                <a:gd name="T2" fmla="*/ 5 w 21600"/>
                <a:gd name="T3" fmla="*/ 1 h 21600"/>
                <a:gd name="T4" fmla="*/ 0 w 21600"/>
                <a:gd name="T5" fmla="*/ 1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180" name="Arc 50"/>
            <p:cNvSpPr>
              <a:spLocks/>
            </p:cNvSpPr>
            <p:nvPr/>
          </p:nvSpPr>
          <p:spPr bwMode="auto">
            <a:xfrm>
              <a:off x="4224" y="2784"/>
              <a:ext cx="48" cy="1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1 h 21600"/>
                <a:gd name="T4" fmla="*/ 0 w 21600"/>
                <a:gd name="T5" fmla="*/ 1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181" name="Arc 51"/>
            <p:cNvSpPr>
              <a:spLocks/>
            </p:cNvSpPr>
            <p:nvPr/>
          </p:nvSpPr>
          <p:spPr bwMode="auto">
            <a:xfrm flipV="1">
              <a:off x="4224" y="2928"/>
              <a:ext cx="48" cy="1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1 h 21600"/>
                <a:gd name="T4" fmla="*/ 0 w 21600"/>
                <a:gd name="T5" fmla="*/ 1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182" name="Arc 52"/>
            <p:cNvSpPr>
              <a:spLocks/>
            </p:cNvSpPr>
            <p:nvPr/>
          </p:nvSpPr>
          <p:spPr bwMode="auto">
            <a:xfrm>
              <a:off x="4176" y="2784"/>
              <a:ext cx="48" cy="1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1 h 21600"/>
                <a:gd name="T4" fmla="*/ 0 w 21600"/>
                <a:gd name="T5" fmla="*/ 1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183" name="Arc 53"/>
            <p:cNvSpPr>
              <a:spLocks/>
            </p:cNvSpPr>
            <p:nvPr/>
          </p:nvSpPr>
          <p:spPr bwMode="auto">
            <a:xfrm flipV="1">
              <a:off x="4176" y="2928"/>
              <a:ext cx="48" cy="1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1 h 21600"/>
                <a:gd name="T4" fmla="*/ 0 w 21600"/>
                <a:gd name="T5" fmla="*/ 1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184" name="Line 54"/>
            <p:cNvSpPr>
              <a:spLocks noChangeShapeType="1"/>
            </p:cNvSpPr>
            <p:nvPr/>
          </p:nvSpPr>
          <p:spPr bwMode="auto">
            <a:xfrm flipH="1">
              <a:off x="4032" y="2880"/>
              <a:ext cx="240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185" name="Line 55"/>
            <p:cNvSpPr>
              <a:spLocks noChangeShapeType="1"/>
            </p:cNvSpPr>
            <p:nvPr/>
          </p:nvSpPr>
          <p:spPr bwMode="auto">
            <a:xfrm flipH="1">
              <a:off x="4032" y="2976"/>
              <a:ext cx="240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186" name="Line 56"/>
            <p:cNvSpPr>
              <a:spLocks noChangeShapeType="1"/>
            </p:cNvSpPr>
            <p:nvPr/>
          </p:nvSpPr>
          <p:spPr bwMode="auto">
            <a:xfrm flipH="1">
              <a:off x="4560" y="2928"/>
              <a:ext cx="240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3" name="Group 57"/>
          <p:cNvGrpSpPr>
            <a:grpSpLocks/>
          </p:cNvGrpSpPr>
          <p:nvPr/>
        </p:nvGrpSpPr>
        <p:grpSpPr bwMode="auto">
          <a:xfrm>
            <a:off x="5181600" y="3352800"/>
            <a:ext cx="1752600" cy="762000"/>
            <a:chOff x="3456" y="2928"/>
            <a:chExt cx="1104" cy="480"/>
          </a:xfrm>
        </p:grpSpPr>
        <p:sp>
          <p:nvSpPr>
            <p:cNvPr id="5174" name="AutoShape 58"/>
            <p:cNvSpPr>
              <a:spLocks noChangeArrowheads="1"/>
            </p:cNvSpPr>
            <p:nvPr/>
          </p:nvSpPr>
          <p:spPr bwMode="auto">
            <a:xfrm>
              <a:off x="3744" y="2928"/>
              <a:ext cx="528" cy="480"/>
            </a:xfrm>
            <a:prstGeom prst="flowChartDelay">
              <a:avLst/>
            </a:prstGeom>
            <a:noFill/>
            <a:ln w="38100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175" name="Line 59"/>
            <p:cNvSpPr>
              <a:spLocks noChangeShapeType="1"/>
            </p:cNvSpPr>
            <p:nvPr/>
          </p:nvSpPr>
          <p:spPr bwMode="auto">
            <a:xfrm flipH="1">
              <a:off x="3456" y="3264"/>
              <a:ext cx="28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176" name="Line 60"/>
            <p:cNvSpPr>
              <a:spLocks noChangeShapeType="1"/>
            </p:cNvSpPr>
            <p:nvPr/>
          </p:nvSpPr>
          <p:spPr bwMode="auto">
            <a:xfrm flipH="1">
              <a:off x="3456" y="3072"/>
              <a:ext cx="28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177" name="Line 61"/>
            <p:cNvSpPr>
              <a:spLocks noChangeShapeType="1"/>
            </p:cNvSpPr>
            <p:nvPr/>
          </p:nvSpPr>
          <p:spPr bwMode="auto">
            <a:xfrm flipH="1">
              <a:off x="4272" y="3168"/>
              <a:ext cx="28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5151" name="Freeform 62"/>
          <p:cNvSpPr>
            <a:spLocks/>
          </p:cNvSpPr>
          <p:nvPr/>
        </p:nvSpPr>
        <p:spPr bwMode="auto">
          <a:xfrm>
            <a:off x="4876800" y="2286000"/>
            <a:ext cx="304800" cy="1295400"/>
          </a:xfrm>
          <a:custGeom>
            <a:avLst/>
            <a:gdLst>
              <a:gd name="T0" fmla="*/ 304800 w 192"/>
              <a:gd name="T1" fmla="*/ 0 h 816"/>
              <a:gd name="T2" fmla="*/ 0 w 192"/>
              <a:gd name="T3" fmla="*/ 0 h 816"/>
              <a:gd name="T4" fmla="*/ 0 w 192"/>
              <a:gd name="T5" fmla="*/ 1295400 h 816"/>
              <a:gd name="T6" fmla="*/ 304800 w 192"/>
              <a:gd name="T7" fmla="*/ 1295400 h 816"/>
              <a:gd name="T8" fmla="*/ 0 60000 65536"/>
              <a:gd name="T9" fmla="*/ 0 60000 65536"/>
              <a:gd name="T10" fmla="*/ 0 60000 65536"/>
              <a:gd name="T11" fmla="*/ 0 60000 65536"/>
              <a:gd name="T12" fmla="*/ 0 w 192"/>
              <a:gd name="T13" fmla="*/ 0 h 816"/>
              <a:gd name="T14" fmla="*/ 192 w 192"/>
              <a:gd name="T15" fmla="*/ 816 h 81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2" h="816">
                <a:moveTo>
                  <a:pt x="192" y="0"/>
                </a:moveTo>
                <a:lnTo>
                  <a:pt x="0" y="0"/>
                </a:lnTo>
                <a:lnTo>
                  <a:pt x="0" y="816"/>
                </a:lnTo>
                <a:lnTo>
                  <a:pt x="192" y="816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5152" name="Freeform 63"/>
          <p:cNvSpPr>
            <a:spLocks/>
          </p:cNvSpPr>
          <p:nvPr/>
        </p:nvSpPr>
        <p:spPr bwMode="auto">
          <a:xfrm>
            <a:off x="4648200" y="2590800"/>
            <a:ext cx="533400" cy="1295400"/>
          </a:xfrm>
          <a:custGeom>
            <a:avLst/>
            <a:gdLst>
              <a:gd name="T0" fmla="*/ 533400 w 192"/>
              <a:gd name="T1" fmla="*/ 0 h 816"/>
              <a:gd name="T2" fmla="*/ 0 w 192"/>
              <a:gd name="T3" fmla="*/ 0 h 816"/>
              <a:gd name="T4" fmla="*/ 0 w 192"/>
              <a:gd name="T5" fmla="*/ 1295400 h 816"/>
              <a:gd name="T6" fmla="*/ 533400 w 192"/>
              <a:gd name="T7" fmla="*/ 1295400 h 816"/>
              <a:gd name="T8" fmla="*/ 0 60000 65536"/>
              <a:gd name="T9" fmla="*/ 0 60000 65536"/>
              <a:gd name="T10" fmla="*/ 0 60000 65536"/>
              <a:gd name="T11" fmla="*/ 0 60000 65536"/>
              <a:gd name="T12" fmla="*/ 0 w 192"/>
              <a:gd name="T13" fmla="*/ 0 h 816"/>
              <a:gd name="T14" fmla="*/ 192 w 192"/>
              <a:gd name="T15" fmla="*/ 816 h 81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2" h="816">
                <a:moveTo>
                  <a:pt x="192" y="0"/>
                </a:moveTo>
                <a:lnTo>
                  <a:pt x="0" y="0"/>
                </a:lnTo>
                <a:lnTo>
                  <a:pt x="0" y="816"/>
                </a:lnTo>
                <a:lnTo>
                  <a:pt x="192" y="816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5153" name="Line 64"/>
          <p:cNvSpPr>
            <a:spLocks noChangeShapeType="1"/>
          </p:cNvSpPr>
          <p:nvPr/>
        </p:nvSpPr>
        <p:spPr bwMode="auto">
          <a:xfrm flipH="1">
            <a:off x="4191000" y="25908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5154" name="Line 65"/>
          <p:cNvSpPr>
            <a:spLocks noChangeShapeType="1"/>
          </p:cNvSpPr>
          <p:nvPr/>
        </p:nvSpPr>
        <p:spPr bwMode="auto">
          <a:xfrm flipH="1">
            <a:off x="4191000" y="35814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5155" name="Oval 66"/>
          <p:cNvSpPr>
            <a:spLocks noChangeArrowheads="1"/>
          </p:cNvSpPr>
          <p:nvPr/>
        </p:nvSpPr>
        <p:spPr bwMode="auto">
          <a:xfrm>
            <a:off x="4572000" y="2514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5156" name="Oval 67"/>
          <p:cNvSpPr>
            <a:spLocks noChangeArrowheads="1"/>
          </p:cNvSpPr>
          <p:nvPr/>
        </p:nvSpPr>
        <p:spPr bwMode="auto">
          <a:xfrm>
            <a:off x="4800600" y="3505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5157" name="Text Box 68"/>
          <p:cNvSpPr txBox="1">
            <a:spLocks noChangeArrowheads="1"/>
          </p:cNvSpPr>
          <p:nvPr/>
        </p:nvSpPr>
        <p:spPr bwMode="auto">
          <a:xfrm>
            <a:off x="3735388" y="2362200"/>
            <a:ext cx="379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a</a:t>
            </a:r>
            <a:r>
              <a:rPr lang="it-IT" sz="2000" baseline="-25000">
                <a:latin typeface="Arial Rounded MT Bold" pitchFamily="34" charset="0"/>
              </a:rPr>
              <a:t>i</a:t>
            </a:r>
          </a:p>
        </p:txBody>
      </p:sp>
      <p:sp>
        <p:nvSpPr>
          <p:cNvPr id="5158" name="Text Box 69"/>
          <p:cNvSpPr txBox="1">
            <a:spLocks noChangeArrowheads="1"/>
          </p:cNvSpPr>
          <p:nvPr/>
        </p:nvSpPr>
        <p:spPr bwMode="auto">
          <a:xfrm>
            <a:off x="3735388" y="3352800"/>
            <a:ext cx="387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b</a:t>
            </a:r>
            <a:r>
              <a:rPr lang="it-IT" sz="2000" baseline="-25000">
                <a:latin typeface="Arial Rounded MT Bold" pitchFamily="34" charset="0"/>
              </a:rPr>
              <a:t>i</a:t>
            </a:r>
          </a:p>
        </p:txBody>
      </p:sp>
      <p:sp>
        <p:nvSpPr>
          <p:cNvPr id="5159" name="Text Box 70"/>
          <p:cNvSpPr txBox="1">
            <a:spLocks noChangeArrowheads="1"/>
          </p:cNvSpPr>
          <p:nvPr/>
        </p:nvSpPr>
        <p:spPr bwMode="auto">
          <a:xfrm>
            <a:off x="7696200" y="2209800"/>
            <a:ext cx="3667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s</a:t>
            </a:r>
            <a:r>
              <a:rPr lang="it-IT" sz="2000" baseline="-25000">
                <a:latin typeface="Arial Rounded MT Bold" pitchFamily="34" charset="0"/>
              </a:rPr>
              <a:t>i</a:t>
            </a:r>
          </a:p>
        </p:txBody>
      </p:sp>
      <p:sp>
        <p:nvSpPr>
          <p:cNvPr id="5160" name="Text Box 71"/>
          <p:cNvSpPr txBox="1">
            <a:spLocks noChangeArrowheads="1"/>
          </p:cNvSpPr>
          <p:nvPr/>
        </p:nvSpPr>
        <p:spPr bwMode="auto">
          <a:xfrm>
            <a:off x="7696200" y="3505200"/>
            <a:ext cx="574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c</a:t>
            </a:r>
            <a:r>
              <a:rPr lang="it-IT" sz="2000" baseline="-25000">
                <a:latin typeface="Arial Rounded MT Bold" pitchFamily="34" charset="0"/>
              </a:rPr>
              <a:t>i+1</a:t>
            </a:r>
          </a:p>
        </p:txBody>
      </p:sp>
      <p:sp>
        <p:nvSpPr>
          <p:cNvPr id="5161" name="Line 72"/>
          <p:cNvSpPr>
            <a:spLocks noChangeShapeType="1"/>
          </p:cNvSpPr>
          <p:nvPr/>
        </p:nvSpPr>
        <p:spPr bwMode="auto">
          <a:xfrm flipH="1">
            <a:off x="7086600" y="24384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5162" name="Line 73"/>
          <p:cNvSpPr>
            <a:spLocks noChangeShapeType="1"/>
          </p:cNvSpPr>
          <p:nvPr/>
        </p:nvSpPr>
        <p:spPr bwMode="auto">
          <a:xfrm flipH="1">
            <a:off x="6858000" y="37338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5163" name="Rectangle 74"/>
          <p:cNvSpPr>
            <a:spLocks noChangeArrowheads="1"/>
          </p:cNvSpPr>
          <p:nvPr/>
        </p:nvSpPr>
        <p:spPr bwMode="auto">
          <a:xfrm>
            <a:off x="5257800" y="4419600"/>
            <a:ext cx="990600" cy="1219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>
                <a:latin typeface="Arial Rounded MT Bold" pitchFamily="34" charset="0"/>
              </a:rPr>
              <a:t>H A</a:t>
            </a:r>
          </a:p>
        </p:txBody>
      </p:sp>
      <p:sp>
        <p:nvSpPr>
          <p:cNvPr id="5164" name="Line 75"/>
          <p:cNvSpPr>
            <a:spLocks noChangeShapeType="1"/>
          </p:cNvSpPr>
          <p:nvPr/>
        </p:nvSpPr>
        <p:spPr bwMode="auto">
          <a:xfrm flipH="1">
            <a:off x="4800600" y="46482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5165" name="Text Box 76"/>
          <p:cNvSpPr txBox="1">
            <a:spLocks noChangeArrowheads="1"/>
          </p:cNvSpPr>
          <p:nvPr/>
        </p:nvSpPr>
        <p:spPr bwMode="auto">
          <a:xfrm>
            <a:off x="4876800" y="4267200"/>
            <a:ext cx="379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a</a:t>
            </a:r>
            <a:r>
              <a:rPr lang="it-IT" sz="2000" baseline="-25000">
                <a:latin typeface="Arial Rounded MT Bold" pitchFamily="34" charset="0"/>
              </a:rPr>
              <a:t>i</a:t>
            </a:r>
          </a:p>
        </p:txBody>
      </p:sp>
      <p:sp>
        <p:nvSpPr>
          <p:cNvPr id="5166" name="Line 77"/>
          <p:cNvSpPr>
            <a:spLocks noChangeShapeType="1"/>
          </p:cNvSpPr>
          <p:nvPr/>
        </p:nvSpPr>
        <p:spPr bwMode="auto">
          <a:xfrm flipH="1">
            <a:off x="6248400" y="54102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5167" name="Line 78"/>
          <p:cNvSpPr>
            <a:spLocks noChangeShapeType="1"/>
          </p:cNvSpPr>
          <p:nvPr/>
        </p:nvSpPr>
        <p:spPr bwMode="auto">
          <a:xfrm flipH="1">
            <a:off x="6248400" y="46482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5168" name="Line 79"/>
          <p:cNvSpPr>
            <a:spLocks noChangeShapeType="1"/>
          </p:cNvSpPr>
          <p:nvPr/>
        </p:nvSpPr>
        <p:spPr bwMode="auto">
          <a:xfrm flipH="1">
            <a:off x="4800600" y="54102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5169" name="Text Box 80"/>
          <p:cNvSpPr txBox="1">
            <a:spLocks noChangeArrowheads="1"/>
          </p:cNvSpPr>
          <p:nvPr/>
        </p:nvSpPr>
        <p:spPr bwMode="auto">
          <a:xfrm>
            <a:off x="4876800" y="4953000"/>
            <a:ext cx="387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b</a:t>
            </a:r>
            <a:r>
              <a:rPr lang="it-IT" sz="2000" baseline="-25000">
                <a:latin typeface="Arial Rounded MT Bold" pitchFamily="34" charset="0"/>
              </a:rPr>
              <a:t>i</a:t>
            </a:r>
          </a:p>
        </p:txBody>
      </p:sp>
      <p:sp>
        <p:nvSpPr>
          <p:cNvPr id="5170" name="Text Box 81"/>
          <p:cNvSpPr txBox="1">
            <a:spLocks noChangeArrowheads="1"/>
          </p:cNvSpPr>
          <p:nvPr/>
        </p:nvSpPr>
        <p:spPr bwMode="auto">
          <a:xfrm>
            <a:off x="6248400" y="4267200"/>
            <a:ext cx="3667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s</a:t>
            </a:r>
            <a:r>
              <a:rPr lang="it-IT" sz="2000" baseline="-25000">
                <a:latin typeface="Arial Rounded MT Bold" pitchFamily="34" charset="0"/>
              </a:rPr>
              <a:t>i</a:t>
            </a:r>
          </a:p>
        </p:txBody>
      </p:sp>
      <p:sp>
        <p:nvSpPr>
          <p:cNvPr id="5171" name="Text Box 82"/>
          <p:cNvSpPr txBox="1">
            <a:spLocks noChangeArrowheads="1"/>
          </p:cNvSpPr>
          <p:nvPr/>
        </p:nvSpPr>
        <p:spPr bwMode="auto">
          <a:xfrm>
            <a:off x="6248400" y="5029200"/>
            <a:ext cx="574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c</a:t>
            </a:r>
            <a:r>
              <a:rPr lang="it-IT" sz="2000" baseline="-25000">
                <a:latin typeface="Arial Rounded MT Bold" pitchFamily="34" charset="0"/>
              </a:rPr>
              <a:t>i+1</a:t>
            </a:r>
          </a:p>
        </p:txBody>
      </p:sp>
      <p:sp>
        <p:nvSpPr>
          <p:cNvPr id="46" name="Segnaposto numero diapositiva 4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9.</a:t>
            </a:r>
            <a:fld id="{DEB34C88-C1E4-4510-B627-E73039ED04AF}" type="slidenum">
              <a:rPr lang="it-IT" smtClean="0"/>
              <a:pPr>
                <a:defRPr/>
              </a:pPr>
              <a:t>42</a:t>
            </a:fld>
            <a:endParaRPr lang="it-IT" dirty="0"/>
          </a:p>
        </p:txBody>
      </p:sp>
      <p:sp>
        <p:nvSpPr>
          <p:cNvPr id="47" name="Segnaposto piè di pagina 4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14313"/>
            <a:ext cx="8839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dirty="0" smtClean="0"/>
              <a:t>Full </a:t>
            </a:r>
            <a:r>
              <a:rPr lang="it-IT" dirty="0" err="1" smtClean="0"/>
              <a:t>Adder</a:t>
            </a:r>
            <a:r>
              <a:rPr lang="it-IT" dirty="0" smtClean="0"/>
              <a:t> 1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Somma di due bit compreso il Carry</a:t>
            </a:r>
          </a:p>
        </p:txBody>
      </p:sp>
      <p:graphicFrame>
        <p:nvGraphicFramePr>
          <p:cNvPr id="83116" name="Group 172"/>
          <p:cNvGraphicFramePr>
            <a:graphicFrameLocks noGrp="1"/>
          </p:cNvGraphicFramePr>
          <p:nvPr/>
        </p:nvGraphicFramePr>
        <p:xfrm>
          <a:off x="838200" y="1981200"/>
          <a:ext cx="2230438" cy="3644266"/>
        </p:xfrm>
        <a:graphic>
          <a:graphicData uri="http://schemas.openxmlformats.org/drawingml/2006/table">
            <a:tbl>
              <a:tblPr/>
              <a:tblGrid>
                <a:gridCol w="419100"/>
                <a:gridCol w="401638"/>
                <a:gridCol w="401637"/>
                <a:gridCol w="423863"/>
                <a:gridCol w="5842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c</a:t>
                      </a:r>
                      <a:r>
                        <a:rPr kumimoji="0" lang="it-IT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i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a</a:t>
                      </a:r>
                      <a:r>
                        <a:rPr kumimoji="0" lang="it-IT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i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b</a:t>
                      </a:r>
                      <a:r>
                        <a:rPr kumimoji="0" lang="it-IT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i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s</a:t>
                      </a:r>
                      <a:r>
                        <a:rPr kumimoji="0" lang="it-IT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i</a:t>
                      </a: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c</a:t>
                      </a:r>
                      <a:r>
                        <a:rPr kumimoji="0" lang="it-IT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i+1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3170" name="Group 226"/>
          <p:cNvGraphicFramePr>
            <a:graphicFrameLocks noGrp="1"/>
          </p:cNvGraphicFramePr>
          <p:nvPr/>
        </p:nvGraphicFramePr>
        <p:xfrm>
          <a:off x="4508500" y="4267200"/>
          <a:ext cx="3340100" cy="1188720"/>
        </p:xfrm>
        <a:graphic>
          <a:graphicData uri="http://schemas.openxmlformats.org/drawingml/2006/table">
            <a:tbl>
              <a:tblPr/>
              <a:tblGrid>
                <a:gridCol w="668338"/>
                <a:gridCol w="666750"/>
                <a:gridCol w="668337"/>
                <a:gridCol w="668338"/>
                <a:gridCol w="668337"/>
              </a:tblGrid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3166" name="Group 222"/>
          <p:cNvGraphicFramePr>
            <a:graphicFrameLocks noGrp="1"/>
          </p:cNvGraphicFramePr>
          <p:nvPr/>
        </p:nvGraphicFramePr>
        <p:xfrm>
          <a:off x="4508500" y="2590800"/>
          <a:ext cx="3340100" cy="1188720"/>
        </p:xfrm>
        <a:graphic>
          <a:graphicData uri="http://schemas.openxmlformats.org/drawingml/2006/table">
            <a:tbl>
              <a:tblPr/>
              <a:tblGrid>
                <a:gridCol w="668338"/>
                <a:gridCol w="666750"/>
                <a:gridCol w="668337"/>
                <a:gridCol w="668338"/>
                <a:gridCol w="668337"/>
              </a:tblGrid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7995" name="Text Box 141"/>
          <p:cNvSpPr txBox="1">
            <a:spLocks noChangeArrowheads="1"/>
          </p:cNvSpPr>
          <p:nvPr/>
        </p:nvSpPr>
        <p:spPr bwMode="auto">
          <a:xfrm>
            <a:off x="4238625" y="2482850"/>
            <a:ext cx="379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solidFill>
                  <a:srgbClr val="FF0000"/>
                </a:solidFill>
                <a:latin typeface="Arial Rounded MT Bold" pitchFamily="34" charset="0"/>
              </a:rPr>
              <a:t>c</a:t>
            </a:r>
            <a:r>
              <a:rPr lang="it-IT" sz="2000" baseline="-25000">
                <a:solidFill>
                  <a:srgbClr val="FF0000"/>
                </a:solidFill>
                <a:latin typeface="Arial Rounded MT Bold" pitchFamily="34" charset="0"/>
              </a:rPr>
              <a:t>i</a:t>
            </a:r>
            <a:endParaRPr lang="it-IT" sz="200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37996" name="Text Box 142"/>
          <p:cNvSpPr txBox="1">
            <a:spLocks noChangeArrowheads="1"/>
          </p:cNvSpPr>
          <p:nvPr/>
        </p:nvSpPr>
        <p:spPr bwMode="auto">
          <a:xfrm>
            <a:off x="3810000" y="3051175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>
                <a:solidFill>
                  <a:srgbClr val="FF0000"/>
                </a:solidFill>
                <a:latin typeface="Arial Rounded MT Bold" pitchFamily="34" charset="0"/>
              </a:rPr>
              <a:t>s</a:t>
            </a:r>
            <a:r>
              <a:rPr lang="it-IT" baseline="-25000">
                <a:solidFill>
                  <a:srgbClr val="FF0000"/>
                </a:solidFill>
                <a:latin typeface="Arial Rounded MT Bold" pitchFamily="34" charset="0"/>
              </a:rPr>
              <a:t>i</a:t>
            </a:r>
          </a:p>
        </p:txBody>
      </p:sp>
      <p:sp>
        <p:nvSpPr>
          <p:cNvPr id="37997" name="Text Box 143"/>
          <p:cNvSpPr txBox="1">
            <a:spLocks noChangeArrowheads="1"/>
          </p:cNvSpPr>
          <p:nvPr/>
        </p:nvSpPr>
        <p:spPr bwMode="auto">
          <a:xfrm>
            <a:off x="3581400" y="4800600"/>
            <a:ext cx="66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>
                <a:solidFill>
                  <a:srgbClr val="FF0000"/>
                </a:solidFill>
                <a:latin typeface="Arial Rounded MT Bold" pitchFamily="34" charset="0"/>
              </a:rPr>
              <a:t>c</a:t>
            </a:r>
            <a:r>
              <a:rPr lang="it-IT" baseline="-25000">
                <a:solidFill>
                  <a:srgbClr val="FF0000"/>
                </a:solidFill>
                <a:latin typeface="Arial Rounded MT Bold" pitchFamily="34" charset="0"/>
              </a:rPr>
              <a:t>i+1</a:t>
            </a:r>
            <a:endParaRPr lang="it-IT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37998" name="Text Box 144"/>
          <p:cNvSpPr txBox="1">
            <a:spLocks noChangeArrowheads="1"/>
          </p:cNvSpPr>
          <p:nvPr/>
        </p:nvSpPr>
        <p:spPr bwMode="auto">
          <a:xfrm>
            <a:off x="4495800" y="2133600"/>
            <a:ext cx="703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solidFill>
                  <a:srgbClr val="FF0000"/>
                </a:solidFill>
                <a:latin typeface="Arial Rounded MT Bold" pitchFamily="34" charset="0"/>
              </a:rPr>
              <a:t>a</a:t>
            </a:r>
            <a:r>
              <a:rPr lang="it-IT" sz="2000" baseline="-25000">
                <a:solidFill>
                  <a:srgbClr val="FF0000"/>
                </a:solidFill>
                <a:latin typeface="Arial Rounded MT Bold" pitchFamily="34" charset="0"/>
              </a:rPr>
              <a:t>i </a:t>
            </a:r>
            <a:r>
              <a:rPr lang="it-IT" sz="2000">
                <a:solidFill>
                  <a:srgbClr val="FF0000"/>
                </a:solidFill>
                <a:latin typeface="Arial Rounded MT Bold" pitchFamily="34" charset="0"/>
              </a:rPr>
              <a:t>,b</a:t>
            </a:r>
            <a:r>
              <a:rPr lang="it-IT" sz="2000" baseline="-25000">
                <a:solidFill>
                  <a:srgbClr val="FF0000"/>
                </a:solidFill>
                <a:latin typeface="Arial Rounded MT Bold" pitchFamily="34" charset="0"/>
              </a:rPr>
              <a:t>i</a:t>
            </a:r>
          </a:p>
        </p:txBody>
      </p:sp>
      <p:sp>
        <p:nvSpPr>
          <p:cNvPr id="37999" name="Text Box 145"/>
          <p:cNvSpPr txBox="1">
            <a:spLocks noChangeArrowheads="1"/>
          </p:cNvSpPr>
          <p:nvPr/>
        </p:nvSpPr>
        <p:spPr bwMode="auto">
          <a:xfrm>
            <a:off x="4314825" y="4235450"/>
            <a:ext cx="379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solidFill>
                  <a:srgbClr val="FF0000"/>
                </a:solidFill>
                <a:latin typeface="Arial Rounded MT Bold" pitchFamily="34" charset="0"/>
              </a:rPr>
              <a:t>c</a:t>
            </a:r>
            <a:r>
              <a:rPr lang="it-IT" sz="2000" baseline="-25000">
                <a:solidFill>
                  <a:srgbClr val="FF0000"/>
                </a:solidFill>
                <a:latin typeface="Arial Rounded MT Bold" pitchFamily="34" charset="0"/>
              </a:rPr>
              <a:t>i</a:t>
            </a:r>
            <a:endParaRPr lang="it-IT" sz="200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38000" name="Text Box 146"/>
          <p:cNvSpPr txBox="1">
            <a:spLocks noChangeArrowheads="1"/>
          </p:cNvSpPr>
          <p:nvPr/>
        </p:nvSpPr>
        <p:spPr bwMode="auto">
          <a:xfrm>
            <a:off x="4572000" y="3886200"/>
            <a:ext cx="703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solidFill>
                  <a:srgbClr val="FF0000"/>
                </a:solidFill>
                <a:latin typeface="Arial Rounded MT Bold" pitchFamily="34" charset="0"/>
              </a:rPr>
              <a:t>a</a:t>
            </a:r>
            <a:r>
              <a:rPr lang="it-IT" sz="2000" baseline="-25000">
                <a:solidFill>
                  <a:srgbClr val="FF0000"/>
                </a:solidFill>
                <a:latin typeface="Arial Rounded MT Bold" pitchFamily="34" charset="0"/>
              </a:rPr>
              <a:t>i </a:t>
            </a:r>
            <a:r>
              <a:rPr lang="it-IT" sz="2000">
                <a:solidFill>
                  <a:srgbClr val="FF0000"/>
                </a:solidFill>
                <a:latin typeface="Arial Rounded MT Bold" pitchFamily="34" charset="0"/>
              </a:rPr>
              <a:t>,b</a:t>
            </a:r>
            <a:r>
              <a:rPr lang="it-IT" sz="2000" baseline="-25000">
                <a:solidFill>
                  <a:srgbClr val="FF0000"/>
                </a:solidFill>
                <a:latin typeface="Arial Rounded MT Bold" pitchFamily="34" charset="0"/>
              </a:rPr>
              <a:t>i</a:t>
            </a:r>
          </a:p>
        </p:txBody>
      </p:sp>
      <p:sp>
        <p:nvSpPr>
          <p:cNvPr id="38001" name="AutoShape 147"/>
          <p:cNvSpPr>
            <a:spLocks noChangeArrowheads="1"/>
          </p:cNvSpPr>
          <p:nvPr/>
        </p:nvSpPr>
        <p:spPr bwMode="auto">
          <a:xfrm>
            <a:off x="6019800" y="5105400"/>
            <a:ext cx="990600" cy="30480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8002" name="AutoShape 148"/>
          <p:cNvSpPr>
            <a:spLocks noChangeArrowheads="1"/>
          </p:cNvSpPr>
          <p:nvPr/>
        </p:nvSpPr>
        <p:spPr bwMode="auto">
          <a:xfrm>
            <a:off x="6705600" y="5105400"/>
            <a:ext cx="990600" cy="30480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8003" name="AutoShape 149"/>
          <p:cNvSpPr>
            <a:spLocks noChangeArrowheads="1"/>
          </p:cNvSpPr>
          <p:nvPr/>
        </p:nvSpPr>
        <p:spPr bwMode="auto">
          <a:xfrm rot="5400000">
            <a:off x="6400800" y="4953000"/>
            <a:ext cx="914400" cy="30480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0" name="Segnaposto numero diapositiva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9.</a:t>
            </a:r>
            <a:fld id="{DEB34C88-C1E4-4510-B627-E73039ED04AF}" type="slidenum">
              <a:rPr lang="it-IT" smtClean="0"/>
              <a:pPr>
                <a:defRPr/>
              </a:pPr>
              <a:t>43</a:t>
            </a:fld>
            <a:endParaRPr lang="it-IT" dirty="0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Full </a:t>
            </a:r>
            <a:r>
              <a:rPr lang="it-IT" dirty="0" err="1" smtClean="0"/>
              <a:t>Adder</a:t>
            </a:r>
            <a:r>
              <a:rPr lang="it-IT" dirty="0" smtClean="0"/>
              <a:t> 2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Lo schema risulta</a:t>
            </a:r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/>
        </p:nvGraphicFramePr>
        <p:xfrm>
          <a:off x="674688" y="1935163"/>
          <a:ext cx="4267200" cy="979487"/>
        </p:xfrm>
        <a:graphic>
          <a:graphicData uri="http://schemas.openxmlformats.org/presentationml/2006/ole">
            <p:oleObj spid="_x0000_s66562" name="Equation" r:id="rId3" imgW="1879560" imgH="431640" progId="Equation.3">
              <p:embed/>
            </p:oleObj>
          </a:graphicData>
        </a:graphic>
      </p:graphicFrame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295400" y="3352800"/>
            <a:ext cx="1276350" cy="609600"/>
            <a:chOff x="3744" y="1632"/>
            <a:chExt cx="804" cy="384"/>
          </a:xfrm>
        </p:grpSpPr>
        <p:sp>
          <p:nvSpPr>
            <p:cNvPr id="6234" name="Arc 6"/>
            <p:cNvSpPr>
              <a:spLocks/>
            </p:cNvSpPr>
            <p:nvPr/>
          </p:nvSpPr>
          <p:spPr bwMode="auto">
            <a:xfrm>
              <a:off x="3936" y="1632"/>
              <a:ext cx="357" cy="192"/>
            </a:xfrm>
            <a:custGeom>
              <a:avLst/>
              <a:gdLst>
                <a:gd name="T0" fmla="*/ 0 w 21600"/>
                <a:gd name="T1" fmla="*/ 0 h 21600"/>
                <a:gd name="T2" fmla="*/ 6 w 21600"/>
                <a:gd name="T3" fmla="*/ 2 h 21600"/>
                <a:gd name="T4" fmla="*/ 0 w 21600"/>
                <a:gd name="T5" fmla="*/ 2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235" name="Arc 7"/>
            <p:cNvSpPr>
              <a:spLocks/>
            </p:cNvSpPr>
            <p:nvPr/>
          </p:nvSpPr>
          <p:spPr bwMode="auto">
            <a:xfrm flipV="1">
              <a:off x="3936" y="1824"/>
              <a:ext cx="357" cy="192"/>
            </a:xfrm>
            <a:custGeom>
              <a:avLst/>
              <a:gdLst>
                <a:gd name="T0" fmla="*/ 0 w 21600"/>
                <a:gd name="T1" fmla="*/ 0 h 21600"/>
                <a:gd name="T2" fmla="*/ 6 w 21600"/>
                <a:gd name="T3" fmla="*/ 2 h 21600"/>
                <a:gd name="T4" fmla="*/ 0 w 21600"/>
                <a:gd name="T5" fmla="*/ 2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236" name="Arc 8"/>
            <p:cNvSpPr>
              <a:spLocks/>
            </p:cNvSpPr>
            <p:nvPr/>
          </p:nvSpPr>
          <p:spPr bwMode="auto">
            <a:xfrm>
              <a:off x="3936" y="1632"/>
              <a:ext cx="51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2 h 21600"/>
                <a:gd name="T4" fmla="*/ 0 w 21600"/>
                <a:gd name="T5" fmla="*/ 2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237" name="Arc 9"/>
            <p:cNvSpPr>
              <a:spLocks/>
            </p:cNvSpPr>
            <p:nvPr/>
          </p:nvSpPr>
          <p:spPr bwMode="auto">
            <a:xfrm flipV="1">
              <a:off x="3936" y="1824"/>
              <a:ext cx="51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2 h 21600"/>
                <a:gd name="T4" fmla="*/ 0 w 21600"/>
                <a:gd name="T5" fmla="*/ 2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238" name="Arc 10"/>
            <p:cNvSpPr>
              <a:spLocks/>
            </p:cNvSpPr>
            <p:nvPr/>
          </p:nvSpPr>
          <p:spPr bwMode="auto">
            <a:xfrm>
              <a:off x="3885" y="1632"/>
              <a:ext cx="51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2 h 21600"/>
                <a:gd name="T4" fmla="*/ 0 w 21600"/>
                <a:gd name="T5" fmla="*/ 2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239" name="Arc 11"/>
            <p:cNvSpPr>
              <a:spLocks/>
            </p:cNvSpPr>
            <p:nvPr/>
          </p:nvSpPr>
          <p:spPr bwMode="auto">
            <a:xfrm flipV="1">
              <a:off x="3885" y="1824"/>
              <a:ext cx="51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2 h 21600"/>
                <a:gd name="T4" fmla="*/ 0 w 21600"/>
                <a:gd name="T5" fmla="*/ 2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240" name="Line 12"/>
            <p:cNvSpPr>
              <a:spLocks noChangeShapeType="1"/>
            </p:cNvSpPr>
            <p:nvPr/>
          </p:nvSpPr>
          <p:spPr bwMode="auto">
            <a:xfrm flipH="1">
              <a:off x="3744" y="1728"/>
              <a:ext cx="255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241" name="Line 13"/>
            <p:cNvSpPr>
              <a:spLocks noChangeShapeType="1"/>
            </p:cNvSpPr>
            <p:nvPr/>
          </p:nvSpPr>
          <p:spPr bwMode="auto">
            <a:xfrm flipH="1">
              <a:off x="3744" y="1920"/>
              <a:ext cx="255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242" name="Line 14"/>
            <p:cNvSpPr>
              <a:spLocks noChangeShapeType="1"/>
            </p:cNvSpPr>
            <p:nvPr/>
          </p:nvSpPr>
          <p:spPr bwMode="auto">
            <a:xfrm flipH="1">
              <a:off x="4293" y="1824"/>
              <a:ext cx="255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1295400" y="4114800"/>
            <a:ext cx="1066800" cy="609600"/>
            <a:chOff x="3744" y="2112"/>
            <a:chExt cx="672" cy="384"/>
          </a:xfrm>
        </p:grpSpPr>
        <p:sp>
          <p:nvSpPr>
            <p:cNvPr id="6230" name="AutoShape 16"/>
            <p:cNvSpPr>
              <a:spLocks noChangeArrowheads="1"/>
            </p:cNvSpPr>
            <p:nvPr/>
          </p:nvSpPr>
          <p:spPr bwMode="auto">
            <a:xfrm>
              <a:off x="3919" y="2112"/>
              <a:ext cx="322" cy="384"/>
            </a:xfrm>
            <a:prstGeom prst="flowChartDelay">
              <a:avLst/>
            </a:prstGeom>
            <a:noFill/>
            <a:ln w="38100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231" name="Line 17"/>
            <p:cNvSpPr>
              <a:spLocks noChangeShapeType="1"/>
            </p:cNvSpPr>
            <p:nvPr/>
          </p:nvSpPr>
          <p:spPr bwMode="auto">
            <a:xfrm flipH="1">
              <a:off x="3744" y="2400"/>
              <a:ext cx="175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232" name="Line 18"/>
            <p:cNvSpPr>
              <a:spLocks noChangeShapeType="1"/>
            </p:cNvSpPr>
            <p:nvPr/>
          </p:nvSpPr>
          <p:spPr bwMode="auto">
            <a:xfrm flipH="1">
              <a:off x="3744" y="2208"/>
              <a:ext cx="175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233" name="Line 19"/>
            <p:cNvSpPr>
              <a:spLocks noChangeShapeType="1"/>
            </p:cNvSpPr>
            <p:nvPr/>
          </p:nvSpPr>
          <p:spPr bwMode="auto">
            <a:xfrm flipH="1">
              <a:off x="4241" y="2304"/>
              <a:ext cx="175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6151" name="Text Box 20"/>
          <p:cNvSpPr txBox="1">
            <a:spLocks noChangeArrowheads="1"/>
          </p:cNvSpPr>
          <p:nvPr/>
        </p:nvSpPr>
        <p:spPr bwMode="auto">
          <a:xfrm>
            <a:off x="152400" y="2895600"/>
            <a:ext cx="379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a</a:t>
            </a:r>
            <a:r>
              <a:rPr lang="it-IT" sz="2000" baseline="-25000">
                <a:latin typeface="Arial Rounded MT Bold" pitchFamily="34" charset="0"/>
              </a:rPr>
              <a:t>i</a:t>
            </a:r>
          </a:p>
        </p:txBody>
      </p:sp>
      <p:sp>
        <p:nvSpPr>
          <p:cNvPr id="6152" name="Text Box 21"/>
          <p:cNvSpPr txBox="1">
            <a:spLocks noChangeArrowheads="1"/>
          </p:cNvSpPr>
          <p:nvPr/>
        </p:nvSpPr>
        <p:spPr bwMode="auto">
          <a:xfrm>
            <a:off x="152400" y="3200400"/>
            <a:ext cx="387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b</a:t>
            </a:r>
            <a:r>
              <a:rPr lang="it-IT" sz="2000" baseline="-25000">
                <a:latin typeface="Arial Rounded MT Bold" pitchFamily="34" charset="0"/>
              </a:rPr>
              <a:t>i</a:t>
            </a:r>
          </a:p>
        </p:txBody>
      </p:sp>
      <p:sp>
        <p:nvSpPr>
          <p:cNvPr id="6153" name="Text Box 22"/>
          <p:cNvSpPr txBox="1">
            <a:spLocks noChangeArrowheads="1"/>
          </p:cNvSpPr>
          <p:nvPr/>
        </p:nvSpPr>
        <p:spPr bwMode="auto">
          <a:xfrm>
            <a:off x="4648200" y="3200400"/>
            <a:ext cx="3667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s</a:t>
            </a:r>
            <a:r>
              <a:rPr lang="it-IT" sz="2000" baseline="-25000">
                <a:latin typeface="Arial Rounded MT Bold" pitchFamily="34" charset="0"/>
              </a:rPr>
              <a:t>i</a:t>
            </a:r>
          </a:p>
        </p:txBody>
      </p:sp>
      <p:sp>
        <p:nvSpPr>
          <p:cNvPr id="6154" name="Text Box 23"/>
          <p:cNvSpPr txBox="1">
            <a:spLocks noChangeArrowheads="1"/>
          </p:cNvSpPr>
          <p:nvPr/>
        </p:nvSpPr>
        <p:spPr bwMode="auto">
          <a:xfrm>
            <a:off x="4495800" y="4953000"/>
            <a:ext cx="574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c</a:t>
            </a:r>
            <a:r>
              <a:rPr lang="it-IT" sz="2000" baseline="-25000">
                <a:latin typeface="Arial Rounded MT Bold" pitchFamily="34" charset="0"/>
              </a:rPr>
              <a:t>i+1</a:t>
            </a:r>
          </a:p>
        </p:txBody>
      </p:sp>
      <p:sp>
        <p:nvSpPr>
          <p:cNvPr id="6155" name="Line 24"/>
          <p:cNvSpPr>
            <a:spLocks noChangeShapeType="1"/>
          </p:cNvSpPr>
          <p:nvPr/>
        </p:nvSpPr>
        <p:spPr bwMode="auto">
          <a:xfrm flipH="1" flipV="1">
            <a:off x="609600" y="3200400"/>
            <a:ext cx="2362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156" name="Line 25"/>
          <p:cNvSpPr>
            <a:spLocks noChangeShapeType="1"/>
          </p:cNvSpPr>
          <p:nvPr/>
        </p:nvSpPr>
        <p:spPr bwMode="auto">
          <a:xfrm flipH="1">
            <a:off x="609600" y="38100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157" name="Line 26"/>
          <p:cNvSpPr>
            <a:spLocks noChangeShapeType="1"/>
          </p:cNvSpPr>
          <p:nvPr/>
        </p:nvSpPr>
        <p:spPr bwMode="auto">
          <a:xfrm flipH="1">
            <a:off x="609600" y="35052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2971800" y="3048000"/>
            <a:ext cx="1276350" cy="609600"/>
            <a:chOff x="3744" y="1632"/>
            <a:chExt cx="804" cy="384"/>
          </a:xfrm>
        </p:grpSpPr>
        <p:sp>
          <p:nvSpPr>
            <p:cNvPr id="6221" name="Arc 28"/>
            <p:cNvSpPr>
              <a:spLocks/>
            </p:cNvSpPr>
            <p:nvPr/>
          </p:nvSpPr>
          <p:spPr bwMode="auto">
            <a:xfrm>
              <a:off x="3936" y="1632"/>
              <a:ext cx="357" cy="192"/>
            </a:xfrm>
            <a:custGeom>
              <a:avLst/>
              <a:gdLst>
                <a:gd name="T0" fmla="*/ 0 w 21600"/>
                <a:gd name="T1" fmla="*/ 0 h 21600"/>
                <a:gd name="T2" fmla="*/ 6 w 21600"/>
                <a:gd name="T3" fmla="*/ 2 h 21600"/>
                <a:gd name="T4" fmla="*/ 0 w 21600"/>
                <a:gd name="T5" fmla="*/ 2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222" name="Arc 29"/>
            <p:cNvSpPr>
              <a:spLocks/>
            </p:cNvSpPr>
            <p:nvPr/>
          </p:nvSpPr>
          <p:spPr bwMode="auto">
            <a:xfrm flipV="1">
              <a:off x="3936" y="1824"/>
              <a:ext cx="357" cy="192"/>
            </a:xfrm>
            <a:custGeom>
              <a:avLst/>
              <a:gdLst>
                <a:gd name="T0" fmla="*/ 0 w 21600"/>
                <a:gd name="T1" fmla="*/ 0 h 21600"/>
                <a:gd name="T2" fmla="*/ 6 w 21600"/>
                <a:gd name="T3" fmla="*/ 2 h 21600"/>
                <a:gd name="T4" fmla="*/ 0 w 21600"/>
                <a:gd name="T5" fmla="*/ 2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223" name="Arc 30"/>
            <p:cNvSpPr>
              <a:spLocks/>
            </p:cNvSpPr>
            <p:nvPr/>
          </p:nvSpPr>
          <p:spPr bwMode="auto">
            <a:xfrm>
              <a:off x="3936" y="1632"/>
              <a:ext cx="51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2 h 21600"/>
                <a:gd name="T4" fmla="*/ 0 w 21600"/>
                <a:gd name="T5" fmla="*/ 2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224" name="Arc 31"/>
            <p:cNvSpPr>
              <a:spLocks/>
            </p:cNvSpPr>
            <p:nvPr/>
          </p:nvSpPr>
          <p:spPr bwMode="auto">
            <a:xfrm flipV="1">
              <a:off x="3936" y="1824"/>
              <a:ext cx="51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2 h 21600"/>
                <a:gd name="T4" fmla="*/ 0 w 21600"/>
                <a:gd name="T5" fmla="*/ 2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225" name="Arc 32"/>
            <p:cNvSpPr>
              <a:spLocks/>
            </p:cNvSpPr>
            <p:nvPr/>
          </p:nvSpPr>
          <p:spPr bwMode="auto">
            <a:xfrm>
              <a:off x="3885" y="1632"/>
              <a:ext cx="51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2 h 21600"/>
                <a:gd name="T4" fmla="*/ 0 w 21600"/>
                <a:gd name="T5" fmla="*/ 2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226" name="Arc 33"/>
            <p:cNvSpPr>
              <a:spLocks/>
            </p:cNvSpPr>
            <p:nvPr/>
          </p:nvSpPr>
          <p:spPr bwMode="auto">
            <a:xfrm flipV="1">
              <a:off x="3885" y="1824"/>
              <a:ext cx="51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2 h 21600"/>
                <a:gd name="T4" fmla="*/ 0 w 21600"/>
                <a:gd name="T5" fmla="*/ 2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227" name="Line 34"/>
            <p:cNvSpPr>
              <a:spLocks noChangeShapeType="1"/>
            </p:cNvSpPr>
            <p:nvPr/>
          </p:nvSpPr>
          <p:spPr bwMode="auto">
            <a:xfrm flipH="1">
              <a:off x="3744" y="1728"/>
              <a:ext cx="255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228" name="Line 35"/>
            <p:cNvSpPr>
              <a:spLocks noChangeShapeType="1"/>
            </p:cNvSpPr>
            <p:nvPr/>
          </p:nvSpPr>
          <p:spPr bwMode="auto">
            <a:xfrm flipH="1">
              <a:off x="3744" y="1920"/>
              <a:ext cx="255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229" name="Line 36"/>
            <p:cNvSpPr>
              <a:spLocks noChangeShapeType="1"/>
            </p:cNvSpPr>
            <p:nvPr/>
          </p:nvSpPr>
          <p:spPr bwMode="auto">
            <a:xfrm flipH="1">
              <a:off x="4293" y="1824"/>
              <a:ext cx="255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5" name="Group 37"/>
          <p:cNvGrpSpPr>
            <a:grpSpLocks/>
          </p:cNvGrpSpPr>
          <p:nvPr/>
        </p:nvGrpSpPr>
        <p:grpSpPr bwMode="auto">
          <a:xfrm>
            <a:off x="1295400" y="4876800"/>
            <a:ext cx="1066800" cy="609600"/>
            <a:chOff x="3744" y="2112"/>
            <a:chExt cx="672" cy="384"/>
          </a:xfrm>
        </p:grpSpPr>
        <p:sp>
          <p:nvSpPr>
            <p:cNvPr id="6217" name="AutoShape 38"/>
            <p:cNvSpPr>
              <a:spLocks noChangeArrowheads="1"/>
            </p:cNvSpPr>
            <p:nvPr/>
          </p:nvSpPr>
          <p:spPr bwMode="auto">
            <a:xfrm>
              <a:off x="3919" y="2112"/>
              <a:ext cx="322" cy="384"/>
            </a:xfrm>
            <a:prstGeom prst="flowChartDelay">
              <a:avLst/>
            </a:prstGeom>
            <a:noFill/>
            <a:ln w="38100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218" name="Line 39"/>
            <p:cNvSpPr>
              <a:spLocks noChangeShapeType="1"/>
            </p:cNvSpPr>
            <p:nvPr/>
          </p:nvSpPr>
          <p:spPr bwMode="auto">
            <a:xfrm flipH="1">
              <a:off x="3744" y="2400"/>
              <a:ext cx="175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219" name="Line 40"/>
            <p:cNvSpPr>
              <a:spLocks noChangeShapeType="1"/>
            </p:cNvSpPr>
            <p:nvPr/>
          </p:nvSpPr>
          <p:spPr bwMode="auto">
            <a:xfrm flipH="1">
              <a:off x="3744" y="2208"/>
              <a:ext cx="175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220" name="Line 41"/>
            <p:cNvSpPr>
              <a:spLocks noChangeShapeType="1"/>
            </p:cNvSpPr>
            <p:nvPr/>
          </p:nvSpPr>
          <p:spPr bwMode="auto">
            <a:xfrm flipH="1">
              <a:off x="4241" y="2304"/>
              <a:ext cx="175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6" name="Group 42"/>
          <p:cNvGrpSpPr>
            <a:grpSpLocks/>
          </p:cNvGrpSpPr>
          <p:nvPr/>
        </p:nvGrpSpPr>
        <p:grpSpPr bwMode="auto">
          <a:xfrm>
            <a:off x="1295400" y="5638800"/>
            <a:ext cx="1066800" cy="609600"/>
            <a:chOff x="3744" y="2112"/>
            <a:chExt cx="672" cy="384"/>
          </a:xfrm>
        </p:grpSpPr>
        <p:sp>
          <p:nvSpPr>
            <p:cNvPr id="6213" name="AutoShape 43"/>
            <p:cNvSpPr>
              <a:spLocks noChangeArrowheads="1"/>
            </p:cNvSpPr>
            <p:nvPr/>
          </p:nvSpPr>
          <p:spPr bwMode="auto">
            <a:xfrm>
              <a:off x="3919" y="2112"/>
              <a:ext cx="322" cy="384"/>
            </a:xfrm>
            <a:prstGeom prst="flowChartDelay">
              <a:avLst/>
            </a:prstGeom>
            <a:noFill/>
            <a:ln w="38100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214" name="Line 44"/>
            <p:cNvSpPr>
              <a:spLocks noChangeShapeType="1"/>
            </p:cNvSpPr>
            <p:nvPr/>
          </p:nvSpPr>
          <p:spPr bwMode="auto">
            <a:xfrm flipH="1">
              <a:off x="3744" y="2400"/>
              <a:ext cx="175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215" name="Line 45"/>
            <p:cNvSpPr>
              <a:spLocks noChangeShapeType="1"/>
            </p:cNvSpPr>
            <p:nvPr/>
          </p:nvSpPr>
          <p:spPr bwMode="auto">
            <a:xfrm flipH="1">
              <a:off x="3744" y="2208"/>
              <a:ext cx="175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216" name="Line 46"/>
            <p:cNvSpPr>
              <a:spLocks noChangeShapeType="1"/>
            </p:cNvSpPr>
            <p:nvPr/>
          </p:nvSpPr>
          <p:spPr bwMode="auto">
            <a:xfrm flipH="1">
              <a:off x="4241" y="2304"/>
              <a:ext cx="175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6161" name="Text Box 47"/>
          <p:cNvSpPr txBox="1">
            <a:spLocks noChangeArrowheads="1"/>
          </p:cNvSpPr>
          <p:nvPr/>
        </p:nvSpPr>
        <p:spPr bwMode="auto">
          <a:xfrm>
            <a:off x="152400" y="3581400"/>
            <a:ext cx="379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c</a:t>
            </a:r>
            <a:r>
              <a:rPr lang="it-IT" sz="2000" baseline="-25000">
                <a:latin typeface="Arial Rounded MT Bold" pitchFamily="34" charset="0"/>
              </a:rPr>
              <a:t>i</a:t>
            </a:r>
          </a:p>
        </p:txBody>
      </p:sp>
      <p:sp>
        <p:nvSpPr>
          <p:cNvPr id="6162" name="Freeform 48"/>
          <p:cNvSpPr>
            <a:spLocks/>
          </p:cNvSpPr>
          <p:nvPr/>
        </p:nvSpPr>
        <p:spPr bwMode="auto">
          <a:xfrm>
            <a:off x="2514600" y="3505200"/>
            <a:ext cx="457200" cy="152400"/>
          </a:xfrm>
          <a:custGeom>
            <a:avLst/>
            <a:gdLst>
              <a:gd name="T0" fmla="*/ 0 w 240"/>
              <a:gd name="T1" fmla="*/ 152400 h 96"/>
              <a:gd name="T2" fmla="*/ 182880 w 240"/>
              <a:gd name="T3" fmla="*/ 152400 h 96"/>
              <a:gd name="T4" fmla="*/ 182880 w 240"/>
              <a:gd name="T5" fmla="*/ 0 h 96"/>
              <a:gd name="T6" fmla="*/ 457200 w 240"/>
              <a:gd name="T7" fmla="*/ 0 h 96"/>
              <a:gd name="T8" fmla="*/ 0 60000 65536"/>
              <a:gd name="T9" fmla="*/ 0 60000 65536"/>
              <a:gd name="T10" fmla="*/ 0 60000 65536"/>
              <a:gd name="T11" fmla="*/ 0 60000 65536"/>
              <a:gd name="T12" fmla="*/ 0 w 240"/>
              <a:gd name="T13" fmla="*/ 0 h 96"/>
              <a:gd name="T14" fmla="*/ 240 w 240"/>
              <a:gd name="T15" fmla="*/ 96 h 9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0" h="96">
                <a:moveTo>
                  <a:pt x="0" y="96"/>
                </a:moveTo>
                <a:lnTo>
                  <a:pt x="96" y="96"/>
                </a:lnTo>
                <a:lnTo>
                  <a:pt x="96" y="0"/>
                </a:lnTo>
                <a:lnTo>
                  <a:pt x="240" y="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163" name="Freeform 49"/>
          <p:cNvSpPr>
            <a:spLocks/>
          </p:cNvSpPr>
          <p:nvPr/>
        </p:nvSpPr>
        <p:spPr bwMode="auto">
          <a:xfrm>
            <a:off x="1143000" y="3810000"/>
            <a:ext cx="152400" cy="2286000"/>
          </a:xfrm>
          <a:custGeom>
            <a:avLst/>
            <a:gdLst>
              <a:gd name="T0" fmla="*/ 0 w 96"/>
              <a:gd name="T1" fmla="*/ 0 h 1440"/>
              <a:gd name="T2" fmla="*/ 0 w 96"/>
              <a:gd name="T3" fmla="*/ 2286000 h 1440"/>
              <a:gd name="T4" fmla="*/ 152400 w 96"/>
              <a:gd name="T5" fmla="*/ 2286000 h 1440"/>
              <a:gd name="T6" fmla="*/ 0 60000 65536"/>
              <a:gd name="T7" fmla="*/ 0 60000 65536"/>
              <a:gd name="T8" fmla="*/ 0 60000 65536"/>
              <a:gd name="T9" fmla="*/ 0 w 96"/>
              <a:gd name="T10" fmla="*/ 0 h 1440"/>
              <a:gd name="T11" fmla="*/ 96 w 96"/>
              <a:gd name="T12" fmla="*/ 1440 h 14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" h="1440">
                <a:moveTo>
                  <a:pt x="0" y="0"/>
                </a:moveTo>
                <a:lnTo>
                  <a:pt x="0" y="1440"/>
                </a:lnTo>
                <a:lnTo>
                  <a:pt x="96" y="144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164" name="Freeform 50"/>
          <p:cNvSpPr>
            <a:spLocks/>
          </p:cNvSpPr>
          <p:nvPr/>
        </p:nvSpPr>
        <p:spPr bwMode="auto">
          <a:xfrm>
            <a:off x="990600" y="3505200"/>
            <a:ext cx="304800" cy="2286000"/>
          </a:xfrm>
          <a:custGeom>
            <a:avLst/>
            <a:gdLst>
              <a:gd name="T0" fmla="*/ 0 w 96"/>
              <a:gd name="T1" fmla="*/ 0 h 1440"/>
              <a:gd name="T2" fmla="*/ 0 w 96"/>
              <a:gd name="T3" fmla="*/ 2286000 h 1440"/>
              <a:gd name="T4" fmla="*/ 304800 w 96"/>
              <a:gd name="T5" fmla="*/ 2286000 h 1440"/>
              <a:gd name="T6" fmla="*/ 0 60000 65536"/>
              <a:gd name="T7" fmla="*/ 0 60000 65536"/>
              <a:gd name="T8" fmla="*/ 0 60000 65536"/>
              <a:gd name="T9" fmla="*/ 0 w 96"/>
              <a:gd name="T10" fmla="*/ 0 h 1440"/>
              <a:gd name="T11" fmla="*/ 96 w 96"/>
              <a:gd name="T12" fmla="*/ 1440 h 14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" h="1440">
                <a:moveTo>
                  <a:pt x="0" y="0"/>
                </a:moveTo>
                <a:lnTo>
                  <a:pt x="0" y="1440"/>
                </a:lnTo>
                <a:lnTo>
                  <a:pt x="96" y="144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165" name="Freeform 51"/>
          <p:cNvSpPr>
            <a:spLocks/>
          </p:cNvSpPr>
          <p:nvPr/>
        </p:nvSpPr>
        <p:spPr bwMode="auto">
          <a:xfrm>
            <a:off x="838200" y="3200400"/>
            <a:ext cx="457200" cy="1828800"/>
          </a:xfrm>
          <a:custGeom>
            <a:avLst/>
            <a:gdLst>
              <a:gd name="T0" fmla="*/ 0 w 96"/>
              <a:gd name="T1" fmla="*/ 0 h 1440"/>
              <a:gd name="T2" fmla="*/ 0 w 96"/>
              <a:gd name="T3" fmla="*/ 1828800 h 1440"/>
              <a:gd name="T4" fmla="*/ 457200 w 96"/>
              <a:gd name="T5" fmla="*/ 1828800 h 1440"/>
              <a:gd name="T6" fmla="*/ 0 60000 65536"/>
              <a:gd name="T7" fmla="*/ 0 60000 65536"/>
              <a:gd name="T8" fmla="*/ 0 60000 65536"/>
              <a:gd name="T9" fmla="*/ 0 w 96"/>
              <a:gd name="T10" fmla="*/ 0 h 1440"/>
              <a:gd name="T11" fmla="*/ 96 w 96"/>
              <a:gd name="T12" fmla="*/ 1440 h 14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" h="1440">
                <a:moveTo>
                  <a:pt x="0" y="0"/>
                </a:moveTo>
                <a:lnTo>
                  <a:pt x="0" y="1440"/>
                </a:lnTo>
                <a:lnTo>
                  <a:pt x="96" y="144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166" name="Line 52"/>
          <p:cNvSpPr>
            <a:spLocks noChangeShapeType="1"/>
          </p:cNvSpPr>
          <p:nvPr/>
        </p:nvSpPr>
        <p:spPr bwMode="auto">
          <a:xfrm flipH="1">
            <a:off x="838200" y="42672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167" name="Line 53"/>
          <p:cNvSpPr>
            <a:spLocks noChangeShapeType="1"/>
          </p:cNvSpPr>
          <p:nvPr/>
        </p:nvSpPr>
        <p:spPr bwMode="auto">
          <a:xfrm flipH="1">
            <a:off x="990600" y="4572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168" name="Line 54"/>
          <p:cNvSpPr>
            <a:spLocks noChangeShapeType="1"/>
          </p:cNvSpPr>
          <p:nvPr/>
        </p:nvSpPr>
        <p:spPr bwMode="auto">
          <a:xfrm flipH="1">
            <a:off x="1143000" y="53340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169" name="Oval 55"/>
          <p:cNvSpPr>
            <a:spLocks noChangeArrowheads="1"/>
          </p:cNvSpPr>
          <p:nvPr/>
        </p:nvSpPr>
        <p:spPr bwMode="auto">
          <a:xfrm>
            <a:off x="1052513" y="5257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170" name="Oval 56"/>
          <p:cNvSpPr>
            <a:spLocks noChangeArrowheads="1"/>
          </p:cNvSpPr>
          <p:nvPr/>
        </p:nvSpPr>
        <p:spPr bwMode="auto">
          <a:xfrm>
            <a:off x="900113" y="45085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171" name="Oval 57"/>
          <p:cNvSpPr>
            <a:spLocks noChangeArrowheads="1"/>
          </p:cNvSpPr>
          <p:nvPr/>
        </p:nvSpPr>
        <p:spPr bwMode="auto">
          <a:xfrm>
            <a:off x="762000" y="4191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172" name="Oval 58"/>
          <p:cNvSpPr>
            <a:spLocks noChangeArrowheads="1"/>
          </p:cNvSpPr>
          <p:nvPr/>
        </p:nvSpPr>
        <p:spPr bwMode="auto">
          <a:xfrm>
            <a:off x="762000" y="3124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173" name="Oval 59"/>
          <p:cNvSpPr>
            <a:spLocks noChangeArrowheads="1"/>
          </p:cNvSpPr>
          <p:nvPr/>
        </p:nvSpPr>
        <p:spPr bwMode="auto">
          <a:xfrm>
            <a:off x="914400" y="3429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174" name="Oval 60"/>
          <p:cNvSpPr>
            <a:spLocks noChangeArrowheads="1"/>
          </p:cNvSpPr>
          <p:nvPr/>
        </p:nvSpPr>
        <p:spPr bwMode="auto">
          <a:xfrm>
            <a:off x="1066800" y="3733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175" name="Line 61"/>
          <p:cNvSpPr>
            <a:spLocks noChangeShapeType="1"/>
          </p:cNvSpPr>
          <p:nvPr/>
        </p:nvSpPr>
        <p:spPr bwMode="auto">
          <a:xfrm>
            <a:off x="2362200" y="51816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grpSp>
        <p:nvGrpSpPr>
          <p:cNvPr id="7" name="Group 62"/>
          <p:cNvGrpSpPr>
            <a:grpSpLocks/>
          </p:cNvGrpSpPr>
          <p:nvPr/>
        </p:nvGrpSpPr>
        <p:grpSpPr bwMode="auto">
          <a:xfrm>
            <a:off x="2971800" y="4876800"/>
            <a:ext cx="1276350" cy="609600"/>
            <a:chOff x="1872" y="3024"/>
            <a:chExt cx="804" cy="384"/>
          </a:xfrm>
        </p:grpSpPr>
        <p:sp>
          <p:nvSpPr>
            <p:cNvPr id="6205" name="Arc 63"/>
            <p:cNvSpPr>
              <a:spLocks/>
            </p:cNvSpPr>
            <p:nvPr/>
          </p:nvSpPr>
          <p:spPr bwMode="auto">
            <a:xfrm>
              <a:off x="2064" y="3024"/>
              <a:ext cx="357" cy="192"/>
            </a:xfrm>
            <a:custGeom>
              <a:avLst/>
              <a:gdLst>
                <a:gd name="T0" fmla="*/ 0 w 21600"/>
                <a:gd name="T1" fmla="*/ 0 h 21600"/>
                <a:gd name="T2" fmla="*/ 6 w 21600"/>
                <a:gd name="T3" fmla="*/ 2 h 21600"/>
                <a:gd name="T4" fmla="*/ 0 w 21600"/>
                <a:gd name="T5" fmla="*/ 2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206" name="Arc 64"/>
            <p:cNvSpPr>
              <a:spLocks/>
            </p:cNvSpPr>
            <p:nvPr/>
          </p:nvSpPr>
          <p:spPr bwMode="auto">
            <a:xfrm flipV="1">
              <a:off x="2064" y="3216"/>
              <a:ext cx="357" cy="192"/>
            </a:xfrm>
            <a:custGeom>
              <a:avLst/>
              <a:gdLst>
                <a:gd name="T0" fmla="*/ 0 w 21600"/>
                <a:gd name="T1" fmla="*/ 0 h 21600"/>
                <a:gd name="T2" fmla="*/ 6 w 21600"/>
                <a:gd name="T3" fmla="*/ 2 h 21600"/>
                <a:gd name="T4" fmla="*/ 0 w 21600"/>
                <a:gd name="T5" fmla="*/ 2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207" name="Arc 65"/>
            <p:cNvSpPr>
              <a:spLocks/>
            </p:cNvSpPr>
            <p:nvPr/>
          </p:nvSpPr>
          <p:spPr bwMode="auto">
            <a:xfrm>
              <a:off x="2064" y="3024"/>
              <a:ext cx="51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2 h 21600"/>
                <a:gd name="T4" fmla="*/ 0 w 21600"/>
                <a:gd name="T5" fmla="*/ 2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208" name="Arc 66"/>
            <p:cNvSpPr>
              <a:spLocks/>
            </p:cNvSpPr>
            <p:nvPr/>
          </p:nvSpPr>
          <p:spPr bwMode="auto">
            <a:xfrm flipV="1">
              <a:off x="2064" y="3216"/>
              <a:ext cx="51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2 h 21600"/>
                <a:gd name="T4" fmla="*/ 0 w 21600"/>
                <a:gd name="T5" fmla="*/ 2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209" name="Line 67"/>
            <p:cNvSpPr>
              <a:spLocks noChangeShapeType="1"/>
            </p:cNvSpPr>
            <p:nvPr/>
          </p:nvSpPr>
          <p:spPr bwMode="auto">
            <a:xfrm flipH="1">
              <a:off x="1872" y="3120"/>
              <a:ext cx="255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210" name="Line 68"/>
            <p:cNvSpPr>
              <a:spLocks noChangeShapeType="1"/>
            </p:cNvSpPr>
            <p:nvPr/>
          </p:nvSpPr>
          <p:spPr bwMode="auto">
            <a:xfrm flipH="1">
              <a:off x="1872" y="3312"/>
              <a:ext cx="255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211" name="Line 69"/>
            <p:cNvSpPr>
              <a:spLocks noChangeShapeType="1"/>
            </p:cNvSpPr>
            <p:nvPr/>
          </p:nvSpPr>
          <p:spPr bwMode="auto">
            <a:xfrm flipH="1">
              <a:off x="2421" y="3216"/>
              <a:ext cx="255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212" name="Line 70"/>
            <p:cNvSpPr>
              <a:spLocks noChangeShapeType="1"/>
            </p:cNvSpPr>
            <p:nvPr/>
          </p:nvSpPr>
          <p:spPr bwMode="auto">
            <a:xfrm flipH="1">
              <a:off x="1872" y="3216"/>
              <a:ext cx="255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6177" name="Freeform 71"/>
          <p:cNvSpPr>
            <a:spLocks/>
          </p:cNvSpPr>
          <p:nvPr/>
        </p:nvSpPr>
        <p:spPr bwMode="auto">
          <a:xfrm>
            <a:off x="2362200" y="4419600"/>
            <a:ext cx="609600" cy="609600"/>
          </a:xfrm>
          <a:custGeom>
            <a:avLst/>
            <a:gdLst>
              <a:gd name="T0" fmla="*/ 0 w 384"/>
              <a:gd name="T1" fmla="*/ 0 h 384"/>
              <a:gd name="T2" fmla="*/ 228600 w 384"/>
              <a:gd name="T3" fmla="*/ 0 h 384"/>
              <a:gd name="T4" fmla="*/ 228600 w 384"/>
              <a:gd name="T5" fmla="*/ 609600 h 384"/>
              <a:gd name="T6" fmla="*/ 609600 w 384"/>
              <a:gd name="T7" fmla="*/ 609600 h 384"/>
              <a:gd name="T8" fmla="*/ 0 60000 65536"/>
              <a:gd name="T9" fmla="*/ 0 60000 65536"/>
              <a:gd name="T10" fmla="*/ 0 60000 65536"/>
              <a:gd name="T11" fmla="*/ 0 60000 65536"/>
              <a:gd name="T12" fmla="*/ 0 w 384"/>
              <a:gd name="T13" fmla="*/ 0 h 384"/>
              <a:gd name="T14" fmla="*/ 384 w 384"/>
              <a:gd name="T15" fmla="*/ 384 h 3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4" h="384">
                <a:moveTo>
                  <a:pt x="0" y="0"/>
                </a:moveTo>
                <a:lnTo>
                  <a:pt x="144" y="0"/>
                </a:lnTo>
                <a:lnTo>
                  <a:pt x="144" y="384"/>
                </a:lnTo>
                <a:lnTo>
                  <a:pt x="384" y="384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178" name="Freeform 72"/>
          <p:cNvSpPr>
            <a:spLocks/>
          </p:cNvSpPr>
          <p:nvPr/>
        </p:nvSpPr>
        <p:spPr bwMode="auto">
          <a:xfrm flipV="1">
            <a:off x="2362200" y="5334000"/>
            <a:ext cx="609600" cy="609600"/>
          </a:xfrm>
          <a:custGeom>
            <a:avLst/>
            <a:gdLst>
              <a:gd name="T0" fmla="*/ 0 w 384"/>
              <a:gd name="T1" fmla="*/ 0 h 384"/>
              <a:gd name="T2" fmla="*/ 228600 w 384"/>
              <a:gd name="T3" fmla="*/ 0 h 384"/>
              <a:gd name="T4" fmla="*/ 228600 w 384"/>
              <a:gd name="T5" fmla="*/ 609600 h 384"/>
              <a:gd name="T6" fmla="*/ 609600 w 384"/>
              <a:gd name="T7" fmla="*/ 609600 h 384"/>
              <a:gd name="T8" fmla="*/ 0 60000 65536"/>
              <a:gd name="T9" fmla="*/ 0 60000 65536"/>
              <a:gd name="T10" fmla="*/ 0 60000 65536"/>
              <a:gd name="T11" fmla="*/ 0 60000 65536"/>
              <a:gd name="T12" fmla="*/ 0 w 384"/>
              <a:gd name="T13" fmla="*/ 0 h 384"/>
              <a:gd name="T14" fmla="*/ 384 w 384"/>
              <a:gd name="T15" fmla="*/ 384 h 3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4" h="384">
                <a:moveTo>
                  <a:pt x="0" y="0"/>
                </a:moveTo>
                <a:lnTo>
                  <a:pt x="144" y="0"/>
                </a:lnTo>
                <a:lnTo>
                  <a:pt x="144" y="384"/>
                </a:lnTo>
                <a:lnTo>
                  <a:pt x="384" y="384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179" name="Line 73"/>
          <p:cNvSpPr>
            <a:spLocks noChangeShapeType="1"/>
          </p:cNvSpPr>
          <p:nvPr/>
        </p:nvSpPr>
        <p:spPr bwMode="auto">
          <a:xfrm>
            <a:off x="4191000" y="5181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180" name="Line 74"/>
          <p:cNvSpPr>
            <a:spLocks noChangeShapeType="1"/>
          </p:cNvSpPr>
          <p:nvPr/>
        </p:nvSpPr>
        <p:spPr bwMode="auto">
          <a:xfrm>
            <a:off x="4191000" y="33528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181" name="Rectangle 75"/>
          <p:cNvSpPr>
            <a:spLocks noChangeArrowheads="1"/>
          </p:cNvSpPr>
          <p:nvPr/>
        </p:nvSpPr>
        <p:spPr bwMode="auto">
          <a:xfrm>
            <a:off x="6172200" y="1984375"/>
            <a:ext cx="990600" cy="1524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>
                <a:latin typeface="Arial Rounded MT Bold" pitchFamily="34" charset="0"/>
              </a:rPr>
              <a:t>F A</a:t>
            </a:r>
          </a:p>
        </p:txBody>
      </p:sp>
      <p:sp>
        <p:nvSpPr>
          <p:cNvPr id="6182" name="Line 76"/>
          <p:cNvSpPr>
            <a:spLocks noChangeShapeType="1"/>
          </p:cNvSpPr>
          <p:nvPr/>
        </p:nvSpPr>
        <p:spPr bwMode="auto">
          <a:xfrm flipH="1">
            <a:off x="5715000" y="2212975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183" name="Text Box 77"/>
          <p:cNvSpPr txBox="1">
            <a:spLocks noChangeArrowheads="1"/>
          </p:cNvSpPr>
          <p:nvPr/>
        </p:nvSpPr>
        <p:spPr bwMode="auto">
          <a:xfrm>
            <a:off x="5791200" y="1828800"/>
            <a:ext cx="379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a</a:t>
            </a:r>
            <a:r>
              <a:rPr lang="it-IT" sz="2000" baseline="-25000">
                <a:latin typeface="Arial Rounded MT Bold" pitchFamily="34" charset="0"/>
              </a:rPr>
              <a:t>i</a:t>
            </a:r>
          </a:p>
        </p:txBody>
      </p:sp>
      <p:sp>
        <p:nvSpPr>
          <p:cNvPr id="6184" name="Line 78"/>
          <p:cNvSpPr>
            <a:spLocks noChangeShapeType="1"/>
          </p:cNvSpPr>
          <p:nvPr/>
        </p:nvSpPr>
        <p:spPr bwMode="auto">
          <a:xfrm flipH="1">
            <a:off x="7162800" y="2974975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185" name="Line 79"/>
          <p:cNvSpPr>
            <a:spLocks noChangeShapeType="1"/>
          </p:cNvSpPr>
          <p:nvPr/>
        </p:nvSpPr>
        <p:spPr bwMode="auto">
          <a:xfrm flipH="1">
            <a:off x="7162800" y="2441575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186" name="Line 80"/>
          <p:cNvSpPr>
            <a:spLocks noChangeShapeType="1"/>
          </p:cNvSpPr>
          <p:nvPr/>
        </p:nvSpPr>
        <p:spPr bwMode="auto">
          <a:xfrm flipH="1">
            <a:off x="5715000" y="2746375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187" name="Text Box 81"/>
          <p:cNvSpPr txBox="1">
            <a:spLocks noChangeArrowheads="1"/>
          </p:cNvSpPr>
          <p:nvPr/>
        </p:nvSpPr>
        <p:spPr bwMode="auto">
          <a:xfrm>
            <a:off x="5791200" y="2362200"/>
            <a:ext cx="387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b</a:t>
            </a:r>
            <a:r>
              <a:rPr lang="it-IT" sz="2000" baseline="-25000">
                <a:latin typeface="Arial Rounded MT Bold" pitchFamily="34" charset="0"/>
              </a:rPr>
              <a:t>i</a:t>
            </a:r>
          </a:p>
        </p:txBody>
      </p:sp>
      <p:sp>
        <p:nvSpPr>
          <p:cNvPr id="6188" name="Text Box 82"/>
          <p:cNvSpPr txBox="1">
            <a:spLocks noChangeArrowheads="1"/>
          </p:cNvSpPr>
          <p:nvPr/>
        </p:nvSpPr>
        <p:spPr bwMode="auto">
          <a:xfrm>
            <a:off x="7164388" y="2060575"/>
            <a:ext cx="3667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s</a:t>
            </a:r>
            <a:r>
              <a:rPr lang="it-IT" sz="2000" baseline="-25000">
                <a:latin typeface="Arial Rounded MT Bold" pitchFamily="34" charset="0"/>
              </a:rPr>
              <a:t>i</a:t>
            </a:r>
          </a:p>
        </p:txBody>
      </p:sp>
      <p:sp>
        <p:nvSpPr>
          <p:cNvPr id="6189" name="Text Box 83"/>
          <p:cNvSpPr txBox="1">
            <a:spLocks noChangeArrowheads="1"/>
          </p:cNvSpPr>
          <p:nvPr/>
        </p:nvSpPr>
        <p:spPr bwMode="auto">
          <a:xfrm>
            <a:off x="7162800" y="2593975"/>
            <a:ext cx="574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c</a:t>
            </a:r>
            <a:r>
              <a:rPr lang="it-IT" sz="2000" baseline="-25000">
                <a:latin typeface="Arial Rounded MT Bold" pitchFamily="34" charset="0"/>
              </a:rPr>
              <a:t>i+1</a:t>
            </a:r>
          </a:p>
        </p:txBody>
      </p:sp>
      <p:sp>
        <p:nvSpPr>
          <p:cNvPr id="6190" name="Line 84"/>
          <p:cNvSpPr>
            <a:spLocks noChangeShapeType="1"/>
          </p:cNvSpPr>
          <p:nvPr/>
        </p:nvSpPr>
        <p:spPr bwMode="auto">
          <a:xfrm flipH="1">
            <a:off x="5715000" y="3279775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191" name="Text Box 85"/>
          <p:cNvSpPr txBox="1">
            <a:spLocks noChangeArrowheads="1"/>
          </p:cNvSpPr>
          <p:nvPr/>
        </p:nvSpPr>
        <p:spPr bwMode="auto">
          <a:xfrm>
            <a:off x="5791200" y="2895600"/>
            <a:ext cx="379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c</a:t>
            </a:r>
            <a:r>
              <a:rPr lang="it-IT" sz="2000" baseline="-25000">
                <a:latin typeface="Arial Rounded MT Bold" pitchFamily="34" charset="0"/>
              </a:rPr>
              <a:t>i</a:t>
            </a:r>
          </a:p>
        </p:txBody>
      </p:sp>
      <p:sp>
        <p:nvSpPr>
          <p:cNvPr id="6192" name="Line 86"/>
          <p:cNvSpPr>
            <a:spLocks noChangeShapeType="1"/>
          </p:cNvSpPr>
          <p:nvPr/>
        </p:nvSpPr>
        <p:spPr bwMode="auto">
          <a:xfrm flipH="1">
            <a:off x="5791200" y="4270375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193" name="Text Box 87"/>
          <p:cNvSpPr txBox="1">
            <a:spLocks noChangeArrowheads="1"/>
          </p:cNvSpPr>
          <p:nvPr/>
        </p:nvSpPr>
        <p:spPr bwMode="auto">
          <a:xfrm>
            <a:off x="5902325" y="3886200"/>
            <a:ext cx="379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a</a:t>
            </a:r>
            <a:r>
              <a:rPr lang="it-IT" sz="2000" baseline="-25000">
                <a:latin typeface="Arial Rounded MT Bold" pitchFamily="34" charset="0"/>
              </a:rPr>
              <a:t>i</a:t>
            </a:r>
          </a:p>
        </p:txBody>
      </p:sp>
      <p:sp>
        <p:nvSpPr>
          <p:cNvPr id="6194" name="Line 88"/>
          <p:cNvSpPr>
            <a:spLocks noChangeShapeType="1"/>
          </p:cNvSpPr>
          <p:nvPr/>
        </p:nvSpPr>
        <p:spPr bwMode="auto">
          <a:xfrm flipH="1">
            <a:off x="7239000" y="5032375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195" name="Line 89"/>
          <p:cNvSpPr>
            <a:spLocks noChangeShapeType="1"/>
          </p:cNvSpPr>
          <p:nvPr/>
        </p:nvSpPr>
        <p:spPr bwMode="auto">
          <a:xfrm flipH="1">
            <a:off x="7239000" y="4498975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196" name="Line 90"/>
          <p:cNvSpPr>
            <a:spLocks noChangeShapeType="1"/>
          </p:cNvSpPr>
          <p:nvPr/>
        </p:nvSpPr>
        <p:spPr bwMode="auto">
          <a:xfrm flipH="1">
            <a:off x="5791200" y="4803775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197" name="Text Box 91"/>
          <p:cNvSpPr txBox="1">
            <a:spLocks noChangeArrowheads="1"/>
          </p:cNvSpPr>
          <p:nvPr/>
        </p:nvSpPr>
        <p:spPr bwMode="auto">
          <a:xfrm>
            <a:off x="5902325" y="4419600"/>
            <a:ext cx="387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b</a:t>
            </a:r>
            <a:r>
              <a:rPr lang="it-IT" sz="2000" baseline="-25000">
                <a:latin typeface="Arial Rounded MT Bold" pitchFamily="34" charset="0"/>
              </a:rPr>
              <a:t>i</a:t>
            </a:r>
          </a:p>
        </p:txBody>
      </p:sp>
      <p:sp>
        <p:nvSpPr>
          <p:cNvPr id="6198" name="Text Box 92"/>
          <p:cNvSpPr txBox="1">
            <a:spLocks noChangeArrowheads="1"/>
          </p:cNvSpPr>
          <p:nvPr/>
        </p:nvSpPr>
        <p:spPr bwMode="auto">
          <a:xfrm>
            <a:off x="7273925" y="4114800"/>
            <a:ext cx="3667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s</a:t>
            </a:r>
            <a:r>
              <a:rPr lang="it-IT" sz="2000" baseline="-25000">
                <a:latin typeface="Arial Rounded MT Bold" pitchFamily="34" charset="0"/>
              </a:rPr>
              <a:t>i</a:t>
            </a:r>
          </a:p>
        </p:txBody>
      </p:sp>
      <p:sp>
        <p:nvSpPr>
          <p:cNvPr id="6199" name="Text Box 93"/>
          <p:cNvSpPr txBox="1">
            <a:spLocks noChangeArrowheads="1"/>
          </p:cNvSpPr>
          <p:nvPr/>
        </p:nvSpPr>
        <p:spPr bwMode="auto">
          <a:xfrm>
            <a:off x="7273925" y="4648200"/>
            <a:ext cx="574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c</a:t>
            </a:r>
            <a:r>
              <a:rPr lang="it-IT" sz="2000" baseline="-25000">
                <a:latin typeface="Arial Rounded MT Bold" pitchFamily="34" charset="0"/>
              </a:rPr>
              <a:t>i+1</a:t>
            </a:r>
          </a:p>
        </p:txBody>
      </p:sp>
      <p:sp>
        <p:nvSpPr>
          <p:cNvPr id="6200" name="Line 94"/>
          <p:cNvSpPr>
            <a:spLocks noChangeShapeType="1"/>
          </p:cNvSpPr>
          <p:nvPr/>
        </p:nvSpPr>
        <p:spPr bwMode="auto">
          <a:xfrm flipH="1">
            <a:off x="5791200" y="5337175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201" name="Text Box 95"/>
          <p:cNvSpPr txBox="1">
            <a:spLocks noChangeArrowheads="1"/>
          </p:cNvSpPr>
          <p:nvPr/>
        </p:nvSpPr>
        <p:spPr bwMode="auto">
          <a:xfrm>
            <a:off x="5902325" y="4953000"/>
            <a:ext cx="379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c</a:t>
            </a:r>
            <a:r>
              <a:rPr lang="it-IT" sz="2000" baseline="-25000">
                <a:latin typeface="Arial Rounded MT Bold" pitchFamily="34" charset="0"/>
              </a:rPr>
              <a:t>i</a:t>
            </a:r>
          </a:p>
        </p:txBody>
      </p:sp>
      <p:sp>
        <p:nvSpPr>
          <p:cNvPr id="6202" name="AutoShape 96"/>
          <p:cNvSpPr>
            <a:spLocks noChangeArrowheads="1"/>
          </p:cNvSpPr>
          <p:nvPr/>
        </p:nvSpPr>
        <p:spPr bwMode="auto">
          <a:xfrm rot="-5400000">
            <a:off x="5905500" y="4308475"/>
            <a:ext cx="1676400" cy="990600"/>
          </a:xfrm>
          <a:custGeom>
            <a:avLst/>
            <a:gdLst>
              <a:gd name="T0" fmla="*/ 113843856 w 21600"/>
              <a:gd name="T1" fmla="*/ 22715006 h 21600"/>
              <a:gd name="T2" fmla="*/ 65053629 w 21600"/>
              <a:gd name="T3" fmla="*/ 45430012 h 21600"/>
              <a:gd name="T4" fmla="*/ 16263407 w 21600"/>
              <a:gd name="T5" fmla="*/ 22715006 h 21600"/>
              <a:gd name="T6" fmla="*/ 65053629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r>
              <a:rPr lang="it-IT">
                <a:latin typeface="Arial Rounded MT Bold" pitchFamily="34" charset="0"/>
              </a:rPr>
              <a:t>F A</a:t>
            </a:r>
          </a:p>
        </p:txBody>
      </p:sp>
      <p:sp>
        <p:nvSpPr>
          <p:cNvPr id="99" name="Segnaposto numero diapositiva 9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9.</a:t>
            </a:r>
            <a:fld id="{DEB34C88-C1E4-4510-B627-E73039ED04AF}" type="slidenum">
              <a:rPr lang="it-IT" smtClean="0"/>
              <a:pPr>
                <a:defRPr/>
              </a:pPr>
              <a:t>44</a:t>
            </a:fld>
            <a:endParaRPr lang="it-IT" dirty="0"/>
          </a:p>
        </p:txBody>
      </p:sp>
      <p:sp>
        <p:nvSpPr>
          <p:cNvPr id="102" name="Segnaposto piè di pagina 10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Full </a:t>
            </a:r>
            <a:r>
              <a:rPr lang="it-IT" dirty="0" err="1" smtClean="0"/>
              <a:t>Adder</a:t>
            </a:r>
            <a:r>
              <a:rPr lang="it-IT" dirty="0" smtClean="0"/>
              <a:t> 3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 </a:t>
            </a:r>
          </a:p>
        </p:txBody>
      </p:sp>
      <p:graphicFrame>
        <p:nvGraphicFramePr>
          <p:cNvPr id="101720" name="Group 344"/>
          <p:cNvGraphicFramePr>
            <a:graphicFrameLocks noGrp="1"/>
          </p:cNvGraphicFramePr>
          <p:nvPr/>
        </p:nvGraphicFramePr>
        <p:xfrm>
          <a:off x="827088" y="1916113"/>
          <a:ext cx="7115175" cy="3827146"/>
        </p:xfrm>
        <a:graphic>
          <a:graphicData uri="http://schemas.openxmlformats.org/drawingml/2006/table">
            <a:tbl>
              <a:tblPr/>
              <a:tblGrid>
                <a:gridCol w="419100"/>
                <a:gridCol w="401637"/>
                <a:gridCol w="401638"/>
                <a:gridCol w="423862"/>
                <a:gridCol w="574675"/>
                <a:gridCol w="865188"/>
                <a:gridCol w="865187"/>
                <a:gridCol w="1281113"/>
                <a:gridCol w="1882775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c</a:t>
                      </a:r>
                      <a:r>
                        <a:rPr kumimoji="0" lang="it-IT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i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a</a:t>
                      </a:r>
                      <a:r>
                        <a:rPr kumimoji="0" lang="it-IT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i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b</a:t>
                      </a:r>
                      <a:r>
                        <a:rPr kumimoji="0" lang="it-IT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i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s</a:t>
                      </a:r>
                      <a:r>
                        <a:rPr kumimoji="0" lang="it-IT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i</a:t>
                      </a: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c</a:t>
                      </a:r>
                      <a:r>
                        <a:rPr kumimoji="0" lang="it-IT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i+1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a</a:t>
                      </a:r>
                      <a:r>
                        <a:rPr kumimoji="0" lang="it-IT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i</a:t>
                      </a: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b</a:t>
                      </a:r>
                      <a:r>
                        <a:rPr kumimoji="0" lang="it-IT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i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a</a:t>
                      </a:r>
                      <a:r>
                        <a:rPr kumimoji="0" lang="it-IT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i </a:t>
                      </a: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+ b</a:t>
                      </a:r>
                      <a:r>
                        <a:rPr kumimoji="0" lang="it-IT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i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(a</a:t>
                      </a:r>
                      <a:r>
                        <a:rPr kumimoji="0" lang="it-IT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i </a:t>
                      </a: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+ b</a:t>
                      </a:r>
                      <a:r>
                        <a:rPr kumimoji="0" lang="it-IT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i</a:t>
                      </a: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)c</a:t>
                      </a:r>
                      <a:r>
                        <a:rPr kumimoji="0" lang="it-IT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(a</a:t>
                      </a:r>
                      <a:r>
                        <a:rPr kumimoji="0" lang="it-IT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i </a:t>
                      </a: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+ b</a:t>
                      </a:r>
                      <a:r>
                        <a:rPr kumimoji="0" lang="it-IT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i</a:t>
                      </a: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)c</a:t>
                      </a:r>
                      <a:r>
                        <a:rPr kumimoji="0" lang="it-IT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i</a:t>
                      </a: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+a</a:t>
                      </a:r>
                      <a:r>
                        <a:rPr kumimoji="0" lang="it-IT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i</a:t>
                      </a: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b</a:t>
                      </a:r>
                      <a:r>
                        <a:rPr kumimoji="0" lang="it-IT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005" name="Oval 241"/>
          <p:cNvSpPr>
            <a:spLocks noChangeArrowheads="1"/>
          </p:cNvSpPr>
          <p:nvPr/>
        </p:nvSpPr>
        <p:spPr bwMode="auto">
          <a:xfrm>
            <a:off x="4221163" y="2017713"/>
            <a:ext cx="215900" cy="2159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9006" name="Oval 265"/>
          <p:cNvSpPr>
            <a:spLocks noChangeArrowheads="1"/>
          </p:cNvSpPr>
          <p:nvPr/>
        </p:nvSpPr>
        <p:spPr bwMode="auto">
          <a:xfrm>
            <a:off x="6510338" y="2019300"/>
            <a:ext cx="215900" cy="2159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9007" name="Oval 266"/>
          <p:cNvSpPr>
            <a:spLocks noChangeArrowheads="1"/>
          </p:cNvSpPr>
          <p:nvPr/>
        </p:nvSpPr>
        <p:spPr bwMode="auto">
          <a:xfrm>
            <a:off x="5202238" y="2011363"/>
            <a:ext cx="215900" cy="2159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" name="Segnaposto numero diapositiva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9.</a:t>
            </a:r>
            <a:fld id="{DEB34C88-C1E4-4510-B627-E73039ED04AF}" type="slidenum">
              <a:rPr lang="it-IT" smtClean="0"/>
              <a:pPr>
                <a:defRPr/>
              </a:pPr>
              <a:t>45</a:t>
            </a:fld>
            <a:endParaRPr lang="it-IT" dirty="0"/>
          </a:p>
        </p:txBody>
      </p:sp>
      <p:sp>
        <p:nvSpPr>
          <p:cNvPr id="13" name="Segnaposto piè di pagina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Full </a:t>
            </a:r>
            <a:r>
              <a:rPr lang="it-IT" dirty="0" err="1" smtClean="0"/>
              <a:t>Adder</a:t>
            </a:r>
            <a:r>
              <a:rPr lang="it-IT" dirty="0" smtClean="0"/>
              <a:t> 4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371600"/>
            <a:ext cx="8801100" cy="4724400"/>
          </a:xfrm>
        </p:spPr>
        <p:txBody>
          <a:bodyPr/>
          <a:lstStyle/>
          <a:p>
            <a:pPr eaLnBrk="1" hangingPunct="1">
              <a:defRPr/>
            </a:pPr>
            <a:r>
              <a:rPr lang="it-IT" sz="2400" smtClean="0"/>
              <a:t>Somma di due bit compreso il Carry</a:t>
            </a:r>
          </a:p>
        </p:txBody>
      </p:sp>
      <p:graphicFrame>
        <p:nvGraphicFramePr>
          <p:cNvPr id="102575" name="Group 175"/>
          <p:cNvGraphicFramePr>
            <a:graphicFrameLocks noGrp="1"/>
          </p:cNvGraphicFramePr>
          <p:nvPr/>
        </p:nvGraphicFramePr>
        <p:xfrm>
          <a:off x="838200" y="1981200"/>
          <a:ext cx="2230438" cy="3644266"/>
        </p:xfrm>
        <a:graphic>
          <a:graphicData uri="http://schemas.openxmlformats.org/drawingml/2006/table">
            <a:tbl>
              <a:tblPr/>
              <a:tblGrid>
                <a:gridCol w="419100"/>
                <a:gridCol w="401638"/>
                <a:gridCol w="401637"/>
                <a:gridCol w="423863"/>
                <a:gridCol w="5842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c</a:t>
                      </a:r>
                      <a:r>
                        <a:rPr kumimoji="0" lang="it-IT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i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a</a:t>
                      </a:r>
                      <a:r>
                        <a:rPr kumimoji="0" lang="it-IT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i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b</a:t>
                      </a:r>
                      <a:r>
                        <a:rPr kumimoji="0" lang="it-IT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i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s</a:t>
                      </a:r>
                      <a:r>
                        <a:rPr kumimoji="0" lang="it-IT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i</a:t>
                      </a: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c</a:t>
                      </a:r>
                      <a:r>
                        <a:rPr kumimoji="0" lang="it-IT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i+1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170" name="Object 151"/>
          <p:cNvGraphicFramePr>
            <a:graphicFrameLocks noChangeAspect="1"/>
          </p:cNvGraphicFramePr>
          <p:nvPr>
            <p:ph sz="half" idx="2"/>
          </p:nvPr>
        </p:nvGraphicFramePr>
        <p:xfrm>
          <a:off x="3303588" y="2439988"/>
          <a:ext cx="5643562" cy="2909887"/>
        </p:xfrm>
        <a:graphic>
          <a:graphicData uri="http://schemas.openxmlformats.org/presentationml/2006/ole">
            <p:oleObj spid="_x0000_s67586" name="Equation" r:id="rId3" imgW="2857320" imgH="1473120" progId="Equation.3">
              <p:embed/>
            </p:oleObj>
          </a:graphicData>
        </a:graphic>
      </p:graphicFrame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9.</a:t>
            </a:r>
            <a:fld id="{CCFDE6F6-A4BE-402A-9175-CB9A64553EE3}" type="slidenum">
              <a:rPr lang="it-IT" smtClean="0"/>
              <a:pPr>
                <a:defRPr/>
              </a:pPr>
              <a:t>46</a:t>
            </a:fld>
            <a:endParaRPr lang="it-IT" dirty="0"/>
          </a:p>
        </p:txBody>
      </p:sp>
      <p:sp>
        <p:nvSpPr>
          <p:cNvPr id="11" name="Segnaposto piè di pagin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Full </a:t>
            </a:r>
            <a:r>
              <a:rPr lang="it-IT" dirty="0" err="1" smtClean="0"/>
              <a:t>Adder</a:t>
            </a:r>
            <a:r>
              <a:rPr lang="it-IT" dirty="0" smtClean="0"/>
              <a:t> 5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Full Adder realizzato con due Haslf Adder</a:t>
            </a:r>
          </a:p>
        </p:txBody>
      </p:sp>
      <p:graphicFrame>
        <p:nvGraphicFramePr>
          <p:cNvPr id="8194" name="Object 46"/>
          <p:cNvGraphicFramePr>
            <a:graphicFrameLocks noChangeAspect="1"/>
          </p:cNvGraphicFramePr>
          <p:nvPr/>
        </p:nvGraphicFramePr>
        <p:xfrm>
          <a:off x="4643438" y="1989138"/>
          <a:ext cx="2057400" cy="1217612"/>
        </p:xfrm>
        <a:graphic>
          <a:graphicData uri="http://schemas.openxmlformats.org/presentationml/2006/ole">
            <p:oleObj spid="_x0000_s68610" name="Equation" r:id="rId3" imgW="685800" imgH="406080" progId="Equation.3">
              <p:embed/>
            </p:oleObj>
          </a:graphicData>
        </a:graphic>
      </p:graphicFrame>
      <p:sp>
        <p:nvSpPr>
          <p:cNvPr id="8197" name="Arc 48"/>
          <p:cNvSpPr>
            <a:spLocks/>
          </p:cNvSpPr>
          <p:nvPr/>
        </p:nvSpPr>
        <p:spPr bwMode="auto">
          <a:xfrm>
            <a:off x="6075363" y="4005263"/>
            <a:ext cx="866775" cy="457200"/>
          </a:xfrm>
          <a:custGeom>
            <a:avLst/>
            <a:gdLst>
              <a:gd name="T0" fmla="*/ 0 w 21600"/>
              <a:gd name="T1" fmla="*/ 0 h 21600"/>
              <a:gd name="T2" fmla="*/ 34782354 w 21600"/>
              <a:gd name="T3" fmla="*/ 9677399 h 21600"/>
              <a:gd name="T4" fmla="*/ 0 w 21600"/>
              <a:gd name="T5" fmla="*/ 9677399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8198" name="Arc 49"/>
          <p:cNvSpPr>
            <a:spLocks/>
          </p:cNvSpPr>
          <p:nvPr/>
        </p:nvSpPr>
        <p:spPr bwMode="auto">
          <a:xfrm flipV="1">
            <a:off x="6075363" y="4462463"/>
            <a:ext cx="866775" cy="457200"/>
          </a:xfrm>
          <a:custGeom>
            <a:avLst/>
            <a:gdLst>
              <a:gd name="T0" fmla="*/ 0 w 21600"/>
              <a:gd name="T1" fmla="*/ 0 h 21600"/>
              <a:gd name="T2" fmla="*/ 34782354 w 21600"/>
              <a:gd name="T3" fmla="*/ 9677399 h 21600"/>
              <a:gd name="T4" fmla="*/ 0 w 21600"/>
              <a:gd name="T5" fmla="*/ 9677399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8199" name="Arc 50"/>
          <p:cNvSpPr>
            <a:spLocks/>
          </p:cNvSpPr>
          <p:nvPr/>
        </p:nvSpPr>
        <p:spPr bwMode="auto">
          <a:xfrm>
            <a:off x="6075363" y="4005263"/>
            <a:ext cx="123825" cy="457200"/>
          </a:xfrm>
          <a:custGeom>
            <a:avLst/>
            <a:gdLst>
              <a:gd name="T0" fmla="*/ 0 w 21600"/>
              <a:gd name="T1" fmla="*/ 0 h 21600"/>
              <a:gd name="T2" fmla="*/ 709844 w 21600"/>
              <a:gd name="T3" fmla="*/ 9677399 h 21600"/>
              <a:gd name="T4" fmla="*/ 0 w 21600"/>
              <a:gd name="T5" fmla="*/ 9677399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8200" name="Arc 51"/>
          <p:cNvSpPr>
            <a:spLocks/>
          </p:cNvSpPr>
          <p:nvPr/>
        </p:nvSpPr>
        <p:spPr bwMode="auto">
          <a:xfrm flipV="1">
            <a:off x="6075363" y="4462463"/>
            <a:ext cx="123825" cy="457200"/>
          </a:xfrm>
          <a:custGeom>
            <a:avLst/>
            <a:gdLst>
              <a:gd name="T0" fmla="*/ 0 w 21600"/>
              <a:gd name="T1" fmla="*/ 0 h 21600"/>
              <a:gd name="T2" fmla="*/ 709844 w 21600"/>
              <a:gd name="T3" fmla="*/ 9677399 h 21600"/>
              <a:gd name="T4" fmla="*/ 0 w 21600"/>
              <a:gd name="T5" fmla="*/ 9677399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8201" name="Line 54"/>
          <p:cNvSpPr>
            <a:spLocks noChangeShapeType="1"/>
          </p:cNvSpPr>
          <p:nvPr/>
        </p:nvSpPr>
        <p:spPr bwMode="auto">
          <a:xfrm flipH="1">
            <a:off x="5580063" y="4292600"/>
            <a:ext cx="6191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8202" name="Line 55"/>
          <p:cNvSpPr>
            <a:spLocks noChangeShapeType="1"/>
          </p:cNvSpPr>
          <p:nvPr/>
        </p:nvSpPr>
        <p:spPr bwMode="auto">
          <a:xfrm flipH="1">
            <a:off x="5580063" y="4652963"/>
            <a:ext cx="6191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8203" name="Line 56"/>
          <p:cNvSpPr>
            <a:spLocks noChangeShapeType="1"/>
          </p:cNvSpPr>
          <p:nvPr/>
        </p:nvSpPr>
        <p:spPr bwMode="auto">
          <a:xfrm flipH="1">
            <a:off x="6942138" y="4462463"/>
            <a:ext cx="6191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8204" name="Text Box 70"/>
          <p:cNvSpPr txBox="1">
            <a:spLocks noChangeArrowheads="1"/>
          </p:cNvSpPr>
          <p:nvPr/>
        </p:nvSpPr>
        <p:spPr bwMode="auto">
          <a:xfrm>
            <a:off x="7667625" y="3573463"/>
            <a:ext cx="3667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s</a:t>
            </a:r>
            <a:r>
              <a:rPr lang="it-IT" sz="2000" baseline="-25000">
                <a:latin typeface="Arial Rounded MT Bold" pitchFamily="34" charset="0"/>
              </a:rPr>
              <a:t>i</a:t>
            </a:r>
          </a:p>
        </p:txBody>
      </p:sp>
      <p:sp>
        <p:nvSpPr>
          <p:cNvPr id="8205" name="Text Box 71"/>
          <p:cNvSpPr txBox="1">
            <a:spLocks noChangeArrowheads="1"/>
          </p:cNvSpPr>
          <p:nvPr/>
        </p:nvSpPr>
        <p:spPr bwMode="auto">
          <a:xfrm>
            <a:off x="7596188" y="4221163"/>
            <a:ext cx="574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c</a:t>
            </a:r>
            <a:r>
              <a:rPr lang="it-IT" sz="2000" baseline="-25000">
                <a:latin typeface="Arial Rounded MT Bold" pitchFamily="34" charset="0"/>
              </a:rPr>
              <a:t>i+1</a:t>
            </a:r>
          </a:p>
        </p:txBody>
      </p:sp>
      <p:sp>
        <p:nvSpPr>
          <p:cNvPr id="8206" name="Rectangle 74"/>
          <p:cNvSpPr>
            <a:spLocks noChangeArrowheads="1"/>
          </p:cNvSpPr>
          <p:nvPr/>
        </p:nvSpPr>
        <p:spPr bwMode="auto">
          <a:xfrm>
            <a:off x="1476375" y="2349500"/>
            <a:ext cx="990600" cy="12192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>
                <a:solidFill>
                  <a:srgbClr val="FF0000"/>
                </a:solidFill>
                <a:latin typeface="Arial Rounded MT Bold" pitchFamily="34" charset="0"/>
              </a:rPr>
              <a:t>H A</a:t>
            </a:r>
          </a:p>
        </p:txBody>
      </p:sp>
      <p:sp>
        <p:nvSpPr>
          <p:cNvPr id="8207" name="Line 75"/>
          <p:cNvSpPr>
            <a:spLocks noChangeShapeType="1"/>
          </p:cNvSpPr>
          <p:nvPr/>
        </p:nvSpPr>
        <p:spPr bwMode="auto">
          <a:xfrm flipH="1" flipV="1">
            <a:off x="684213" y="2636838"/>
            <a:ext cx="7921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8208" name="Text Box 76"/>
          <p:cNvSpPr txBox="1">
            <a:spLocks noChangeArrowheads="1"/>
          </p:cNvSpPr>
          <p:nvPr/>
        </p:nvSpPr>
        <p:spPr bwMode="auto">
          <a:xfrm>
            <a:off x="1095375" y="2197100"/>
            <a:ext cx="379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a</a:t>
            </a:r>
            <a:r>
              <a:rPr lang="it-IT" sz="2000" baseline="-25000">
                <a:latin typeface="Arial Rounded MT Bold" pitchFamily="34" charset="0"/>
              </a:rPr>
              <a:t>i</a:t>
            </a:r>
          </a:p>
        </p:txBody>
      </p:sp>
      <p:sp>
        <p:nvSpPr>
          <p:cNvPr id="8209" name="Line 77"/>
          <p:cNvSpPr>
            <a:spLocks noChangeShapeType="1"/>
          </p:cNvSpPr>
          <p:nvPr/>
        </p:nvSpPr>
        <p:spPr bwMode="auto">
          <a:xfrm flipH="1">
            <a:off x="2484438" y="3357563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8210" name="Line 78"/>
          <p:cNvSpPr>
            <a:spLocks noChangeShapeType="1"/>
          </p:cNvSpPr>
          <p:nvPr/>
        </p:nvSpPr>
        <p:spPr bwMode="auto">
          <a:xfrm flipH="1">
            <a:off x="2484438" y="25654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8211" name="Line 79"/>
          <p:cNvSpPr>
            <a:spLocks noChangeShapeType="1"/>
          </p:cNvSpPr>
          <p:nvPr/>
        </p:nvSpPr>
        <p:spPr bwMode="auto">
          <a:xfrm flipH="1">
            <a:off x="611188" y="3357563"/>
            <a:ext cx="8651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8212" name="Text Box 80"/>
          <p:cNvSpPr txBox="1">
            <a:spLocks noChangeArrowheads="1"/>
          </p:cNvSpPr>
          <p:nvPr/>
        </p:nvSpPr>
        <p:spPr bwMode="auto">
          <a:xfrm>
            <a:off x="1095375" y="2882900"/>
            <a:ext cx="387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b</a:t>
            </a:r>
            <a:r>
              <a:rPr lang="it-IT" sz="2000" baseline="-25000">
                <a:latin typeface="Arial Rounded MT Bold" pitchFamily="34" charset="0"/>
              </a:rPr>
              <a:t>i</a:t>
            </a:r>
          </a:p>
        </p:txBody>
      </p:sp>
      <p:sp>
        <p:nvSpPr>
          <p:cNvPr id="8213" name="Text Box 81"/>
          <p:cNvSpPr txBox="1">
            <a:spLocks noChangeArrowheads="1"/>
          </p:cNvSpPr>
          <p:nvPr/>
        </p:nvSpPr>
        <p:spPr bwMode="auto">
          <a:xfrm>
            <a:off x="2466975" y="2197100"/>
            <a:ext cx="3667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s</a:t>
            </a:r>
            <a:r>
              <a:rPr lang="it-IT" sz="2000" baseline="-25000">
                <a:latin typeface="Arial Rounded MT Bold" pitchFamily="34" charset="0"/>
              </a:rPr>
              <a:t>i</a:t>
            </a:r>
          </a:p>
        </p:txBody>
      </p:sp>
      <p:sp>
        <p:nvSpPr>
          <p:cNvPr id="8214" name="Text Box 82"/>
          <p:cNvSpPr txBox="1">
            <a:spLocks noChangeArrowheads="1"/>
          </p:cNvSpPr>
          <p:nvPr/>
        </p:nvSpPr>
        <p:spPr bwMode="auto">
          <a:xfrm>
            <a:off x="2466975" y="2959100"/>
            <a:ext cx="574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c</a:t>
            </a:r>
            <a:r>
              <a:rPr lang="it-IT" sz="2000" baseline="-25000">
                <a:latin typeface="Arial Rounded MT Bold" pitchFamily="34" charset="0"/>
              </a:rPr>
              <a:t>i+1</a:t>
            </a:r>
          </a:p>
        </p:txBody>
      </p:sp>
      <p:sp>
        <p:nvSpPr>
          <p:cNvPr id="8215" name="Rectangle 138"/>
          <p:cNvSpPr>
            <a:spLocks noChangeArrowheads="1"/>
          </p:cNvSpPr>
          <p:nvPr/>
        </p:nvSpPr>
        <p:spPr bwMode="auto">
          <a:xfrm>
            <a:off x="3635375" y="3573463"/>
            <a:ext cx="990600" cy="12192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>
                <a:solidFill>
                  <a:srgbClr val="FF0000"/>
                </a:solidFill>
                <a:latin typeface="Arial Rounded MT Bold" pitchFamily="34" charset="0"/>
              </a:rPr>
              <a:t>H A</a:t>
            </a:r>
          </a:p>
        </p:txBody>
      </p:sp>
      <p:sp>
        <p:nvSpPr>
          <p:cNvPr id="8216" name="Line 139"/>
          <p:cNvSpPr>
            <a:spLocks noChangeShapeType="1"/>
          </p:cNvSpPr>
          <p:nvPr/>
        </p:nvSpPr>
        <p:spPr bwMode="auto">
          <a:xfrm flipH="1">
            <a:off x="3203575" y="38608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8217" name="Text Box 140"/>
          <p:cNvSpPr txBox="1">
            <a:spLocks noChangeArrowheads="1"/>
          </p:cNvSpPr>
          <p:nvPr/>
        </p:nvSpPr>
        <p:spPr bwMode="auto">
          <a:xfrm>
            <a:off x="3203575" y="3429000"/>
            <a:ext cx="379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a</a:t>
            </a:r>
            <a:r>
              <a:rPr lang="it-IT" sz="2000" baseline="-25000">
                <a:latin typeface="Arial Rounded MT Bold" pitchFamily="34" charset="0"/>
              </a:rPr>
              <a:t>i</a:t>
            </a:r>
          </a:p>
        </p:txBody>
      </p:sp>
      <p:sp>
        <p:nvSpPr>
          <p:cNvPr id="8218" name="Line 141"/>
          <p:cNvSpPr>
            <a:spLocks noChangeShapeType="1"/>
          </p:cNvSpPr>
          <p:nvPr/>
        </p:nvSpPr>
        <p:spPr bwMode="auto">
          <a:xfrm flipH="1">
            <a:off x="4643438" y="4652963"/>
            <a:ext cx="10255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8219" name="Line 142"/>
          <p:cNvSpPr>
            <a:spLocks noChangeShapeType="1"/>
          </p:cNvSpPr>
          <p:nvPr/>
        </p:nvSpPr>
        <p:spPr bwMode="auto">
          <a:xfrm flipH="1">
            <a:off x="4625975" y="3860800"/>
            <a:ext cx="2825750" cy="12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8220" name="Line 143"/>
          <p:cNvSpPr>
            <a:spLocks noChangeShapeType="1"/>
          </p:cNvSpPr>
          <p:nvPr/>
        </p:nvSpPr>
        <p:spPr bwMode="auto">
          <a:xfrm flipH="1" flipV="1">
            <a:off x="684213" y="4652963"/>
            <a:ext cx="29511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8221" name="Text Box 144"/>
          <p:cNvSpPr txBox="1">
            <a:spLocks noChangeArrowheads="1"/>
          </p:cNvSpPr>
          <p:nvPr/>
        </p:nvSpPr>
        <p:spPr bwMode="auto">
          <a:xfrm>
            <a:off x="3254375" y="4178300"/>
            <a:ext cx="387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b</a:t>
            </a:r>
            <a:r>
              <a:rPr lang="it-IT" sz="2000" baseline="-25000">
                <a:latin typeface="Arial Rounded MT Bold" pitchFamily="34" charset="0"/>
              </a:rPr>
              <a:t>i</a:t>
            </a:r>
          </a:p>
        </p:txBody>
      </p:sp>
      <p:sp>
        <p:nvSpPr>
          <p:cNvPr id="8222" name="Text Box 145"/>
          <p:cNvSpPr txBox="1">
            <a:spLocks noChangeArrowheads="1"/>
          </p:cNvSpPr>
          <p:nvPr/>
        </p:nvSpPr>
        <p:spPr bwMode="auto">
          <a:xfrm>
            <a:off x="4625975" y="3492500"/>
            <a:ext cx="3667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s</a:t>
            </a:r>
            <a:r>
              <a:rPr lang="it-IT" sz="2000" baseline="-25000">
                <a:latin typeface="Arial Rounded MT Bold" pitchFamily="34" charset="0"/>
              </a:rPr>
              <a:t>i</a:t>
            </a:r>
          </a:p>
        </p:txBody>
      </p:sp>
      <p:sp>
        <p:nvSpPr>
          <p:cNvPr id="8223" name="Text Box 146"/>
          <p:cNvSpPr txBox="1">
            <a:spLocks noChangeArrowheads="1"/>
          </p:cNvSpPr>
          <p:nvPr/>
        </p:nvSpPr>
        <p:spPr bwMode="auto">
          <a:xfrm>
            <a:off x="4625975" y="4254500"/>
            <a:ext cx="574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c</a:t>
            </a:r>
            <a:r>
              <a:rPr lang="it-IT" sz="2000" baseline="-25000">
                <a:latin typeface="Arial Rounded MT Bold" pitchFamily="34" charset="0"/>
              </a:rPr>
              <a:t>i+1</a:t>
            </a:r>
          </a:p>
        </p:txBody>
      </p:sp>
      <p:sp>
        <p:nvSpPr>
          <p:cNvPr id="8224" name="Freeform 147"/>
          <p:cNvSpPr>
            <a:spLocks/>
          </p:cNvSpPr>
          <p:nvPr/>
        </p:nvSpPr>
        <p:spPr bwMode="auto">
          <a:xfrm>
            <a:off x="2916238" y="2565400"/>
            <a:ext cx="287337" cy="1295400"/>
          </a:xfrm>
          <a:custGeom>
            <a:avLst/>
            <a:gdLst>
              <a:gd name="T0" fmla="*/ 0 w 181"/>
              <a:gd name="T1" fmla="*/ 0 h 816"/>
              <a:gd name="T2" fmla="*/ 142875 w 181"/>
              <a:gd name="T3" fmla="*/ 0 h 816"/>
              <a:gd name="T4" fmla="*/ 142875 w 181"/>
              <a:gd name="T5" fmla="*/ 1295400 h 816"/>
              <a:gd name="T6" fmla="*/ 287337 w 181"/>
              <a:gd name="T7" fmla="*/ 1295400 h 816"/>
              <a:gd name="T8" fmla="*/ 0 60000 65536"/>
              <a:gd name="T9" fmla="*/ 0 60000 65536"/>
              <a:gd name="T10" fmla="*/ 0 60000 65536"/>
              <a:gd name="T11" fmla="*/ 0 60000 65536"/>
              <a:gd name="T12" fmla="*/ 0 w 181"/>
              <a:gd name="T13" fmla="*/ 0 h 816"/>
              <a:gd name="T14" fmla="*/ 181 w 181"/>
              <a:gd name="T15" fmla="*/ 816 h 81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1" h="816">
                <a:moveTo>
                  <a:pt x="0" y="0"/>
                </a:moveTo>
                <a:lnTo>
                  <a:pt x="90" y="0"/>
                </a:lnTo>
                <a:lnTo>
                  <a:pt x="90" y="816"/>
                </a:lnTo>
                <a:lnTo>
                  <a:pt x="181" y="816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8225" name="Freeform 148"/>
          <p:cNvSpPr>
            <a:spLocks/>
          </p:cNvSpPr>
          <p:nvPr/>
        </p:nvSpPr>
        <p:spPr bwMode="auto">
          <a:xfrm>
            <a:off x="2916238" y="3357563"/>
            <a:ext cx="2663825" cy="935037"/>
          </a:xfrm>
          <a:custGeom>
            <a:avLst/>
            <a:gdLst>
              <a:gd name="T0" fmla="*/ 0 w 1678"/>
              <a:gd name="T1" fmla="*/ 0 h 589"/>
              <a:gd name="T2" fmla="*/ 2519363 w 1678"/>
              <a:gd name="T3" fmla="*/ 0 h 589"/>
              <a:gd name="T4" fmla="*/ 2519363 w 1678"/>
              <a:gd name="T5" fmla="*/ 935037 h 589"/>
              <a:gd name="T6" fmla="*/ 2663825 w 1678"/>
              <a:gd name="T7" fmla="*/ 935037 h 589"/>
              <a:gd name="T8" fmla="*/ 0 60000 65536"/>
              <a:gd name="T9" fmla="*/ 0 60000 65536"/>
              <a:gd name="T10" fmla="*/ 0 60000 65536"/>
              <a:gd name="T11" fmla="*/ 0 60000 65536"/>
              <a:gd name="T12" fmla="*/ 0 w 1678"/>
              <a:gd name="T13" fmla="*/ 0 h 589"/>
              <a:gd name="T14" fmla="*/ 1678 w 1678"/>
              <a:gd name="T15" fmla="*/ 589 h 58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78" h="589">
                <a:moveTo>
                  <a:pt x="0" y="0"/>
                </a:moveTo>
                <a:lnTo>
                  <a:pt x="1587" y="0"/>
                </a:lnTo>
                <a:lnTo>
                  <a:pt x="1587" y="589"/>
                </a:lnTo>
                <a:lnTo>
                  <a:pt x="1678" y="589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8226" name="Rectangle 149"/>
          <p:cNvSpPr>
            <a:spLocks noChangeArrowheads="1"/>
          </p:cNvSpPr>
          <p:nvPr/>
        </p:nvSpPr>
        <p:spPr bwMode="auto">
          <a:xfrm>
            <a:off x="1042988" y="1916113"/>
            <a:ext cx="6192837" cy="3673475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8227" name="Text Box 150"/>
          <p:cNvSpPr txBox="1">
            <a:spLocks noChangeArrowheads="1"/>
          </p:cNvSpPr>
          <p:nvPr/>
        </p:nvSpPr>
        <p:spPr bwMode="auto">
          <a:xfrm>
            <a:off x="539750" y="2133600"/>
            <a:ext cx="379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a</a:t>
            </a:r>
            <a:r>
              <a:rPr lang="it-IT" sz="2000" baseline="-25000">
                <a:latin typeface="Arial Rounded MT Bold" pitchFamily="34" charset="0"/>
              </a:rPr>
              <a:t>i</a:t>
            </a:r>
          </a:p>
        </p:txBody>
      </p:sp>
      <p:sp>
        <p:nvSpPr>
          <p:cNvPr id="8228" name="Text Box 151"/>
          <p:cNvSpPr txBox="1">
            <a:spLocks noChangeArrowheads="1"/>
          </p:cNvSpPr>
          <p:nvPr/>
        </p:nvSpPr>
        <p:spPr bwMode="auto">
          <a:xfrm>
            <a:off x="611188" y="2852738"/>
            <a:ext cx="387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b</a:t>
            </a:r>
            <a:r>
              <a:rPr lang="it-IT" sz="2000" baseline="-25000">
                <a:latin typeface="Arial Rounded MT Bold" pitchFamily="34" charset="0"/>
              </a:rPr>
              <a:t>i</a:t>
            </a:r>
          </a:p>
        </p:txBody>
      </p:sp>
      <p:sp>
        <p:nvSpPr>
          <p:cNvPr id="8229" name="Text Box 152"/>
          <p:cNvSpPr txBox="1">
            <a:spLocks noChangeArrowheads="1"/>
          </p:cNvSpPr>
          <p:nvPr/>
        </p:nvSpPr>
        <p:spPr bwMode="auto">
          <a:xfrm>
            <a:off x="611188" y="4221163"/>
            <a:ext cx="379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c</a:t>
            </a:r>
            <a:r>
              <a:rPr lang="it-IT" sz="2000" baseline="-25000">
                <a:latin typeface="Arial Rounded MT Bold" pitchFamily="34" charset="0"/>
              </a:rPr>
              <a:t>i</a:t>
            </a:r>
          </a:p>
        </p:txBody>
      </p:sp>
      <p:sp>
        <p:nvSpPr>
          <p:cNvPr id="40" name="Segnaposto numero diapositiva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9.</a:t>
            </a:r>
            <a:fld id="{DEB34C88-C1E4-4510-B627-E73039ED04AF}" type="slidenum">
              <a:rPr lang="it-IT" smtClean="0"/>
              <a:pPr>
                <a:defRPr/>
              </a:pPr>
              <a:t>47</a:t>
            </a:fld>
            <a:endParaRPr lang="it-IT" dirty="0"/>
          </a:p>
        </p:txBody>
      </p:sp>
      <p:sp>
        <p:nvSpPr>
          <p:cNvPr id="43" name="Segnaposto piè di pagina 4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err="1" smtClean="0"/>
              <a:t>Half</a:t>
            </a:r>
            <a:r>
              <a:rPr lang="it-IT" dirty="0" smtClean="0"/>
              <a:t> </a:t>
            </a:r>
            <a:r>
              <a:rPr lang="it-IT" dirty="0" err="1" smtClean="0"/>
              <a:t>Subtractor</a:t>
            </a:r>
            <a:endParaRPr lang="it-IT" dirty="0" smtClean="0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Differenza fra due bit (x – y)</a:t>
            </a:r>
          </a:p>
        </p:txBody>
      </p:sp>
      <p:graphicFrame>
        <p:nvGraphicFramePr>
          <p:cNvPr id="85094" name="Group 102"/>
          <p:cNvGraphicFramePr>
            <a:graphicFrameLocks noGrp="1"/>
          </p:cNvGraphicFramePr>
          <p:nvPr/>
        </p:nvGraphicFramePr>
        <p:xfrm>
          <a:off x="838200" y="1981200"/>
          <a:ext cx="1828800" cy="2008506"/>
        </p:xfrm>
        <a:graphic>
          <a:graphicData uri="http://schemas.openxmlformats.org/drawingml/2006/table">
            <a:tbl>
              <a:tblPr/>
              <a:tblGrid>
                <a:gridCol w="419100"/>
                <a:gridCol w="401638"/>
                <a:gridCol w="398462"/>
                <a:gridCol w="60960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  <a:r>
                        <a:rPr kumimoji="0" lang="it-IT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i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</a:t>
                      </a:r>
                      <a:r>
                        <a:rPr kumimoji="0" lang="it-IT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i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d</a:t>
                      </a:r>
                      <a:r>
                        <a:rPr kumimoji="0" lang="it-IT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i</a:t>
                      </a: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b</a:t>
                      </a:r>
                      <a:r>
                        <a:rPr kumimoji="0" lang="it-IT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i+1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218" name="Object 46"/>
          <p:cNvGraphicFramePr>
            <a:graphicFrameLocks noChangeAspect="1"/>
          </p:cNvGraphicFramePr>
          <p:nvPr/>
        </p:nvGraphicFramePr>
        <p:xfrm>
          <a:off x="552450" y="4267200"/>
          <a:ext cx="2171700" cy="1370013"/>
        </p:xfrm>
        <a:graphic>
          <a:graphicData uri="http://schemas.openxmlformats.org/presentationml/2006/ole">
            <p:oleObj spid="_x0000_s69634" name="Equation" r:id="rId4" imgW="723600" imgH="457200" progId="Equation.3">
              <p:embed/>
            </p:oleObj>
          </a:graphicData>
        </a:graphic>
      </p:graphicFrame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5181600" y="1981200"/>
            <a:ext cx="1981200" cy="914400"/>
            <a:chOff x="4032" y="2784"/>
            <a:chExt cx="768" cy="288"/>
          </a:xfrm>
        </p:grpSpPr>
        <p:sp>
          <p:nvSpPr>
            <p:cNvPr id="9280" name="Arc 48"/>
            <p:cNvSpPr>
              <a:spLocks/>
            </p:cNvSpPr>
            <p:nvPr/>
          </p:nvSpPr>
          <p:spPr bwMode="auto">
            <a:xfrm>
              <a:off x="4224" y="2784"/>
              <a:ext cx="336" cy="144"/>
            </a:xfrm>
            <a:custGeom>
              <a:avLst/>
              <a:gdLst>
                <a:gd name="T0" fmla="*/ 0 w 21600"/>
                <a:gd name="T1" fmla="*/ 0 h 21600"/>
                <a:gd name="T2" fmla="*/ 5 w 21600"/>
                <a:gd name="T3" fmla="*/ 1 h 21600"/>
                <a:gd name="T4" fmla="*/ 0 w 21600"/>
                <a:gd name="T5" fmla="*/ 1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281" name="Arc 49"/>
            <p:cNvSpPr>
              <a:spLocks/>
            </p:cNvSpPr>
            <p:nvPr/>
          </p:nvSpPr>
          <p:spPr bwMode="auto">
            <a:xfrm flipV="1">
              <a:off x="4224" y="2928"/>
              <a:ext cx="336" cy="144"/>
            </a:xfrm>
            <a:custGeom>
              <a:avLst/>
              <a:gdLst>
                <a:gd name="T0" fmla="*/ 0 w 21600"/>
                <a:gd name="T1" fmla="*/ 0 h 21600"/>
                <a:gd name="T2" fmla="*/ 5 w 21600"/>
                <a:gd name="T3" fmla="*/ 1 h 21600"/>
                <a:gd name="T4" fmla="*/ 0 w 21600"/>
                <a:gd name="T5" fmla="*/ 1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282" name="Arc 50"/>
            <p:cNvSpPr>
              <a:spLocks/>
            </p:cNvSpPr>
            <p:nvPr/>
          </p:nvSpPr>
          <p:spPr bwMode="auto">
            <a:xfrm>
              <a:off x="4224" y="2784"/>
              <a:ext cx="48" cy="1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1 h 21600"/>
                <a:gd name="T4" fmla="*/ 0 w 21600"/>
                <a:gd name="T5" fmla="*/ 1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CC3300"/>
              </a:solidFill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283" name="Arc 51"/>
            <p:cNvSpPr>
              <a:spLocks/>
            </p:cNvSpPr>
            <p:nvPr/>
          </p:nvSpPr>
          <p:spPr bwMode="auto">
            <a:xfrm flipV="1">
              <a:off x="4224" y="2928"/>
              <a:ext cx="48" cy="1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1 h 21600"/>
                <a:gd name="T4" fmla="*/ 0 w 21600"/>
                <a:gd name="T5" fmla="*/ 1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284" name="Arc 52"/>
            <p:cNvSpPr>
              <a:spLocks/>
            </p:cNvSpPr>
            <p:nvPr/>
          </p:nvSpPr>
          <p:spPr bwMode="auto">
            <a:xfrm>
              <a:off x="4176" y="2784"/>
              <a:ext cx="48" cy="1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1 h 21600"/>
                <a:gd name="T4" fmla="*/ 0 w 21600"/>
                <a:gd name="T5" fmla="*/ 1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CC3300"/>
              </a:solidFill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285" name="Arc 53"/>
            <p:cNvSpPr>
              <a:spLocks/>
            </p:cNvSpPr>
            <p:nvPr/>
          </p:nvSpPr>
          <p:spPr bwMode="auto">
            <a:xfrm flipV="1">
              <a:off x="4176" y="2928"/>
              <a:ext cx="48" cy="1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1 h 21600"/>
                <a:gd name="T4" fmla="*/ 0 w 21600"/>
                <a:gd name="T5" fmla="*/ 1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286" name="Line 54"/>
            <p:cNvSpPr>
              <a:spLocks noChangeShapeType="1"/>
            </p:cNvSpPr>
            <p:nvPr/>
          </p:nvSpPr>
          <p:spPr bwMode="auto">
            <a:xfrm flipH="1">
              <a:off x="4032" y="2880"/>
              <a:ext cx="240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287" name="Line 55"/>
            <p:cNvSpPr>
              <a:spLocks noChangeShapeType="1"/>
            </p:cNvSpPr>
            <p:nvPr/>
          </p:nvSpPr>
          <p:spPr bwMode="auto">
            <a:xfrm flipH="1">
              <a:off x="4032" y="2976"/>
              <a:ext cx="240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288" name="Line 56"/>
            <p:cNvSpPr>
              <a:spLocks noChangeShapeType="1"/>
            </p:cNvSpPr>
            <p:nvPr/>
          </p:nvSpPr>
          <p:spPr bwMode="auto">
            <a:xfrm flipH="1">
              <a:off x="4560" y="2928"/>
              <a:ext cx="240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3" name="Group 57"/>
          <p:cNvGrpSpPr>
            <a:grpSpLocks/>
          </p:cNvGrpSpPr>
          <p:nvPr/>
        </p:nvGrpSpPr>
        <p:grpSpPr bwMode="auto">
          <a:xfrm>
            <a:off x="5181600" y="3352800"/>
            <a:ext cx="1752600" cy="762000"/>
            <a:chOff x="3456" y="2928"/>
            <a:chExt cx="1104" cy="480"/>
          </a:xfrm>
        </p:grpSpPr>
        <p:sp>
          <p:nvSpPr>
            <p:cNvPr id="9276" name="AutoShape 58"/>
            <p:cNvSpPr>
              <a:spLocks noChangeArrowheads="1"/>
            </p:cNvSpPr>
            <p:nvPr/>
          </p:nvSpPr>
          <p:spPr bwMode="auto">
            <a:xfrm>
              <a:off x="3744" y="2928"/>
              <a:ext cx="528" cy="480"/>
            </a:xfrm>
            <a:prstGeom prst="flowChartDelay">
              <a:avLst/>
            </a:prstGeom>
            <a:noFill/>
            <a:ln w="38100">
              <a:solidFill>
                <a:srgbClr val="CC33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277" name="Line 59"/>
            <p:cNvSpPr>
              <a:spLocks noChangeShapeType="1"/>
            </p:cNvSpPr>
            <p:nvPr/>
          </p:nvSpPr>
          <p:spPr bwMode="auto">
            <a:xfrm flipH="1">
              <a:off x="3456" y="3264"/>
              <a:ext cx="288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278" name="Line 60"/>
            <p:cNvSpPr>
              <a:spLocks noChangeShapeType="1"/>
            </p:cNvSpPr>
            <p:nvPr/>
          </p:nvSpPr>
          <p:spPr bwMode="auto">
            <a:xfrm flipH="1">
              <a:off x="3456" y="3072"/>
              <a:ext cx="288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279" name="Line 61"/>
            <p:cNvSpPr>
              <a:spLocks noChangeShapeType="1"/>
            </p:cNvSpPr>
            <p:nvPr/>
          </p:nvSpPr>
          <p:spPr bwMode="auto">
            <a:xfrm flipH="1">
              <a:off x="4272" y="3168"/>
              <a:ext cx="288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9247" name="Freeform 62"/>
          <p:cNvSpPr>
            <a:spLocks/>
          </p:cNvSpPr>
          <p:nvPr/>
        </p:nvSpPr>
        <p:spPr bwMode="auto">
          <a:xfrm>
            <a:off x="4876800" y="2286000"/>
            <a:ext cx="304800" cy="1295400"/>
          </a:xfrm>
          <a:custGeom>
            <a:avLst/>
            <a:gdLst>
              <a:gd name="T0" fmla="*/ 304800 w 192"/>
              <a:gd name="T1" fmla="*/ 0 h 816"/>
              <a:gd name="T2" fmla="*/ 0 w 192"/>
              <a:gd name="T3" fmla="*/ 0 h 816"/>
              <a:gd name="T4" fmla="*/ 0 w 192"/>
              <a:gd name="T5" fmla="*/ 1295400 h 816"/>
              <a:gd name="T6" fmla="*/ 304800 w 192"/>
              <a:gd name="T7" fmla="*/ 1295400 h 816"/>
              <a:gd name="T8" fmla="*/ 0 60000 65536"/>
              <a:gd name="T9" fmla="*/ 0 60000 65536"/>
              <a:gd name="T10" fmla="*/ 0 60000 65536"/>
              <a:gd name="T11" fmla="*/ 0 60000 65536"/>
              <a:gd name="T12" fmla="*/ 0 w 192"/>
              <a:gd name="T13" fmla="*/ 0 h 816"/>
              <a:gd name="T14" fmla="*/ 192 w 192"/>
              <a:gd name="T15" fmla="*/ 816 h 81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2" h="816">
                <a:moveTo>
                  <a:pt x="192" y="0"/>
                </a:moveTo>
                <a:lnTo>
                  <a:pt x="0" y="0"/>
                </a:lnTo>
                <a:lnTo>
                  <a:pt x="0" y="816"/>
                </a:lnTo>
                <a:lnTo>
                  <a:pt x="192" y="816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9248" name="Line 63"/>
          <p:cNvSpPr>
            <a:spLocks noChangeShapeType="1"/>
          </p:cNvSpPr>
          <p:nvPr/>
        </p:nvSpPr>
        <p:spPr bwMode="auto">
          <a:xfrm flipH="1">
            <a:off x="3581400" y="259080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9249" name="Line 64"/>
          <p:cNvSpPr>
            <a:spLocks noChangeShapeType="1"/>
          </p:cNvSpPr>
          <p:nvPr/>
        </p:nvSpPr>
        <p:spPr bwMode="auto">
          <a:xfrm flipH="1">
            <a:off x="3505200" y="3581400"/>
            <a:ext cx="1371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9250" name="Oval 65"/>
          <p:cNvSpPr>
            <a:spLocks noChangeArrowheads="1"/>
          </p:cNvSpPr>
          <p:nvPr/>
        </p:nvSpPr>
        <p:spPr bwMode="auto">
          <a:xfrm>
            <a:off x="4267200" y="2514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9251" name="Oval 66"/>
          <p:cNvSpPr>
            <a:spLocks noChangeArrowheads="1"/>
          </p:cNvSpPr>
          <p:nvPr/>
        </p:nvSpPr>
        <p:spPr bwMode="auto">
          <a:xfrm>
            <a:off x="4800600" y="3505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9252" name="Text Box 67"/>
          <p:cNvSpPr txBox="1">
            <a:spLocks noChangeArrowheads="1"/>
          </p:cNvSpPr>
          <p:nvPr/>
        </p:nvSpPr>
        <p:spPr bwMode="auto">
          <a:xfrm>
            <a:off x="3124200" y="23622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x</a:t>
            </a:r>
            <a:r>
              <a:rPr lang="it-IT" sz="2000" baseline="-25000">
                <a:latin typeface="Arial Rounded MT Bold" pitchFamily="34" charset="0"/>
              </a:rPr>
              <a:t>i</a:t>
            </a:r>
          </a:p>
        </p:txBody>
      </p:sp>
      <p:sp>
        <p:nvSpPr>
          <p:cNvPr id="9253" name="Text Box 68"/>
          <p:cNvSpPr txBox="1">
            <a:spLocks noChangeArrowheads="1"/>
          </p:cNvSpPr>
          <p:nvPr/>
        </p:nvSpPr>
        <p:spPr bwMode="auto">
          <a:xfrm>
            <a:off x="3124200" y="3352800"/>
            <a:ext cx="3667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y</a:t>
            </a:r>
            <a:r>
              <a:rPr lang="it-IT" sz="2000" baseline="-25000">
                <a:latin typeface="Arial Rounded MT Bold" pitchFamily="34" charset="0"/>
              </a:rPr>
              <a:t>i</a:t>
            </a:r>
          </a:p>
        </p:txBody>
      </p:sp>
      <p:sp>
        <p:nvSpPr>
          <p:cNvPr id="9254" name="Text Box 69"/>
          <p:cNvSpPr txBox="1">
            <a:spLocks noChangeArrowheads="1"/>
          </p:cNvSpPr>
          <p:nvPr/>
        </p:nvSpPr>
        <p:spPr bwMode="auto">
          <a:xfrm>
            <a:off x="7696200" y="2209800"/>
            <a:ext cx="387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d</a:t>
            </a:r>
            <a:r>
              <a:rPr lang="it-IT" sz="2000" baseline="-25000">
                <a:latin typeface="Arial Rounded MT Bold" pitchFamily="34" charset="0"/>
              </a:rPr>
              <a:t>i</a:t>
            </a:r>
          </a:p>
        </p:txBody>
      </p:sp>
      <p:sp>
        <p:nvSpPr>
          <p:cNvPr id="9255" name="Text Box 70"/>
          <p:cNvSpPr txBox="1">
            <a:spLocks noChangeArrowheads="1"/>
          </p:cNvSpPr>
          <p:nvPr/>
        </p:nvSpPr>
        <p:spPr bwMode="auto">
          <a:xfrm>
            <a:off x="7696200" y="3505200"/>
            <a:ext cx="5826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b</a:t>
            </a:r>
            <a:r>
              <a:rPr lang="it-IT" sz="2000" baseline="-25000">
                <a:latin typeface="Arial Rounded MT Bold" pitchFamily="34" charset="0"/>
              </a:rPr>
              <a:t>i+1</a:t>
            </a:r>
          </a:p>
        </p:txBody>
      </p:sp>
      <p:sp>
        <p:nvSpPr>
          <p:cNvPr id="9256" name="Line 71"/>
          <p:cNvSpPr>
            <a:spLocks noChangeShapeType="1"/>
          </p:cNvSpPr>
          <p:nvPr/>
        </p:nvSpPr>
        <p:spPr bwMode="auto">
          <a:xfrm flipH="1">
            <a:off x="7086600" y="24384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9257" name="Line 72"/>
          <p:cNvSpPr>
            <a:spLocks noChangeShapeType="1"/>
          </p:cNvSpPr>
          <p:nvPr/>
        </p:nvSpPr>
        <p:spPr bwMode="auto">
          <a:xfrm flipH="1">
            <a:off x="6858000" y="37338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9258" name="Rectangle 73"/>
          <p:cNvSpPr>
            <a:spLocks noChangeArrowheads="1"/>
          </p:cNvSpPr>
          <p:nvPr/>
        </p:nvSpPr>
        <p:spPr bwMode="auto">
          <a:xfrm>
            <a:off x="5257800" y="4419600"/>
            <a:ext cx="990600" cy="1219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>
                <a:latin typeface="Arial Rounded MT Bold" pitchFamily="34" charset="0"/>
              </a:rPr>
              <a:t>H S</a:t>
            </a:r>
          </a:p>
        </p:txBody>
      </p:sp>
      <p:sp>
        <p:nvSpPr>
          <p:cNvPr id="9259" name="Line 74"/>
          <p:cNvSpPr>
            <a:spLocks noChangeShapeType="1"/>
          </p:cNvSpPr>
          <p:nvPr/>
        </p:nvSpPr>
        <p:spPr bwMode="auto">
          <a:xfrm flipH="1">
            <a:off x="4800600" y="46482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9260" name="Text Box 75"/>
          <p:cNvSpPr txBox="1">
            <a:spLocks noChangeArrowheads="1"/>
          </p:cNvSpPr>
          <p:nvPr/>
        </p:nvSpPr>
        <p:spPr bwMode="auto">
          <a:xfrm>
            <a:off x="4876800" y="4267200"/>
            <a:ext cx="379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a</a:t>
            </a:r>
            <a:r>
              <a:rPr lang="it-IT" sz="2000" baseline="-25000">
                <a:latin typeface="Arial Rounded MT Bold" pitchFamily="34" charset="0"/>
              </a:rPr>
              <a:t>i</a:t>
            </a:r>
          </a:p>
        </p:txBody>
      </p:sp>
      <p:sp>
        <p:nvSpPr>
          <p:cNvPr id="9261" name="Line 76"/>
          <p:cNvSpPr>
            <a:spLocks noChangeShapeType="1"/>
          </p:cNvSpPr>
          <p:nvPr/>
        </p:nvSpPr>
        <p:spPr bwMode="auto">
          <a:xfrm flipH="1">
            <a:off x="6248400" y="54102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9262" name="Line 77"/>
          <p:cNvSpPr>
            <a:spLocks noChangeShapeType="1"/>
          </p:cNvSpPr>
          <p:nvPr/>
        </p:nvSpPr>
        <p:spPr bwMode="auto">
          <a:xfrm flipH="1">
            <a:off x="6248400" y="46482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9263" name="Line 78"/>
          <p:cNvSpPr>
            <a:spLocks noChangeShapeType="1"/>
          </p:cNvSpPr>
          <p:nvPr/>
        </p:nvSpPr>
        <p:spPr bwMode="auto">
          <a:xfrm flipH="1">
            <a:off x="4800600" y="54102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9264" name="Text Box 79"/>
          <p:cNvSpPr txBox="1">
            <a:spLocks noChangeArrowheads="1"/>
          </p:cNvSpPr>
          <p:nvPr/>
        </p:nvSpPr>
        <p:spPr bwMode="auto">
          <a:xfrm>
            <a:off x="4876800" y="4953000"/>
            <a:ext cx="387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b</a:t>
            </a:r>
            <a:r>
              <a:rPr lang="it-IT" sz="2000" baseline="-25000">
                <a:latin typeface="Arial Rounded MT Bold" pitchFamily="34" charset="0"/>
              </a:rPr>
              <a:t>i</a:t>
            </a:r>
          </a:p>
        </p:txBody>
      </p:sp>
      <p:sp>
        <p:nvSpPr>
          <p:cNvPr id="9265" name="Text Box 80"/>
          <p:cNvSpPr txBox="1">
            <a:spLocks noChangeArrowheads="1"/>
          </p:cNvSpPr>
          <p:nvPr/>
        </p:nvSpPr>
        <p:spPr bwMode="auto">
          <a:xfrm>
            <a:off x="6248400" y="4267200"/>
            <a:ext cx="3667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s</a:t>
            </a:r>
            <a:r>
              <a:rPr lang="it-IT" sz="2000" baseline="-25000">
                <a:latin typeface="Arial Rounded MT Bold" pitchFamily="34" charset="0"/>
              </a:rPr>
              <a:t>i</a:t>
            </a:r>
          </a:p>
        </p:txBody>
      </p:sp>
      <p:sp>
        <p:nvSpPr>
          <p:cNvPr id="9266" name="Text Box 81"/>
          <p:cNvSpPr txBox="1">
            <a:spLocks noChangeArrowheads="1"/>
          </p:cNvSpPr>
          <p:nvPr/>
        </p:nvSpPr>
        <p:spPr bwMode="auto">
          <a:xfrm>
            <a:off x="6248400" y="5029200"/>
            <a:ext cx="574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c</a:t>
            </a:r>
            <a:r>
              <a:rPr lang="it-IT" sz="2000" baseline="-25000">
                <a:latin typeface="Arial Rounded MT Bold" pitchFamily="34" charset="0"/>
              </a:rPr>
              <a:t>i+1</a:t>
            </a:r>
          </a:p>
        </p:txBody>
      </p:sp>
      <p:grpSp>
        <p:nvGrpSpPr>
          <p:cNvPr id="4" name="Group 82"/>
          <p:cNvGrpSpPr>
            <a:grpSpLocks/>
          </p:cNvGrpSpPr>
          <p:nvPr/>
        </p:nvGrpSpPr>
        <p:grpSpPr bwMode="auto">
          <a:xfrm rot="-5400000" flipH="1" flipV="1">
            <a:off x="4000500" y="2933700"/>
            <a:ext cx="685800" cy="304800"/>
            <a:chOff x="2208" y="3456"/>
            <a:chExt cx="1104" cy="288"/>
          </a:xfrm>
        </p:grpSpPr>
        <p:sp>
          <p:nvSpPr>
            <p:cNvPr id="9272" name="AutoShape 83"/>
            <p:cNvSpPr>
              <a:spLocks noChangeArrowheads="1"/>
            </p:cNvSpPr>
            <p:nvPr/>
          </p:nvSpPr>
          <p:spPr bwMode="auto">
            <a:xfrm rot="5400000">
              <a:off x="2568" y="3432"/>
              <a:ext cx="288" cy="336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rgbClr val="CC33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273" name="Oval 84"/>
            <p:cNvSpPr>
              <a:spLocks noChangeArrowheads="1"/>
            </p:cNvSpPr>
            <p:nvPr/>
          </p:nvSpPr>
          <p:spPr bwMode="auto">
            <a:xfrm>
              <a:off x="2880" y="3552"/>
              <a:ext cx="96" cy="96"/>
            </a:xfrm>
            <a:prstGeom prst="ellips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274" name="Line 85"/>
            <p:cNvSpPr>
              <a:spLocks noChangeShapeType="1"/>
            </p:cNvSpPr>
            <p:nvPr/>
          </p:nvSpPr>
          <p:spPr bwMode="auto">
            <a:xfrm flipH="1">
              <a:off x="2208" y="3600"/>
              <a:ext cx="336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275" name="Line 86"/>
            <p:cNvSpPr>
              <a:spLocks noChangeShapeType="1"/>
            </p:cNvSpPr>
            <p:nvPr/>
          </p:nvSpPr>
          <p:spPr bwMode="auto">
            <a:xfrm flipH="1">
              <a:off x="2976" y="3600"/>
              <a:ext cx="336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9268" name="Line 87"/>
          <p:cNvSpPr>
            <a:spLocks noChangeShapeType="1"/>
          </p:cNvSpPr>
          <p:nvPr/>
        </p:nvSpPr>
        <p:spPr bwMode="auto">
          <a:xfrm>
            <a:off x="4343400" y="25908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9269" name="Freeform 88"/>
          <p:cNvSpPr>
            <a:spLocks/>
          </p:cNvSpPr>
          <p:nvPr/>
        </p:nvSpPr>
        <p:spPr bwMode="auto">
          <a:xfrm>
            <a:off x="4343400" y="3429000"/>
            <a:ext cx="838200" cy="457200"/>
          </a:xfrm>
          <a:custGeom>
            <a:avLst/>
            <a:gdLst>
              <a:gd name="T0" fmla="*/ 0 w 528"/>
              <a:gd name="T1" fmla="*/ 0 h 288"/>
              <a:gd name="T2" fmla="*/ 0 w 528"/>
              <a:gd name="T3" fmla="*/ 457200 h 288"/>
              <a:gd name="T4" fmla="*/ 838200 w 528"/>
              <a:gd name="T5" fmla="*/ 457200 h 288"/>
              <a:gd name="T6" fmla="*/ 0 60000 65536"/>
              <a:gd name="T7" fmla="*/ 0 60000 65536"/>
              <a:gd name="T8" fmla="*/ 0 60000 65536"/>
              <a:gd name="T9" fmla="*/ 0 w 528"/>
              <a:gd name="T10" fmla="*/ 0 h 288"/>
              <a:gd name="T11" fmla="*/ 528 w 528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8" h="288">
                <a:moveTo>
                  <a:pt x="0" y="0"/>
                </a:moveTo>
                <a:lnTo>
                  <a:pt x="0" y="288"/>
                </a:lnTo>
                <a:lnTo>
                  <a:pt x="528" y="288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52" name="Segnaposto numero diapositiva 5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9.</a:t>
            </a:r>
            <a:fld id="{DEB34C88-C1E4-4510-B627-E73039ED04AF}" type="slidenum">
              <a:rPr lang="it-IT" smtClean="0"/>
              <a:pPr>
                <a:defRPr/>
              </a:pPr>
              <a:t>48</a:t>
            </a:fld>
            <a:endParaRPr lang="it-IT" dirty="0"/>
          </a:p>
        </p:txBody>
      </p:sp>
      <p:sp>
        <p:nvSpPr>
          <p:cNvPr id="53" name="Segnaposto piè di pagina 5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Full </a:t>
            </a:r>
            <a:r>
              <a:rPr lang="it-IT" dirty="0" err="1" smtClean="0"/>
              <a:t>Subcrtactor</a:t>
            </a:r>
            <a:r>
              <a:rPr lang="it-IT" dirty="0" smtClean="0"/>
              <a:t> 1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Differenza fra due bit compreso il Borrow (x – y)</a:t>
            </a:r>
          </a:p>
        </p:txBody>
      </p:sp>
      <p:graphicFrame>
        <p:nvGraphicFramePr>
          <p:cNvPr id="86188" name="Group 172"/>
          <p:cNvGraphicFramePr>
            <a:graphicFrameLocks noGrp="1"/>
          </p:cNvGraphicFramePr>
          <p:nvPr/>
        </p:nvGraphicFramePr>
        <p:xfrm>
          <a:off x="838200" y="1981200"/>
          <a:ext cx="2362200" cy="3593466"/>
        </p:xfrm>
        <a:graphic>
          <a:graphicData uri="http://schemas.openxmlformats.org/drawingml/2006/table">
            <a:tbl>
              <a:tblPr/>
              <a:tblGrid>
                <a:gridCol w="419100"/>
                <a:gridCol w="401638"/>
                <a:gridCol w="401637"/>
                <a:gridCol w="530225"/>
                <a:gridCol w="60960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b</a:t>
                      </a:r>
                      <a:r>
                        <a:rPr kumimoji="0" lang="it-IT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i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  <a:r>
                        <a:rPr kumimoji="0" lang="it-IT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i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</a:t>
                      </a:r>
                      <a:r>
                        <a:rPr kumimoji="0" lang="it-IT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i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d</a:t>
                      </a:r>
                      <a:r>
                        <a:rPr kumimoji="0" lang="it-IT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i</a:t>
                      </a: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b</a:t>
                      </a:r>
                      <a:r>
                        <a:rPr kumimoji="0" lang="it-IT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i+1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6242" name="Group 226"/>
          <p:cNvGraphicFramePr>
            <a:graphicFrameLocks noGrp="1"/>
          </p:cNvGraphicFramePr>
          <p:nvPr/>
        </p:nvGraphicFramePr>
        <p:xfrm>
          <a:off x="4508500" y="4267200"/>
          <a:ext cx="3340100" cy="1188720"/>
        </p:xfrm>
        <a:graphic>
          <a:graphicData uri="http://schemas.openxmlformats.org/drawingml/2006/table">
            <a:tbl>
              <a:tblPr/>
              <a:tblGrid>
                <a:gridCol w="668338"/>
                <a:gridCol w="666750"/>
                <a:gridCol w="668337"/>
                <a:gridCol w="668338"/>
                <a:gridCol w="668337"/>
              </a:tblGrid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6238" name="Group 222"/>
          <p:cNvGraphicFramePr>
            <a:graphicFrameLocks noGrp="1"/>
          </p:cNvGraphicFramePr>
          <p:nvPr/>
        </p:nvGraphicFramePr>
        <p:xfrm>
          <a:off x="4508500" y="2590800"/>
          <a:ext cx="3340100" cy="1188720"/>
        </p:xfrm>
        <a:graphic>
          <a:graphicData uri="http://schemas.openxmlformats.org/drawingml/2006/table">
            <a:tbl>
              <a:tblPr/>
              <a:tblGrid>
                <a:gridCol w="668338"/>
                <a:gridCol w="666750"/>
                <a:gridCol w="668337"/>
                <a:gridCol w="668338"/>
                <a:gridCol w="668337"/>
              </a:tblGrid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0043" name="Text Box 141"/>
          <p:cNvSpPr txBox="1">
            <a:spLocks noChangeArrowheads="1"/>
          </p:cNvSpPr>
          <p:nvPr/>
        </p:nvSpPr>
        <p:spPr bwMode="auto">
          <a:xfrm>
            <a:off x="4238625" y="2482850"/>
            <a:ext cx="387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solidFill>
                  <a:srgbClr val="FF0000"/>
                </a:solidFill>
                <a:latin typeface="Arial Rounded MT Bold" pitchFamily="34" charset="0"/>
              </a:rPr>
              <a:t>b</a:t>
            </a:r>
            <a:r>
              <a:rPr lang="it-IT" sz="2000" baseline="-25000">
                <a:solidFill>
                  <a:srgbClr val="FF0000"/>
                </a:solidFill>
                <a:latin typeface="Arial Rounded MT Bold" pitchFamily="34" charset="0"/>
              </a:rPr>
              <a:t>i</a:t>
            </a:r>
            <a:endParaRPr lang="it-IT" sz="200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40044" name="Text Box 142"/>
          <p:cNvSpPr txBox="1">
            <a:spLocks noChangeArrowheads="1"/>
          </p:cNvSpPr>
          <p:nvPr/>
        </p:nvSpPr>
        <p:spPr bwMode="auto">
          <a:xfrm>
            <a:off x="3810000" y="3051175"/>
            <a:ext cx="430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>
                <a:solidFill>
                  <a:srgbClr val="FF0000"/>
                </a:solidFill>
                <a:latin typeface="Arial Rounded MT Bold" pitchFamily="34" charset="0"/>
              </a:rPr>
              <a:t>d</a:t>
            </a:r>
            <a:r>
              <a:rPr lang="it-IT" baseline="-25000">
                <a:solidFill>
                  <a:srgbClr val="FF0000"/>
                </a:solidFill>
                <a:latin typeface="Arial Rounded MT Bold" pitchFamily="34" charset="0"/>
              </a:rPr>
              <a:t>i</a:t>
            </a:r>
          </a:p>
        </p:txBody>
      </p:sp>
      <p:sp>
        <p:nvSpPr>
          <p:cNvPr id="40045" name="Text Box 143"/>
          <p:cNvSpPr txBox="1">
            <a:spLocks noChangeArrowheads="1"/>
          </p:cNvSpPr>
          <p:nvPr/>
        </p:nvSpPr>
        <p:spPr bwMode="auto">
          <a:xfrm>
            <a:off x="3581400" y="4800600"/>
            <a:ext cx="669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>
                <a:solidFill>
                  <a:srgbClr val="FF0000"/>
                </a:solidFill>
                <a:latin typeface="Arial Rounded MT Bold" pitchFamily="34" charset="0"/>
              </a:rPr>
              <a:t>b</a:t>
            </a:r>
            <a:r>
              <a:rPr lang="it-IT" baseline="-25000">
                <a:solidFill>
                  <a:srgbClr val="FF0000"/>
                </a:solidFill>
                <a:latin typeface="Arial Rounded MT Bold" pitchFamily="34" charset="0"/>
              </a:rPr>
              <a:t>i+1</a:t>
            </a:r>
            <a:endParaRPr lang="it-IT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40046" name="Text Box 144"/>
          <p:cNvSpPr txBox="1">
            <a:spLocks noChangeArrowheads="1"/>
          </p:cNvSpPr>
          <p:nvPr/>
        </p:nvSpPr>
        <p:spPr bwMode="auto">
          <a:xfrm>
            <a:off x="4495800" y="2133600"/>
            <a:ext cx="663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solidFill>
                  <a:srgbClr val="FF0000"/>
                </a:solidFill>
                <a:latin typeface="Arial Rounded MT Bold" pitchFamily="34" charset="0"/>
              </a:rPr>
              <a:t>x</a:t>
            </a:r>
            <a:r>
              <a:rPr lang="it-IT" sz="2000" baseline="-25000">
                <a:solidFill>
                  <a:srgbClr val="FF0000"/>
                </a:solidFill>
                <a:latin typeface="Arial Rounded MT Bold" pitchFamily="34" charset="0"/>
              </a:rPr>
              <a:t>i </a:t>
            </a:r>
            <a:r>
              <a:rPr lang="it-IT" sz="2000">
                <a:solidFill>
                  <a:srgbClr val="FF0000"/>
                </a:solidFill>
                <a:latin typeface="Arial Rounded MT Bold" pitchFamily="34" charset="0"/>
              </a:rPr>
              <a:t>,y</a:t>
            </a:r>
            <a:r>
              <a:rPr lang="it-IT" sz="2000" baseline="-25000">
                <a:solidFill>
                  <a:srgbClr val="FF0000"/>
                </a:solidFill>
                <a:latin typeface="Arial Rounded MT Bold" pitchFamily="34" charset="0"/>
              </a:rPr>
              <a:t>i</a:t>
            </a:r>
          </a:p>
        </p:txBody>
      </p:sp>
      <p:sp>
        <p:nvSpPr>
          <p:cNvPr id="40047" name="Text Box 145"/>
          <p:cNvSpPr txBox="1">
            <a:spLocks noChangeArrowheads="1"/>
          </p:cNvSpPr>
          <p:nvPr/>
        </p:nvSpPr>
        <p:spPr bwMode="auto">
          <a:xfrm>
            <a:off x="4314825" y="4235450"/>
            <a:ext cx="387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solidFill>
                  <a:srgbClr val="FF0000"/>
                </a:solidFill>
                <a:latin typeface="Arial Rounded MT Bold" pitchFamily="34" charset="0"/>
              </a:rPr>
              <a:t>b</a:t>
            </a:r>
            <a:r>
              <a:rPr lang="it-IT" sz="2000" baseline="-25000">
                <a:solidFill>
                  <a:srgbClr val="FF0000"/>
                </a:solidFill>
                <a:latin typeface="Arial Rounded MT Bold" pitchFamily="34" charset="0"/>
              </a:rPr>
              <a:t>i</a:t>
            </a:r>
            <a:endParaRPr lang="it-IT" sz="200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40048" name="Text Box 146"/>
          <p:cNvSpPr txBox="1">
            <a:spLocks noChangeArrowheads="1"/>
          </p:cNvSpPr>
          <p:nvPr/>
        </p:nvSpPr>
        <p:spPr bwMode="auto">
          <a:xfrm>
            <a:off x="4572000" y="3886200"/>
            <a:ext cx="663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solidFill>
                  <a:srgbClr val="FF0000"/>
                </a:solidFill>
                <a:latin typeface="Arial Rounded MT Bold" pitchFamily="34" charset="0"/>
              </a:rPr>
              <a:t>x</a:t>
            </a:r>
            <a:r>
              <a:rPr lang="it-IT" sz="2000" baseline="-25000">
                <a:solidFill>
                  <a:srgbClr val="FF0000"/>
                </a:solidFill>
                <a:latin typeface="Arial Rounded MT Bold" pitchFamily="34" charset="0"/>
              </a:rPr>
              <a:t>i </a:t>
            </a:r>
            <a:r>
              <a:rPr lang="it-IT" sz="2000">
                <a:solidFill>
                  <a:srgbClr val="FF0000"/>
                </a:solidFill>
                <a:latin typeface="Arial Rounded MT Bold" pitchFamily="34" charset="0"/>
              </a:rPr>
              <a:t>,y</a:t>
            </a:r>
            <a:r>
              <a:rPr lang="it-IT" sz="2000" baseline="-25000">
                <a:solidFill>
                  <a:srgbClr val="FF0000"/>
                </a:solidFill>
                <a:latin typeface="Arial Rounded MT Bold" pitchFamily="34" charset="0"/>
              </a:rPr>
              <a:t>i</a:t>
            </a:r>
          </a:p>
        </p:txBody>
      </p:sp>
      <p:sp>
        <p:nvSpPr>
          <p:cNvPr id="40049" name="AutoShape 147"/>
          <p:cNvSpPr>
            <a:spLocks noChangeArrowheads="1"/>
          </p:cNvSpPr>
          <p:nvPr/>
        </p:nvSpPr>
        <p:spPr bwMode="auto">
          <a:xfrm>
            <a:off x="6019800" y="5105400"/>
            <a:ext cx="990600" cy="30480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0050" name="AutoShape 148"/>
          <p:cNvSpPr>
            <a:spLocks noChangeArrowheads="1"/>
          </p:cNvSpPr>
          <p:nvPr/>
        </p:nvSpPr>
        <p:spPr bwMode="auto">
          <a:xfrm>
            <a:off x="5334000" y="5105400"/>
            <a:ext cx="990600" cy="30480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0051" name="AutoShape 149"/>
          <p:cNvSpPr>
            <a:spLocks noChangeArrowheads="1"/>
          </p:cNvSpPr>
          <p:nvPr/>
        </p:nvSpPr>
        <p:spPr bwMode="auto">
          <a:xfrm rot="5400000">
            <a:off x="5715000" y="4953000"/>
            <a:ext cx="914400" cy="30480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0" name="Segnaposto numero diapositiva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9.</a:t>
            </a:r>
            <a:fld id="{DEB34C88-C1E4-4510-B627-E73039ED04AF}" type="slidenum">
              <a:rPr lang="it-IT" smtClean="0"/>
              <a:pPr>
                <a:defRPr/>
              </a:pPr>
              <a:t>49</a:t>
            </a:fld>
            <a:endParaRPr lang="it-IT" dirty="0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Esempio 2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371600"/>
            <a:ext cx="8596313" cy="4724400"/>
          </a:xfrm>
        </p:spPr>
        <p:txBody>
          <a:bodyPr/>
          <a:lstStyle/>
          <a:p>
            <a:pPr eaLnBrk="1" hangingPunct="1">
              <a:defRPr/>
            </a:pPr>
            <a:r>
              <a:rPr lang="it-IT" sz="2400" smtClean="0"/>
              <a:t>Per </a:t>
            </a:r>
          </a:p>
        </p:txBody>
      </p:sp>
      <p:graphicFrame>
        <p:nvGraphicFramePr>
          <p:cNvPr id="15362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1476375" y="1196975"/>
          <a:ext cx="5111750" cy="1047750"/>
        </p:xfrm>
        <a:graphic>
          <a:graphicData uri="http://schemas.openxmlformats.org/presentationml/2006/ole">
            <p:oleObj spid="_x0000_s15362" name="Equation" r:id="rId3" imgW="1981080" imgH="406080" progId="Equation.3">
              <p:embed/>
            </p:oleObj>
          </a:graphicData>
        </a:graphic>
      </p:graphicFrame>
      <p:graphicFrame>
        <p:nvGraphicFramePr>
          <p:cNvPr id="134149" name="Group 5"/>
          <p:cNvGraphicFramePr>
            <a:graphicFrameLocks noGrp="1"/>
          </p:cNvGraphicFramePr>
          <p:nvPr>
            <p:ph sz="quarter" idx="3"/>
          </p:nvPr>
        </p:nvGraphicFramePr>
        <p:xfrm>
          <a:off x="1692275" y="2492375"/>
          <a:ext cx="4343400" cy="3409633"/>
        </p:xfrm>
        <a:graphic>
          <a:graphicData uri="http://schemas.openxmlformats.org/drawingml/2006/table">
            <a:tbl>
              <a:tblPr/>
              <a:tblGrid>
                <a:gridCol w="868363"/>
                <a:gridCol w="868362"/>
                <a:gridCol w="869950"/>
                <a:gridCol w="868363"/>
                <a:gridCol w="868362"/>
              </a:tblGrid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x</a:t>
                      </a:r>
                    </a:p>
                  </a:txBody>
                  <a:tcPr marL="72000" marR="72000" marT="0" marB="0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L="72000" marR="72000" marT="0" marB="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z</a:t>
                      </a:r>
                    </a:p>
                  </a:txBody>
                  <a:tcPr marL="72000" marR="7200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f</a:t>
                      </a:r>
                      <a:r>
                        <a:rPr kumimoji="0" lang="it-IT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L="72000" marR="72000" marT="0" marB="0" anchor="ctr" horzOverflow="overflow">
                    <a:lnL w="2857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f</a:t>
                      </a:r>
                      <a:r>
                        <a:rPr kumimoji="0" lang="it-IT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L="72000" marR="72000" marT="0" marB="0" anchor="ctr" horzOverflow="overflow">
                    <a:lnL w="2857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72000" marR="72000" marT="0" marB="0" anchor="ctr"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72000" marR="72000" marT="0" marB="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72000" marR="7200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72000" marR="72000" marT="0" marB="0" anchor="ctr" horzOverflow="overflow">
                    <a:lnL w="2857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72000" marR="72000" marT="0" marB="0" anchor="ctr" horzOverflow="overflow">
                    <a:lnL w="2857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72000" marR="72000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72000" marR="720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72000" marR="7200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72000" marR="72000" marT="0" marB="0" anchor="ctr" horzOverflow="overflow">
                    <a:lnL w="2857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72000" marR="72000" marT="0" marB="0" anchor="ctr" horzOverflow="overflow">
                    <a:lnL w="2857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72000" marR="72000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72000" marR="720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72000" marR="7200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72000" marR="72000" marT="0" marB="0" anchor="ctr" horzOverflow="overflow">
                    <a:lnL w="2857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72000" marR="72000" marT="0" marB="0" anchor="ctr" horzOverflow="overflow">
                    <a:lnL w="2857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72000" marR="72000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72000" marR="720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72000" marR="7200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72000" marR="72000" marT="0" marB="0" anchor="ctr" horzOverflow="overflow">
                    <a:lnL w="2857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72000" marR="72000" marT="0" marB="0" anchor="ctr" horzOverflow="overflow">
                    <a:lnL w="2857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72000" marR="72000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72000" marR="720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72000" marR="7200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72000" marR="72000" marT="0" marB="0" anchor="ctr" horzOverflow="overflow">
                    <a:lnL w="2857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72000" marR="72000" marT="0" marB="0" anchor="ctr" horzOverflow="overflow">
                    <a:lnL w="2857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72000" marR="72000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72000" marR="720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72000" marR="7200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72000" marR="72000" marT="0" marB="0" anchor="ctr" horzOverflow="overflow">
                    <a:lnL w="2857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72000" marR="72000" marT="0" marB="0" anchor="ctr" horzOverflow="overflow">
                    <a:lnL w="2857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72000" marR="72000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72000" marR="720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72000" marR="7200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72000" marR="72000" marT="0" marB="0" anchor="ctr" horzOverflow="overflow">
                    <a:lnL w="2857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72000" marR="72000" marT="0" marB="0" anchor="ctr" horzOverflow="overflow">
                    <a:lnL w="2857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72000" marR="72000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72000" marR="720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72000" marR="7200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72000" marR="72000" marT="0" marB="0" anchor="ctr" horzOverflow="overflow">
                    <a:lnL w="2857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72000" marR="72000" marT="0" marB="0" anchor="ctr" horzOverflow="overflow">
                    <a:lnL w="2857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</a:tbl>
          </a:graphicData>
        </a:graphic>
      </p:graphicFrame>
      <p:sp>
        <p:nvSpPr>
          <p:cNvPr id="13" name="Segnaposto numero diapositiva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9.</a:t>
            </a:r>
            <a:fld id="{0D52B49A-F44C-4262-A71F-9992E60667EE}" type="slidenum">
              <a:rPr lang="it-IT" smtClean="0"/>
              <a:pPr>
                <a:defRPr/>
              </a:pPr>
              <a:t>5</a:t>
            </a:fld>
            <a:endParaRPr lang="it-IT" dirty="0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Full </a:t>
            </a:r>
            <a:r>
              <a:rPr lang="it-IT" dirty="0" err="1" smtClean="0"/>
              <a:t>Subtractor</a:t>
            </a:r>
            <a:r>
              <a:rPr lang="it-IT" dirty="0" smtClean="0"/>
              <a:t> 2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Lo schema risulta</a:t>
            </a:r>
          </a:p>
        </p:txBody>
      </p:sp>
      <p:graphicFrame>
        <p:nvGraphicFramePr>
          <p:cNvPr id="10242" name="Object 4"/>
          <p:cNvGraphicFramePr>
            <a:graphicFrameLocks noChangeAspect="1"/>
          </p:cNvGraphicFramePr>
          <p:nvPr/>
        </p:nvGraphicFramePr>
        <p:xfrm>
          <a:off x="704850" y="1800225"/>
          <a:ext cx="4383088" cy="1036638"/>
        </p:xfrm>
        <a:graphic>
          <a:graphicData uri="http://schemas.openxmlformats.org/presentationml/2006/ole">
            <p:oleObj spid="_x0000_s70658" name="Equation" r:id="rId3" imgW="1930320" imgH="457200" progId="Equation.3">
              <p:embed/>
            </p:oleObj>
          </a:graphicData>
        </a:graphic>
      </p:graphicFrame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286000" y="3352800"/>
            <a:ext cx="1276350" cy="609600"/>
            <a:chOff x="3744" y="1632"/>
            <a:chExt cx="804" cy="384"/>
          </a:xfrm>
        </p:grpSpPr>
        <p:sp>
          <p:nvSpPr>
            <p:cNvPr id="10336" name="Arc 6"/>
            <p:cNvSpPr>
              <a:spLocks/>
            </p:cNvSpPr>
            <p:nvPr/>
          </p:nvSpPr>
          <p:spPr bwMode="auto">
            <a:xfrm>
              <a:off x="3936" y="1632"/>
              <a:ext cx="357" cy="192"/>
            </a:xfrm>
            <a:custGeom>
              <a:avLst/>
              <a:gdLst>
                <a:gd name="T0" fmla="*/ 0 w 21600"/>
                <a:gd name="T1" fmla="*/ 0 h 21600"/>
                <a:gd name="T2" fmla="*/ 6 w 21600"/>
                <a:gd name="T3" fmla="*/ 2 h 21600"/>
                <a:gd name="T4" fmla="*/ 0 w 21600"/>
                <a:gd name="T5" fmla="*/ 2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337" name="Arc 7"/>
            <p:cNvSpPr>
              <a:spLocks/>
            </p:cNvSpPr>
            <p:nvPr/>
          </p:nvSpPr>
          <p:spPr bwMode="auto">
            <a:xfrm flipV="1">
              <a:off x="3936" y="1824"/>
              <a:ext cx="357" cy="192"/>
            </a:xfrm>
            <a:custGeom>
              <a:avLst/>
              <a:gdLst>
                <a:gd name="T0" fmla="*/ 0 w 21600"/>
                <a:gd name="T1" fmla="*/ 0 h 21600"/>
                <a:gd name="T2" fmla="*/ 6 w 21600"/>
                <a:gd name="T3" fmla="*/ 2 h 21600"/>
                <a:gd name="T4" fmla="*/ 0 w 21600"/>
                <a:gd name="T5" fmla="*/ 2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338" name="Arc 8"/>
            <p:cNvSpPr>
              <a:spLocks/>
            </p:cNvSpPr>
            <p:nvPr/>
          </p:nvSpPr>
          <p:spPr bwMode="auto">
            <a:xfrm>
              <a:off x="3936" y="1632"/>
              <a:ext cx="51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2 h 21600"/>
                <a:gd name="T4" fmla="*/ 0 w 21600"/>
                <a:gd name="T5" fmla="*/ 2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CC3300"/>
              </a:solidFill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339" name="Arc 9"/>
            <p:cNvSpPr>
              <a:spLocks/>
            </p:cNvSpPr>
            <p:nvPr/>
          </p:nvSpPr>
          <p:spPr bwMode="auto">
            <a:xfrm flipV="1">
              <a:off x="3936" y="1824"/>
              <a:ext cx="51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2 h 21600"/>
                <a:gd name="T4" fmla="*/ 0 w 21600"/>
                <a:gd name="T5" fmla="*/ 2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340" name="Arc 10"/>
            <p:cNvSpPr>
              <a:spLocks/>
            </p:cNvSpPr>
            <p:nvPr/>
          </p:nvSpPr>
          <p:spPr bwMode="auto">
            <a:xfrm>
              <a:off x="3885" y="1632"/>
              <a:ext cx="51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2 h 21600"/>
                <a:gd name="T4" fmla="*/ 0 w 21600"/>
                <a:gd name="T5" fmla="*/ 2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CC3300"/>
              </a:solidFill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341" name="Arc 11"/>
            <p:cNvSpPr>
              <a:spLocks/>
            </p:cNvSpPr>
            <p:nvPr/>
          </p:nvSpPr>
          <p:spPr bwMode="auto">
            <a:xfrm flipV="1">
              <a:off x="3885" y="1824"/>
              <a:ext cx="51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2 h 21600"/>
                <a:gd name="T4" fmla="*/ 0 w 21600"/>
                <a:gd name="T5" fmla="*/ 2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342" name="Line 12"/>
            <p:cNvSpPr>
              <a:spLocks noChangeShapeType="1"/>
            </p:cNvSpPr>
            <p:nvPr/>
          </p:nvSpPr>
          <p:spPr bwMode="auto">
            <a:xfrm flipH="1">
              <a:off x="3744" y="1728"/>
              <a:ext cx="255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343" name="Line 13"/>
            <p:cNvSpPr>
              <a:spLocks noChangeShapeType="1"/>
            </p:cNvSpPr>
            <p:nvPr/>
          </p:nvSpPr>
          <p:spPr bwMode="auto">
            <a:xfrm flipH="1">
              <a:off x="3744" y="1920"/>
              <a:ext cx="255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344" name="Line 14"/>
            <p:cNvSpPr>
              <a:spLocks noChangeShapeType="1"/>
            </p:cNvSpPr>
            <p:nvPr/>
          </p:nvSpPr>
          <p:spPr bwMode="auto">
            <a:xfrm flipH="1">
              <a:off x="4293" y="1824"/>
              <a:ext cx="255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2286000" y="4114800"/>
            <a:ext cx="1066800" cy="609600"/>
            <a:chOff x="3744" y="2112"/>
            <a:chExt cx="672" cy="384"/>
          </a:xfrm>
        </p:grpSpPr>
        <p:sp>
          <p:nvSpPr>
            <p:cNvPr id="10332" name="AutoShape 16"/>
            <p:cNvSpPr>
              <a:spLocks noChangeArrowheads="1"/>
            </p:cNvSpPr>
            <p:nvPr/>
          </p:nvSpPr>
          <p:spPr bwMode="auto">
            <a:xfrm>
              <a:off x="3919" y="2112"/>
              <a:ext cx="322" cy="384"/>
            </a:xfrm>
            <a:prstGeom prst="flowChartDelay">
              <a:avLst/>
            </a:prstGeom>
            <a:noFill/>
            <a:ln w="38100">
              <a:solidFill>
                <a:srgbClr val="CC33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333" name="Line 17"/>
            <p:cNvSpPr>
              <a:spLocks noChangeShapeType="1"/>
            </p:cNvSpPr>
            <p:nvPr/>
          </p:nvSpPr>
          <p:spPr bwMode="auto">
            <a:xfrm flipH="1">
              <a:off x="3744" y="2400"/>
              <a:ext cx="175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334" name="Line 18"/>
            <p:cNvSpPr>
              <a:spLocks noChangeShapeType="1"/>
            </p:cNvSpPr>
            <p:nvPr/>
          </p:nvSpPr>
          <p:spPr bwMode="auto">
            <a:xfrm flipH="1">
              <a:off x="3744" y="2208"/>
              <a:ext cx="175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335" name="Line 19"/>
            <p:cNvSpPr>
              <a:spLocks noChangeShapeType="1"/>
            </p:cNvSpPr>
            <p:nvPr/>
          </p:nvSpPr>
          <p:spPr bwMode="auto">
            <a:xfrm flipH="1">
              <a:off x="4241" y="2304"/>
              <a:ext cx="175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0247" name="Text Box 20"/>
          <p:cNvSpPr txBox="1">
            <a:spLocks noChangeArrowheads="1"/>
          </p:cNvSpPr>
          <p:nvPr/>
        </p:nvSpPr>
        <p:spPr bwMode="auto">
          <a:xfrm>
            <a:off x="152400" y="28956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x</a:t>
            </a:r>
            <a:r>
              <a:rPr lang="it-IT" sz="2000" baseline="-25000">
                <a:latin typeface="Arial Rounded MT Bold" pitchFamily="34" charset="0"/>
              </a:rPr>
              <a:t>i</a:t>
            </a:r>
          </a:p>
        </p:txBody>
      </p:sp>
      <p:sp>
        <p:nvSpPr>
          <p:cNvPr id="10248" name="Text Box 21"/>
          <p:cNvSpPr txBox="1">
            <a:spLocks noChangeArrowheads="1"/>
          </p:cNvSpPr>
          <p:nvPr/>
        </p:nvSpPr>
        <p:spPr bwMode="auto">
          <a:xfrm>
            <a:off x="152400" y="3200400"/>
            <a:ext cx="3667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y</a:t>
            </a:r>
            <a:r>
              <a:rPr lang="it-IT" sz="2000" baseline="-25000">
                <a:latin typeface="Arial Rounded MT Bold" pitchFamily="34" charset="0"/>
              </a:rPr>
              <a:t>i</a:t>
            </a:r>
          </a:p>
        </p:txBody>
      </p:sp>
      <p:sp>
        <p:nvSpPr>
          <p:cNvPr id="10249" name="Text Box 22"/>
          <p:cNvSpPr txBox="1">
            <a:spLocks noChangeArrowheads="1"/>
          </p:cNvSpPr>
          <p:nvPr/>
        </p:nvSpPr>
        <p:spPr bwMode="auto">
          <a:xfrm>
            <a:off x="5638800" y="3200400"/>
            <a:ext cx="387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d</a:t>
            </a:r>
            <a:r>
              <a:rPr lang="it-IT" sz="2000" baseline="-25000">
                <a:latin typeface="Arial Rounded MT Bold" pitchFamily="34" charset="0"/>
              </a:rPr>
              <a:t>i</a:t>
            </a:r>
          </a:p>
        </p:txBody>
      </p:sp>
      <p:sp>
        <p:nvSpPr>
          <p:cNvPr id="10250" name="Text Box 23"/>
          <p:cNvSpPr txBox="1">
            <a:spLocks noChangeArrowheads="1"/>
          </p:cNvSpPr>
          <p:nvPr/>
        </p:nvSpPr>
        <p:spPr bwMode="auto">
          <a:xfrm>
            <a:off x="5486400" y="4953000"/>
            <a:ext cx="5826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b</a:t>
            </a:r>
            <a:r>
              <a:rPr lang="it-IT" sz="2000" baseline="-25000">
                <a:latin typeface="Arial Rounded MT Bold" pitchFamily="34" charset="0"/>
              </a:rPr>
              <a:t>i+1</a:t>
            </a:r>
          </a:p>
        </p:txBody>
      </p:sp>
      <p:sp>
        <p:nvSpPr>
          <p:cNvPr id="10251" name="Line 24"/>
          <p:cNvSpPr>
            <a:spLocks noChangeShapeType="1"/>
          </p:cNvSpPr>
          <p:nvPr/>
        </p:nvSpPr>
        <p:spPr bwMode="auto">
          <a:xfrm flipH="1" flipV="1">
            <a:off x="609600" y="3200400"/>
            <a:ext cx="3352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252" name="Line 25"/>
          <p:cNvSpPr>
            <a:spLocks noChangeShapeType="1"/>
          </p:cNvSpPr>
          <p:nvPr/>
        </p:nvSpPr>
        <p:spPr bwMode="auto">
          <a:xfrm flipH="1">
            <a:off x="609600" y="38100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253" name="Line 26"/>
          <p:cNvSpPr>
            <a:spLocks noChangeShapeType="1"/>
          </p:cNvSpPr>
          <p:nvPr/>
        </p:nvSpPr>
        <p:spPr bwMode="auto">
          <a:xfrm flipH="1">
            <a:off x="609600" y="35052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3962400" y="3048000"/>
            <a:ext cx="1276350" cy="609600"/>
            <a:chOff x="3744" y="1632"/>
            <a:chExt cx="804" cy="384"/>
          </a:xfrm>
        </p:grpSpPr>
        <p:sp>
          <p:nvSpPr>
            <p:cNvPr id="10323" name="Arc 28"/>
            <p:cNvSpPr>
              <a:spLocks/>
            </p:cNvSpPr>
            <p:nvPr/>
          </p:nvSpPr>
          <p:spPr bwMode="auto">
            <a:xfrm>
              <a:off x="3936" y="1632"/>
              <a:ext cx="357" cy="192"/>
            </a:xfrm>
            <a:custGeom>
              <a:avLst/>
              <a:gdLst>
                <a:gd name="T0" fmla="*/ 0 w 21600"/>
                <a:gd name="T1" fmla="*/ 0 h 21600"/>
                <a:gd name="T2" fmla="*/ 6 w 21600"/>
                <a:gd name="T3" fmla="*/ 2 h 21600"/>
                <a:gd name="T4" fmla="*/ 0 w 21600"/>
                <a:gd name="T5" fmla="*/ 2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324" name="Arc 29"/>
            <p:cNvSpPr>
              <a:spLocks/>
            </p:cNvSpPr>
            <p:nvPr/>
          </p:nvSpPr>
          <p:spPr bwMode="auto">
            <a:xfrm flipV="1">
              <a:off x="3936" y="1824"/>
              <a:ext cx="357" cy="192"/>
            </a:xfrm>
            <a:custGeom>
              <a:avLst/>
              <a:gdLst>
                <a:gd name="T0" fmla="*/ 0 w 21600"/>
                <a:gd name="T1" fmla="*/ 0 h 21600"/>
                <a:gd name="T2" fmla="*/ 6 w 21600"/>
                <a:gd name="T3" fmla="*/ 2 h 21600"/>
                <a:gd name="T4" fmla="*/ 0 w 21600"/>
                <a:gd name="T5" fmla="*/ 2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325" name="Arc 30"/>
            <p:cNvSpPr>
              <a:spLocks/>
            </p:cNvSpPr>
            <p:nvPr/>
          </p:nvSpPr>
          <p:spPr bwMode="auto">
            <a:xfrm>
              <a:off x="3936" y="1632"/>
              <a:ext cx="51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2 h 21600"/>
                <a:gd name="T4" fmla="*/ 0 w 21600"/>
                <a:gd name="T5" fmla="*/ 2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CC3300"/>
              </a:solidFill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326" name="Arc 31"/>
            <p:cNvSpPr>
              <a:spLocks/>
            </p:cNvSpPr>
            <p:nvPr/>
          </p:nvSpPr>
          <p:spPr bwMode="auto">
            <a:xfrm flipV="1">
              <a:off x="3936" y="1824"/>
              <a:ext cx="51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2 h 21600"/>
                <a:gd name="T4" fmla="*/ 0 w 21600"/>
                <a:gd name="T5" fmla="*/ 2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327" name="Arc 32"/>
            <p:cNvSpPr>
              <a:spLocks/>
            </p:cNvSpPr>
            <p:nvPr/>
          </p:nvSpPr>
          <p:spPr bwMode="auto">
            <a:xfrm>
              <a:off x="3885" y="1632"/>
              <a:ext cx="51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2 h 21600"/>
                <a:gd name="T4" fmla="*/ 0 w 21600"/>
                <a:gd name="T5" fmla="*/ 2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CC3300"/>
              </a:solidFill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328" name="Arc 33"/>
            <p:cNvSpPr>
              <a:spLocks/>
            </p:cNvSpPr>
            <p:nvPr/>
          </p:nvSpPr>
          <p:spPr bwMode="auto">
            <a:xfrm flipV="1">
              <a:off x="3885" y="1824"/>
              <a:ext cx="51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2 h 21600"/>
                <a:gd name="T4" fmla="*/ 0 w 21600"/>
                <a:gd name="T5" fmla="*/ 2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329" name="Line 34"/>
            <p:cNvSpPr>
              <a:spLocks noChangeShapeType="1"/>
            </p:cNvSpPr>
            <p:nvPr/>
          </p:nvSpPr>
          <p:spPr bwMode="auto">
            <a:xfrm flipH="1">
              <a:off x="3744" y="1728"/>
              <a:ext cx="255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330" name="Line 35"/>
            <p:cNvSpPr>
              <a:spLocks noChangeShapeType="1"/>
            </p:cNvSpPr>
            <p:nvPr/>
          </p:nvSpPr>
          <p:spPr bwMode="auto">
            <a:xfrm flipH="1">
              <a:off x="3744" y="1920"/>
              <a:ext cx="255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331" name="Line 36"/>
            <p:cNvSpPr>
              <a:spLocks noChangeShapeType="1"/>
            </p:cNvSpPr>
            <p:nvPr/>
          </p:nvSpPr>
          <p:spPr bwMode="auto">
            <a:xfrm flipH="1">
              <a:off x="4293" y="1824"/>
              <a:ext cx="255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5" name="Group 37"/>
          <p:cNvGrpSpPr>
            <a:grpSpLocks/>
          </p:cNvGrpSpPr>
          <p:nvPr/>
        </p:nvGrpSpPr>
        <p:grpSpPr bwMode="auto">
          <a:xfrm>
            <a:off x="2286000" y="4876800"/>
            <a:ext cx="1066800" cy="609600"/>
            <a:chOff x="3744" y="2112"/>
            <a:chExt cx="672" cy="384"/>
          </a:xfrm>
        </p:grpSpPr>
        <p:sp>
          <p:nvSpPr>
            <p:cNvPr id="10319" name="AutoShape 38"/>
            <p:cNvSpPr>
              <a:spLocks noChangeArrowheads="1"/>
            </p:cNvSpPr>
            <p:nvPr/>
          </p:nvSpPr>
          <p:spPr bwMode="auto">
            <a:xfrm>
              <a:off x="3919" y="2112"/>
              <a:ext cx="322" cy="384"/>
            </a:xfrm>
            <a:prstGeom prst="flowChartDelay">
              <a:avLst/>
            </a:prstGeom>
            <a:noFill/>
            <a:ln w="38100">
              <a:solidFill>
                <a:srgbClr val="CC33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320" name="Line 39"/>
            <p:cNvSpPr>
              <a:spLocks noChangeShapeType="1"/>
            </p:cNvSpPr>
            <p:nvPr/>
          </p:nvSpPr>
          <p:spPr bwMode="auto">
            <a:xfrm flipH="1">
              <a:off x="3744" y="2400"/>
              <a:ext cx="175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321" name="Line 40"/>
            <p:cNvSpPr>
              <a:spLocks noChangeShapeType="1"/>
            </p:cNvSpPr>
            <p:nvPr/>
          </p:nvSpPr>
          <p:spPr bwMode="auto">
            <a:xfrm flipH="1">
              <a:off x="3744" y="2208"/>
              <a:ext cx="175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322" name="Line 41"/>
            <p:cNvSpPr>
              <a:spLocks noChangeShapeType="1"/>
            </p:cNvSpPr>
            <p:nvPr/>
          </p:nvSpPr>
          <p:spPr bwMode="auto">
            <a:xfrm flipH="1">
              <a:off x="4241" y="2304"/>
              <a:ext cx="175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6" name="Group 42"/>
          <p:cNvGrpSpPr>
            <a:grpSpLocks/>
          </p:cNvGrpSpPr>
          <p:nvPr/>
        </p:nvGrpSpPr>
        <p:grpSpPr bwMode="auto">
          <a:xfrm>
            <a:off x="2286000" y="5638800"/>
            <a:ext cx="1066800" cy="609600"/>
            <a:chOff x="3744" y="2112"/>
            <a:chExt cx="672" cy="384"/>
          </a:xfrm>
        </p:grpSpPr>
        <p:sp>
          <p:nvSpPr>
            <p:cNvPr id="10315" name="AutoShape 43"/>
            <p:cNvSpPr>
              <a:spLocks noChangeArrowheads="1"/>
            </p:cNvSpPr>
            <p:nvPr/>
          </p:nvSpPr>
          <p:spPr bwMode="auto">
            <a:xfrm>
              <a:off x="3919" y="2112"/>
              <a:ext cx="322" cy="384"/>
            </a:xfrm>
            <a:prstGeom prst="flowChartDelay">
              <a:avLst/>
            </a:prstGeom>
            <a:noFill/>
            <a:ln w="38100">
              <a:solidFill>
                <a:srgbClr val="CC33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316" name="Line 44"/>
            <p:cNvSpPr>
              <a:spLocks noChangeShapeType="1"/>
            </p:cNvSpPr>
            <p:nvPr/>
          </p:nvSpPr>
          <p:spPr bwMode="auto">
            <a:xfrm flipH="1">
              <a:off x="3744" y="2400"/>
              <a:ext cx="175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317" name="Line 45"/>
            <p:cNvSpPr>
              <a:spLocks noChangeShapeType="1"/>
            </p:cNvSpPr>
            <p:nvPr/>
          </p:nvSpPr>
          <p:spPr bwMode="auto">
            <a:xfrm flipH="1">
              <a:off x="3744" y="2208"/>
              <a:ext cx="175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318" name="Line 46"/>
            <p:cNvSpPr>
              <a:spLocks noChangeShapeType="1"/>
            </p:cNvSpPr>
            <p:nvPr/>
          </p:nvSpPr>
          <p:spPr bwMode="auto">
            <a:xfrm flipH="1">
              <a:off x="4241" y="2304"/>
              <a:ext cx="175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0257" name="Text Box 47"/>
          <p:cNvSpPr txBox="1">
            <a:spLocks noChangeArrowheads="1"/>
          </p:cNvSpPr>
          <p:nvPr/>
        </p:nvSpPr>
        <p:spPr bwMode="auto">
          <a:xfrm>
            <a:off x="152400" y="3581400"/>
            <a:ext cx="387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b</a:t>
            </a:r>
            <a:r>
              <a:rPr lang="it-IT" sz="2000" baseline="-25000">
                <a:latin typeface="Arial Rounded MT Bold" pitchFamily="34" charset="0"/>
              </a:rPr>
              <a:t>i</a:t>
            </a:r>
          </a:p>
        </p:txBody>
      </p:sp>
      <p:sp>
        <p:nvSpPr>
          <p:cNvPr id="10258" name="Freeform 48"/>
          <p:cNvSpPr>
            <a:spLocks/>
          </p:cNvSpPr>
          <p:nvPr/>
        </p:nvSpPr>
        <p:spPr bwMode="auto">
          <a:xfrm>
            <a:off x="3505200" y="3505200"/>
            <a:ext cx="457200" cy="152400"/>
          </a:xfrm>
          <a:custGeom>
            <a:avLst/>
            <a:gdLst>
              <a:gd name="T0" fmla="*/ 0 w 240"/>
              <a:gd name="T1" fmla="*/ 152400 h 96"/>
              <a:gd name="T2" fmla="*/ 182880 w 240"/>
              <a:gd name="T3" fmla="*/ 152400 h 96"/>
              <a:gd name="T4" fmla="*/ 182880 w 240"/>
              <a:gd name="T5" fmla="*/ 0 h 96"/>
              <a:gd name="T6" fmla="*/ 457200 w 240"/>
              <a:gd name="T7" fmla="*/ 0 h 96"/>
              <a:gd name="T8" fmla="*/ 0 60000 65536"/>
              <a:gd name="T9" fmla="*/ 0 60000 65536"/>
              <a:gd name="T10" fmla="*/ 0 60000 65536"/>
              <a:gd name="T11" fmla="*/ 0 60000 65536"/>
              <a:gd name="T12" fmla="*/ 0 w 240"/>
              <a:gd name="T13" fmla="*/ 0 h 96"/>
              <a:gd name="T14" fmla="*/ 240 w 240"/>
              <a:gd name="T15" fmla="*/ 96 h 9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0" h="96">
                <a:moveTo>
                  <a:pt x="0" y="96"/>
                </a:moveTo>
                <a:lnTo>
                  <a:pt x="96" y="96"/>
                </a:lnTo>
                <a:lnTo>
                  <a:pt x="96" y="0"/>
                </a:lnTo>
                <a:lnTo>
                  <a:pt x="240" y="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259" name="Freeform 49"/>
          <p:cNvSpPr>
            <a:spLocks/>
          </p:cNvSpPr>
          <p:nvPr/>
        </p:nvSpPr>
        <p:spPr bwMode="auto">
          <a:xfrm>
            <a:off x="2133600" y="3810000"/>
            <a:ext cx="152400" cy="2286000"/>
          </a:xfrm>
          <a:custGeom>
            <a:avLst/>
            <a:gdLst>
              <a:gd name="T0" fmla="*/ 0 w 96"/>
              <a:gd name="T1" fmla="*/ 0 h 1440"/>
              <a:gd name="T2" fmla="*/ 0 w 96"/>
              <a:gd name="T3" fmla="*/ 2286000 h 1440"/>
              <a:gd name="T4" fmla="*/ 152400 w 96"/>
              <a:gd name="T5" fmla="*/ 2286000 h 1440"/>
              <a:gd name="T6" fmla="*/ 0 60000 65536"/>
              <a:gd name="T7" fmla="*/ 0 60000 65536"/>
              <a:gd name="T8" fmla="*/ 0 60000 65536"/>
              <a:gd name="T9" fmla="*/ 0 w 96"/>
              <a:gd name="T10" fmla="*/ 0 h 1440"/>
              <a:gd name="T11" fmla="*/ 96 w 96"/>
              <a:gd name="T12" fmla="*/ 1440 h 14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" h="1440">
                <a:moveTo>
                  <a:pt x="0" y="0"/>
                </a:moveTo>
                <a:lnTo>
                  <a:pt x="0" y="1440"/>
                </a:lnTo>
                <a:lnTo>
                  <a:pt x="96" y="144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260" name="Freeform 50"/>
          <p:cNvSpPr>
            <a:spLocks/>
          </p:cNvSpPr>
          <p:nvPr/>
        </p:nvSpPr>
        <p:spPr bwMode="auto">
          <a:xfrm>
            <a:off x="1981200" y="3505200"/>
            <a:ext cx="304800" cy="2286000"/>
          </a:xfrm>
          <a:custGeom>
            <a:avLst/>
            <a:gdLst>
              <a:gd name="T0" fmla="*/ 0 w 96"/>
              <a:gd name="T1" fmla="*/ 0 h 1440"/>
              <a:gd name="T2" fmla="*/ 0 w 96"/>
              <a:gd name="T3" fmla="*/ 2286000 h 1440"/>
              <a:gd name="T4" fmla="*/ 304800 w 96"/>
              <a:gd name="T5" fmla="*/ 2286000 h 1440"/>
              <a:gd name="T6" fmla="*/ 0 60000 65536"/>
              <a:gd name="T7" fmla="*/ 0 60000 65536"/>
              <a:gd name="T8" fmla="*/ 0 60000 65536"/>
              <a:gd name="T9" fmla="*/ 0 w 96"/>
              <a:gd name="T10" fmla="*/ 0 h 1440"/>
              <a:gd name="T11" fmla="*/ 96 w 96"/>
              <a:gd name="T12" fmla="*/ 1440 h 14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" h="1440">
                <a:moveTo>
                  <a:pt x="0" y="0"/>
                </a:moveTo>
                <a:lnTo>
                  <a:pt x="0" y="1440"/>
                </a:lnTo>
                <a:lnTo>
                  <a:pt x="96" y="144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261" name="Freeform 51"/>
          <p:cNvSpPr>
            <a:spLocks/>
          </p:cNvSpPr>
          <p:nvPr/>
        </p:nvSpPr>
        <p:spPr bwMode="auto">
          <a:xfrm>
            <a:off x="838200" y="3200400"/>
            <a:ext cx="76200" cy="1066800"/>
          </a:xfrm>
          <a:custGeom>
            <a:avLst/>
            <a:gdLst>
              <a:gd name="T0" fmla="*/ 0 w 96"/>
              <a:gd name="T1" fmla="*/ 0 h 1440"/>
              <a:gd name="T2" fmla="*/ 0 w 96"/>
              <a:gd name="T3" fmla="*/ 1066800 h 1440"/>
              <a:gd name="T4" fmla="*/ 76200 w 96"/>
              <a:gd name="T5" fmla="*/ 1066800 h 1440"/>
              <a:gd name="T6" fmla="*/ 0 60000 65536"/>
              <a:gd name="T7" fmla="*/ 0 60000 65536"/>
              <a:gd name="T8" fmla="*/ 0 60000 65536"/>
              <a:gd name="T9" fmla="*/ 0 w 96"/>
              <a:gd name="T10" fmla="*/ 0 h 1440"/>
              <a:gd name="T11" fmla="*/ 96 w 96"/>
              <a:gd name="T12" fmla="*/ 1440 h 14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" h="1440">
                <a:moveTo>
                  <a:pt x="0" y="0"/>
                </a:moveTo>
                <a:lnTo>
                  <a:pt x="0" y="1440"/>
                </a:lnTo>
                <a:lnTo>
                  <a:pt x="96" y="144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262" name="Line 52"/>
          <p:cNvSpPr>
            <a:spLocks noChangeShapeType="1"/>
          </p:cNvSpPr>
          <p:nvPr/>
        </p:nvSpPr>
        <p:spPr bwMode="auto">
          <a:xfrm flipH="1">
            <a:off x="1600200" y="42672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263" name="Line 53"/>
          <p:cNvSpPr>
            <a:spLocks noChangeShapeType="1"/>
          </p:cNvSpPr>
          <p:nvPr/>
        </p:nvSpPr>
        <p:spPr bwMode="auto">
          <a:xfrm flipH="1">
            <a:off x="1981200" y="4572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264" name="Line 54"/>
          <p:cNvSpPr>
            <a:spLocks noChangeShapeType="1"/>
          </p:cNvSpPr>
          <p:nvPr/>
        </p:nvSpPr>
        <p:spPr bwMode="auto">
          <a:xfrm flipH="1">
            <a:off x="2133600" y="5334000"/>
            <a:ext cx="1524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265" name="Oval 55"/>
          <p:cNvSpPr>
            <a:spLocks noChangeArrowheads="1"/>
          </p:cNvSpPr>
          <p:nvPr/>
        </p:nvSpPr>
        <p:spPr bwMode="auto">
          <a:xfrm>
            <a:off x="2057400" y="5257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0266" name="Oval 56"/>
          <p:cNvSpPr>
            <a:spLocks noChangeArrowheads="1"/>
          </p:cNvSpPr>
          <p:nvPr/>
        </p:nvSpPr>
        <p:spPr bwMode="auto">
          <a:xfrm>
            <a:off x="1905000" y="4495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0267" name="Oval 57"/>
          <p:cNvSpPr>
            <a:spLocks noChangeArrowheads="1"/>
          </p:cNvSpPr>
          <p:nvPr/>
        </p:nvSpPr>
        <p:spPr bwMode="auto">
          <a:xfrm>
            <a:off x="1676400" y="4191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0268" name="Oval 58"/>
          <p:cNvSpPr>
            <a:spLocks noChangeArrowheads="1"/>
          </p:cNvSpPr>
          <p:nvPr/>
        </p:nvSpPr>
        <p:spPr bwMode="auto">
          <a:xfrm>
            <a:off x="762000" y="3124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0269" name="Oval 59"/>
          <p:cNvSpPr>
            <a:spLocks noChangeArrowheads="1"/>
          </p:cNvSpPr>
          <p:nvPr/>
        </p:nvSpPr>
        <p:spPr bwMode="auto">
          <a:xfrm>
            <a:off x="1905000" y="3429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0270" name="Oval 60"/>
          <p:cNvSpPr>
            <a:spLocks noChangeArrowheads="1"/>
          </p:cNvSpPr>
          <p:nvPr/>
        </p:nvSpPr>
        <p:spPr bwMode="auto">
          <a:xfrm>
            <a:off x="2057400" y="3733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0271" name="Line 61"/>
          <p:cNvSpPr>
            <a:spLocks noChangeShapeType="1"/>
          </p:cNvSpPr>
          <p:nvPr/>
        </p:nvSpPr>
        <p:spPr bwMode="auto">
          <a:xfrm>
            <a:off x="3352800" y="51816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grpSp>
        <p:nvGrpSpPr>
          <p:cNvPr id="7" name="Group 62"/>
          <p:cNvGrpSpPr>
            <a:grpSpLocks/>
          </p:cNvGrpSpPr>
          <p:nvPr/>
        </p:nvGrpSpPr>
        <p:grpSpPr bwMode="auto">
          <a:xfrm>
            <a:off x="3962400" y="4876800"/>
            <a:ext cx="1276350" cy="609600"/>
            <a:chOff x="1872" y="3024"/>
            <a:chExt cx="804" cy="384"/>
          </a:xfrm>
        </p:grpSpPr>
        <p:sp>
          <p:nvSpPr>
            <p:cNvPr id="10307" name="Arc 63"/>
            <p:cNvSpPr>
              <a:spLocks/>
            </p:cNvSpPr>
            <p:nvPr/>
          </p:nvSpPr>
          <p:spPr bwMode="auto">
            <a:xfrm>
              <a:off x="2064" y="3024"/>
              <a:ext cx="357" cy="192"/>
            </a:xfrm>
            <a:custGeom>
              <a:avLst/>
              <a:gdLst>
                <a:gd name="T0" fmla="*/ 0 w 21600"/>
                <a:gd name="T1" fmla="*/ 0 h 21600"/>
                <a:gd name="T2" fmla="*/ 6 w 21600"/>
                <a:gd name="T3" fmla="*/ 2 h 21600"/>
                <a:gd name="T4" fmla="*/ 0 w 21600"/>
                <a:gd name="T5" fmla="*/ 2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308" name="Arc 64"/>
            <p:cNvSpPr>
              <a:spLocks/>
            </p:cNvSpPr>
            <p:nvPr/>
          </p:nvSpPr>
          <p:spPr bwMode="auto">
            <a:xfrm flipV="1">
              <a:off x="2064" y="3216"/>
              <a:ext cx="357" cy="192"/>
            </a:xfrm>
            <a:custGeom>
              <a:avLst/>
              <a:gdLst>
                <a:gd name="T0" fmla="*/ 0 w 21600"/>
                <a:gd name="T1" fmla="*/ 0 h 21600"/>
                <a:gd name="T2" fmla="*/ 6 w 21600"/>
                <a:gd name="T3" fmla="*/ 2 h 21600"/>
                <a:gd name="T4" fmla="*/ 0 w 21600"/>
                <a:gd name="T5" fmla="*/ 2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309" name="Arc 65"/>
            <p:cNvSpPr>
              <a:spLocks/>
            </p:cNvSpPr>
            <p:nvPr/>
          </p:nvSpPr>
          <p:spPr bwMode="auto">
            <a:xfrm>
              <a:off x="2064" y="3024"/>
              <a:ext cx="51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2 h 21600"/>
                <a:gd name="T4" fmla="*/ 0 w 21600"/>
                <a:gd name="T5" fmla="*/ 2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CC3300"/>
              </a:solidFill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310" name="Arc 66"/>
            <p:cNvSpPr>
              <a:spLocks/>
            </p:cNvSpPr>
            <p:nvPr/>
          </p:nvSpPr>
          <p:spPr bwMode="auto">
            <a:xfrm flipV="1">
              <a:off x="2064" y="3216"/>
              <a:ext cx="51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2 h 21600"/>
                <a:gd name="T4" fmla="*/ 0 w 21600"/>
                <a:gd name="T5" fmla="*/ 2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311" name="Line 67"/>
            <p:cNvSpPr>
              <a:spLocks noChangeShapeType="1"/>
            </p:cNvSpPr>
            <p:nvPr/>
          </p:nvSpPr>
          <p:spPr bwMode="auto">
            <a:xfrm flipH="1">
              <a:off x="1872" y="3120"/>
              <a:ext cx="255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312" name="Line 68"/>
            <p:cNvSpPr>
              <a:spLocks noChangeShapeType="1"/>
            </p:cNvSpPr>
            <p:nvPr/>
          </p:nvSpPr>
          <p:spPr bwMode="auto">
            <a:xfrm flipH="1">
              <a:off x="1872" y="3312"/>
              <a:ext cx="255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313" name="Line 69"/>
            <p:cNvSpPr>
              <a:spLocks noChangeShapeType="1"/>
            </p:cNvSpPr>
            <p:nvPr/>
          </p:nvSpPr>
          <p:spPr bwMode="auto">
            <a:xfrm flipH="1">
              <a:off x="2421" y="3216"/>
              <a:ext cx="255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314" name="Line 70"/>
            <p:cNvSpPr>
              <a:spLocks noChangeShapeType="1"/>
            </p:cNvSpPr>
            <p:nvPr/>
          </p:nvSpPr>
          <p:spPr bwMode="auto">
            <a:xfrm flipH="1">
              <a:off x="1872" y="3216"/>
              <a:ext cx="255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0273" name="Freeform 71"/>
          <p:cNvSpPr>
            <a:spLocks/>
          </p:cNvSpPr>
          <p:nvPr/>
        </p:nvSpPr>
        <p:spPr bwMode="auto">
          <a:xfrm>
            <a:off x="3352800" y="4419600"/>
            <a:ext cx="609600" cy="609600"/>
          </a:xfrm>
          <a:custGeom>
            <a:avLst/>
            <a:gdLst>
              <a:gd name="T0" fmla="*/ 0 w 384"/>
              <a:gd name="T1" fmla="*/ 0 h 384"/>
              <a:gd name="T2" fmla="*/ 228600 w 384"/>
              <a:gd name="T3" fmla="*/ 0 h 384"/>
              <a:gd name="T4" fmla="*/ 228600 w 384"/>
              <a:gd name="T5" fmla="*/ 609600 h 384"/>
              <a:gd name="T6" fmla="*/ 609600 w 384"/>
              <a:gd name="T7" fmla="*/ 609600 h 384"/>
              <a:gd name="T8" fmla="*/ 0 60000 65536"/>
              <a:gd name="T9" fmla="*/ 0 60000 65536"/>
              <a:gd name="T10" fmla="*/ 0 60000 65536"/>
              <a:gd name="T11" fmla="*/ 0 60000 65536"/>
              <a:gd name="T12" fmla="*/ 0 w 384"/>
              <a:gd name="T13" fmla="*/ 0 h 384"/>
              <a:gd name="T14" fmla="*/ 384 w 384"/>
              <a:gd name="T15" fmla="*/ 384 h 3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4" h="384">
                <a:moveTo>
                  <a:pt x="0" y="0"/>
                </a:moveTo>
                <a:lnTo>
                  <a:pt x="144" y="0"/>
                </a:lnTo>
                <a:lnTo>
                  <a:pt x="144" y="384"/>
                </a:lnTo>
                <a:lnTo>
                  <a:pt x="384" y="384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274" name="Freeform 72"/>
          <p:cNvSpPr>
            <a:spLocks/>
          </p:cNvSpPr>
          <p:nvPr/>
        </p:nvSpPr>
        <p:spPr bwMode="auto">
          <a:xfrm flipV="1">
            <a:off x="3352800" y="5334000"/>
            <a:ext cx="609600" cy="609600"/>
          </a:xfrm>
          <a:custGeom>
            <a:avLst/>
            <a:gdLst>
              <a:gd name="T0" fmla="*/ 0 w 384"/>
              <a:gd name="T1" fmla="*/ 0 h 384"/>
              <a:gd name="T2" fmla="*/ 228600 w 384"/>
              <a:gd name="T3" fmla="*/ 0 h 384"/>
              <a:gd name="T4" fmla="*/ 228600 w 384"/>
              <a:gd name="T5" fmla="*/ 609600 h 384"/>
              <a:gd name="T6" fmla="*/ 609600 w 384"/>
              <a:gd name="T7" fmla="*/ 609600 h 384"/>
              <a:gd name="T8" fmla="*/ 0 60000 65536"/>
              <a:gd name="T9" fmla="*/ 0 60000 65536"/>
              <a:gd name="T10" fmla="*/ 0 60000 65536"/>
              <a:gd name="T11" fmla="*/ 0 60000 65536"/>
              <a:gd name="T12" fmla="*/ 0 w 384"/>
              <a:gd name="T13" fmla="*/ 0 h 384"/>
              <a:gd name="T14" fmla="*/ 384 w 384"/>
              <a:gd name="T15" fmla="*/ 384 h 3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4" h="384">
                <a:moveTo>
                  <a:pt x="0" y="0"/>
                </a:moveTo>
                <a:lnTo>
                  <a:pt x="144" y="0"/>
                </a:lnTo>
                <a:lnTo>
                  <a:pt x="144" y="384"/>
                </a:lnTo>
                <a:lnTo>
                  <a:pt x="384" y="384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275" name="Line 73"/>
          <p:cNvSpPr>
            <a:spLocks noChangeShapeType="1"/>
          </p:cNvSpPr>
          <p:nvPr/>
        </p:nvSpPr>
        <p:spPr bwMode="auto">
          <a:xfrm>
            <a:off x="5181600" y="5181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0276" name="Line 74"/>
          <p:cNvSpPr>
            <a:spLocks noChangeShapeType="1"/>
          </p:cNvSpPr>
          <p:nvPr/>
        </p:nvSpPr>
        <p:spPr bwMode="auto">
          <a:xfrm>
            <a:off x="5181600" y="33528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0277" name="Rectangle 75"/>
          <p:cNvSpPr>
            <a:spLocks noChangeArrowheads="1"/>
          </p:cNvSpPr>
          <p:nvPr/>
        </p:nvSpPr>
        <p:spPr bwMode="auto">
          <a:xfrm>
            <a:off x="6975475" y="1981200"/>
            <a:ext cx="990600" cy="1524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>
                <a:latin typeface="Arial Rounded MT Bold" pitchFamily="34" charset="0"/>
              </a:rPr>
              <a:t>F S</a:t>
            </a:r>
          </a:p>
        </p:txBody>
      </p:sp>
      <p:sp>
        <p:nvSpPr>
          <p:cNvPr id="10278" name="Line 76"/>
          <p:cNvSpPr>
            <a:spLocks noChangeShapeType="1"/>
          </p:cNvSpPr>
          <p:nvPr/>
        </p:nvSpPr>
        <p:spPr bwMode="auto">
          <a:xfrm flipH="1">
            <a:off x="6518275" y="22098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279" name="Text Box 77"/>
          <p:cNvSpPr txBox="1">
            <a:spLocks noChangeArrowheads="1"/>
          </p:cNvSpPr>
          <p:nvPr/>
        </p:nvSpPr>
        <p:spPr bwMode="auto">
          <a:xfrm>
            <a:off x="6594475" y="18288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x</a:t>
            </a:r>
            <a:r>
              <a:rPr lang="it-IT" sz="2000" baseline="-25000">
                <a:latin typeface="Arial Rounded MT Bold" pitchFamily="34" charset="0"/>
              </a:rPr>
              <a:t>i</a:t>
            </a:r>
          </a:p>
        </p:txBody>
      </p:sp>
      <p:sp>
        <p:nvSpPr>
          <p:cNvPr id="10280" name="Line 78"/>
          <p:cNvSpPr>
            <a:spLocks noChangeShapeType="1"/>
          </p:cNvSpPr>
          <p:nvPr/>
        </p:nvSpPr>
        <p:spPr bwMode="auto">
          <a:xfrm flipH="1">
            <a:off x="7966075" y="29718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281" name="Line 79"/>
          <p:cNvSpPr>
            <a:spLocks noChangeShapeType="1"/>
          </p:cNvSpPr>
          <p:nvPr/>
        </p:nvSpPr>
        <p:spPr bwMode="auto">
          <a:xfrm flipH="1">
            <a:off x="7966075" y="24384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282" name="Line 80"/>
          <p:cNvSpPr>
            <a:spLocks noChangeShapeType="1"/>
          </p:cNvSpPr>
          <p:nvPr/>
        </p:nvSpPr>
        <p:spPr bwMode="auto">
          <a:xfrm flipH="1">
            <a:off x="6518275" y="27432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283" name="Text Box 81"/>
          <p:cNvSpPr txBox="1">
            <a:spLocks noChangeArrowheads="1"/>
          </p:cNvSpPr>
          <p:nvPr/>
        </p:nvSpPr>
        <p:spPr bwMode="auto">
          <a:xfrm>
            <a:off x="6594475" y="2362200"/>
            <a:ext cx="3667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y</a:t>
            </a:r>
            <a:r>
              <a:rPr lang="it-IT" sz="2000" baseline="-25000">
                <a:latin typeface="Arial Rounded MT Bold" pitchFamily="34" charset="0"/>
              </a:rPr>
              <a:t>i</a:t>
            </a:r>
          </a:p>
        </p:txBody>
      </p:sp>
      <p:sp>
        <p:nvSpPr>
          <p:cNvPr id="10284" name="Text Box 82"/>
          <p:cNvSpPr txBox="1">
            <a:spLocks noChangeArrowheads="1"/>
          </p:cNvSpPr>
          <p:nvPr/>
        </p:nvSpPr>
        <p:spPr bwMode="auto">
          <a:xfrm>
            <a:off x="7966075" y="2057400"/>
            <a:ext cx="387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d</a:t>
            </a:r>
            <a:r>
              <a:rPr lang="it-IT" sz="2000" baseline="-25000">
                <a:latin typeface="Arial Rounded MT Bold" pitchFamily="34" charset="0"/>
              </a:rPr>
              <a:t>i</a:t>
            </a:r>
          </a:p>
        </p:txBody>
      </p:sp>
      <p:sp>
        <p:nvSpPr>
          <p:cNvPr id="10285" name="Text Box 83"/>
          <p:cNvSpPr txBox="1">
            <a:spLocks noChangeArrowheads="1"/>
          </p:cNvSpPr>
          <p:nvPr/>
        </p:nvSpPr>
        <p:spPr bwMode="auto">
          <a:xfrm>
            <a:off x="7966075" y="2590800"/>
            <a:ext cx="5826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b</a:t>
            </a:r>
            <a:r>
              <a:rPr lang="it-IT" sz="2000" baseline="-25000">
                <a:latin typeface="Arial Rounded MT Bold" pitchFamily="34" charset="0"/>
              </a:rPr>
              <a:t>i+1</a:t>
            </a:r>
          </a:p>
        </p:txBody>
      </p:sp>
      <p:sp>
        <p:nvSpPr>
          <p:cNvPr id="10286" name="Line 84"/>
          <p:cNvSpPr>
            <a:spLocks noChangeShapeType="1"/>
          </p:cNvSpPr>
          <p:nvPr/>
        </p:nvSpPr>
        <p:spPr bwMode="auto">
          <a:xfrm flipH="1">
            <a:off x="6518275" y="32766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287" name="Text Box 85"/>
          <p:cNvSpPr txBox="1">
            <a:spLocks noChangeArrowheads="1"/>
          </p:cNvSpPr>
          <p:nvPr/>
        </p:nvSpPr>
        <p:spPr bwMode="auto">
          <a:xfrm>
            <a:off x="6594475" y="2895600"/>
            <a:ext cx="387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b</a:t>
            </a:r>
            <a:r>
              <a:rPr lang="it-IT" sz="2000" baseline="-25000">
                <a:latin typeface="Arial Rounded MT Bold" pitchFamily="34" charset="0"/>
              </a:rPr>
              <a:t>i</a:t>
            </a:r>
          </a:p>
        </p:txBody>
      </p:sp>
      <p:sp>
        <p:nvSpPr>
          <p:cNvPr id="10288" name="Line 86"/>
          <p:cNvSpPr>
            <a:spLocks noChangeShapeType="1"/>
          </p:cNvSpPr>
          <p:nvPr/>
        </p:nvSpPr>
        <p:spPr bwMode="auto">
          <a:xfrm flipH="1">
            <a:off x="6594475" y="42672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289" name="Text Box 87"/>
          <p:cNvSpPr txBox="1">
            <a:spLocks noChangeArrowheads="1"/>
          </p:cNvSpPr>
          <p:nvPr/>
        </p:nvSpPr>
        <p:spPr bwMode="auto">
          <a:xfrm>
            <a:off x="6705600" y="38862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x</a:t>
            </a:r>
            <a:r>
              <a:rPr lang="it-IT" sz="2000" baseline="-25000">
                <a:latin typeface="Arial Rounded MT Bold" pitchFamily="34" charset="0"/>
              </a:rPr>
              <a:t>i</a:t>
            </a:r>
          </a:p>
        </p:txBody>
      </p:sp>
      <p:sp>
        <p:nvSpPr>
          <p:cNvPr id="10290" name="Line 88"/>
          <p:cNvSpPr>
            <a:spLocks noChangeShapeType="1"/>
          </p:cNvSpPr>
          <p:nvPr/>
        </p:nvSpPr>
        <p:spPr bwMode="auto">
          <a:xfrm flipH="1">
            <a:off x="8042275" y="50292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291" name="Line 89"/>
          <p:cNvSpPr>
            <a:spLocks noChangeShapeType="1"/>
          </p:cNvSpPr>
          <p:nvPr/>
        </p:nvSpPr>
        <p:spPr bwMode="auto">
          <a:xfrm flipH="1">
            <a:off x="8042275" y="44958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292" name="Line 90"/>
          <p:cNvSpPr>
            <a:spLocks noChangeShapeType="1"/>
          </p:cNvSpPr>
          <p:nvPr/>
        </p:nvSpPr>
        <p:spPr bwMode="auto">
          <a:xfrm flipH="1">
            <a:off x="6594475" y="48006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293" name="Text Box 91"/>
          <p:cNvSpPr txBox="1">
            <a:spLocks noChangeArrowheads="1"/>
          </p:cNvSpPr>
          <p:nvPr/>
        </p:nvSpPr>
        <p:spPr bwMode="auto">
          <a:xfrm>
            <a:off x="6705600" y="4419600"/>
            <a:ext cx="3667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y</a:t>
            </a:r>
            <a:r>
              <a:rPr lang="it-IT" sz="2000" baseline="-25000">
                <a:latin typeface="Arial Rounded MT Bold" pitchFamily="34" charset="0"/>
              </a:rPr>
              <a:t>i</a:t>
            </a:r>
          </a:p>
        </p:txBody>
      </p:sp>
      <p:sp>
        <p:nvSpPr>
          <p:cNvPr id="10294" name="Text Box 92"/>
          <p:cNvSpPr txBox="1">
            <a:spLocks noChangeArrowheads="1"/>
          </p:cNvSpPr>
          <p:nvPr/>
        </p:nvSpPr>
        <p:spPr bwMode="auto">
          <a:xfrm>
            <a:off x="8077200" y="4114800"/>
            <a:ext cx="387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d</a:t>
            </a:r>
            <a:r>
              <a:rPr lang="it-IT" sz="2000" baseline="-25000">
                <a:latin typeface="Arial Rounded MT Bold" pitchFamily="34" charset="0"/>
              </a:rPr>
              <a:t>i</a:t>
            </a:r>
          </a:p>
        </p:txBody>
      </p:sp>
      <p:sp>
        <p:nvSpPr>
          <p:cNvPr id="10295" name="Text Box 93"/>
          <p:cNvSpPr txBox="1">
            <a:spLocks noChangeArrowheads="1"/>
          </p:cNvSpPr>
          <p:nvPr/>
        </p:nvSpPr>
        <p:spPr bwMode="auto">
          <a:xfrm>
            <a:off x="8077200" y="4648200"/>
            <a:ext cx="5826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b</a:t>
            </a:r>
            <a:r>
              <a:rPr lang="it-IT" sz="2000" baseline="-25000">
                <a:latin typeface="Arial Rounded MT Bold" pitchFamily="34" charset="0"/>
              </a:rPr>
              <a:t>i+1</a:t>
            </a:r>
          </a:p>
        </p:txBody>
      </p:sp>
      <p:sp>
        <p:nvSpPr>
          <p:cNvPr id="10296" name="Line 94"/>
          <p:cNvSpPr>
            <a:spLocks noChangeShapeType="1"/>
          </p:cNvSpPr>
          <p:nvPr/>
        </p:nvSpPr>
        <p:spPr bwMode="auto">
          <a:xfrm flipH="1">
            <a:off x="6594475" y="53340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297" name="Text Box 95"/>
          <p:cNvSpPr txBox="1">
            <a:spLocks noChangeArrowheads="1"/>
          </p:cNvSpPr>
          <p:nvPr/>
        </p:nvSpPr>
        <p:spPr bwMode="auto">
          <a:xfrm>
            <a:off x="6705600" y="4953000"/>
            <a:ext cx="387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b</a:t>
            </a:r>
            <a:r>
              <a:rPr lang="it-IT" sz="2000" baseline="-25000">
                <a:latin typeface="Arial Rounded MT Bold" pitchFamily="34" charset="0"/>
              </a:rPr>
              <a:t>i</a:t>
            </a:r>
          </a:p>
        </p:txBody>
      </p:sp>
      <p:sp>
        <p:nvSpPr>
          <p:cNvPr id="10298" name="AutoShape 96"/>
          <p:cNvSpPr>
            <a:spLocks noChangeArrowheads="1"/>
          </p:cNvSpPr>
          <p:nvPr/>
        </p:nvSpPr>
        <p:spPr bwMode="auto">
          <a:xfrm rot="-5400000">
            <a:off x="6708775" y="4305300"/>
            <a:ext cx="1676400" cy="990600"/>
          </a:xfrm>
          <a:custGeom>
            <a:avLst/>
            <a:gdLst>
              <a:gd name="T0" fmla="*/ 113843856 w 21600"/>
              <a:gd name="T1" fmla="*/ 22715006 h 21600"/>
              <a:gd name="T2" fmla="*/ 65053629 w 21600"/>
              <a:gd name="T3" fmla="*/ 45430012 h 21600"/>
              <a:gd name="T4" fmla="*/ 16263407 w 21600"/>
              <a:gd name="T5" fmla="*/ 22715006 h 21600"/>
              <a:gd name="T6" fmla="*/ 65053629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r>
              <a:rPr lang="it-IT">
                <a:latin typeface="Arial Rounded MT Bold" pitchFamily="34" charset="0"/>
              </a:rPr>
              <a:t>F S</a:t>
            </a:r>
          </a:p>
        </p:txBody>
      </p:sp>
      <p:grpSp>
        <p:nvGrpSpPr>
          <p:cNvPr id="8" name="Group 97"/>
          <p:cNvGrpSpPr>
            <a:grpSpLocks/>
          </p:cNvGrpSpPr>
          <p:nvPr/>
        </p:nvGrpSpPr>
        <p:grpSpPr bwMode="auto">
          <a:xfrm flipV="1">
            <a:off x="914400" y="4114800"/>
            <a:ext cx="685800" cy="304800"/>
            <a:chOff x="2208" y="3456"/>
            <a:chExt cx="1104" cy="288"/>
          </a:xfrm>
        </p:grpSpPr>
        <p:sp>
          <p:nvSpPr>
            <p:cNvPr id="10303" name="AutoShape 98"/>
            <p:cNvSpPr>
              <a:spLocks noChangeArrowheads="1"/>
            </p:cNvSpPr>
            <p:nvPr/>
          </p:nvSpPr>
          <p:spPr bwMode="auto">
            <a:xfrm rot="5400000">
              <a:off x="2568" y="3432"/>
              <a:ext cx="288" cy="336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rgbClr val="CC33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304" name="Oval 99"/>
            <p:cNvSpPr>
              <a:spLocks noChangeArrowheads="1"/>
            </p:cNvSpPr>
            <p:nvPr/>
          </p:nvSpPr>
          <p:spPr bwMode="auto">
            <a:xfrm>
              <a:off x="2880" y="3552"/>
              <a:ext cx="96" cy="96"/>
            </a:xfrm>
            <a:prstGeom prst="ellips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305" name="Line 100"/>
            <p:cNvSpPr>
              <a:spLocks noChangeShapeType="1"/>
            </p:cNvSpPr>
            <p:nvPr/>
          </p:nvSpPr>
          <p:spPr bwMode="auto">
            <a:xfrm flipH="1">
              <a:off x="2208" y="3600"/>
              <a:ext cx="336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306" name="Line 101"/>
            <p:cNvSpPr>
              <a:spLocks noChangeShapeType="1"/>
            </p:cNvSpPr>
            <p:nvPr/>
          </p:nvSpPr>
          <p:spPr bwMode="auto">
            <a:xfrm flipH="1">
              <a:off x="2976" y="3600"/>
              <a:ext cx="336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0300" name="Freeform 102"/>
          <p:cNvSpPr>
            <a:spLocks/>
          </p:cNvSpPr>
          <p:nvPr/>
        </p:nvSpPr>
        <p:spPr bwMode="auto">
          <a:xfrm>
            <a:off x="1752600" y="4267200"/>
            <a:ext cx="457200" cy="762000"/>
          </a:xfrm>
          <a:custGeom>
            <a:avLst/>
            <a:gdLst>
              <a:gd name="T0" fmla="*/ 0 w 96"/>
              <a:gd name="T1" fmla="*/ 0 h 1440"/>
              <a:gd name="T2" fmla="*/ 0 w 96"/>
              <a:gd name="T3" fmla="*/ 762000 h 1440"/>
              <a:gd name="T4" fmla="*/ 457200 w 96"/>
              <a:gd name="T5" fmla="*/ 762000 h 1440"/>
              <a:gd name="T6" fmla="*/ 0 60000 65536"/>
              <a:gd name="T7" fmla="*/ 0 60000 65536"/>
              <a:gd name="T8" fmla="*/ 0 60000 65536"/>
              <a:gd name="T9" fmla="*/ 0 w 96"/>
              <a:gd name="T10" fmla="*/ 0 h 1440"/>
              <a:gd name="T11" fmla="*/ 96 w 96"/>
              <a:gd name="T12" fmla="*/ 1440 h 14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" h="1440">
                <a:moveTo>
                  <a:pt x="0" y="0"/>
                </a:moveTo>
                <a:lnTo>
                  <a:pt x="0" y="1440"/>
                </a:lnTo>
                <a:lnTo>
                  <a:pt x="96" y="144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5" name="Segnaposto numero diapositiva 10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9.</a:t>
            </a:r>
            <a:fld id="{DEB34C88-C1E4-4510-B627-E73039ED04AF}" type="slidenum">
              <a:rPr lang="it-IT" smtClean="0"/>
              <a:pPr>
                <a:defRPr/>
              </a:pPr>
              <a:t>50</a:t>
            </a:fld>
            <a:endParaRPr lang="it-IT" dirty="0"/>
          </a:p>
        </p:txBody>
      </p:sp>
      <p:sp>
        <p:nvSpPr>
          <p:cNvPr id="108" name="Segnaposto piè di pagina 10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Sommatore a riporto seriale</a:t>
            </a:r>
            <a:br>
              <a:rPr lang="it-IT" dirty="0" smtClean="0"/>
            </a:br>
            <a:r>
              <a:rPr lang="it-IT" dirty="0" smtClean="0"/>
              <a:t>(</a:t>
            </a:r>
            <a:r>
              <a:rPr lang="it-IT" dirty="0" err="1" smtClean="0"/>
              <a:t>Ripple-Carry</a:t>
            </a:r>
            <a:r>
              <a:rPr lang="it-IT" dirty="0" smtClean="0"/>
              <a:t> </a:t>
            </a:r>
            <a:r>
              <a:rPr lang="it-IT" dirty="0" err="1" smtClean="0"/>
              <a:t>Adder</a:t>
            </a:r>
            <a:r>
              <a:rPr lang="it-IT" dirty="0" smtClean="0"/>
              <a:t>)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Somma di due parole di 4 bit in C. 2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629400" y="2667000"/>
            <a:ext cx="1387475" cy="2022475"/>
            <a:chOff x="4176" y="1680"/>
            <a:chExt cx="874" cy="1274"/>
          </a:xfrm>
        </p:grpSpPr>
        <p:sp>
          <p:nvSpPr>
            <p:cNvPr id="41033" name="Text Box 5"/>
            <p:cNvSpPr txBox="1">
              <a:spLocks noChangeArrowheads="1"/>
            </p:cNvSpPr>
            <p:nvPr/>
          </p:nvSpPr>
          <p:spPr bwMode="auto">
            <a:xfrm rot="5400000">
              <a:off x="4360" y="2648"/>
              <a:ext cx="36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2000">
                  <a:latin typeface="Arial Rounded MT Bold" pitchFamily="34" charset="0"/>
                </a:rPr>
                <a:t>c</a:t>
              </a:r>
              <a:r>
                <a:rPr lang="it-IT" sz="2000" baseline="-25000">
                  <a:latin typeface="Arial Rounded MT Bold" pitchFamily="34" charset="0"/>
                </a:rPr>
                <a:t>i+1</a:t>
              </a:r>
            </a:p>
          </p:txBody>
        </p:sp>
        <p:sp>
          <p:nvSpPr>
            <p:cNvPr id="41034" name="Line 6"/>
            <p:cNvSpPr>
              <a:spLocks noChangeShapeType="1"/>
            </p:cNvSpPr>
            <p:nvPr/>
          </p:nvSpPr>
          <p:spPr bwMode="auto">
            <a:xfrm rot="5400000" flipH="1">
              <a:off x="4656" y="1824"/>
              <a:ext cx="28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1035" name="Line 7"/>
            <p:cNvSpPr>
              <a:spLocks noChangeShapeType="1"/>
            </p:cNvSpPr>
            <p:nvPr/>
          </p:nvSpPr>
          <p:spPr bwMode="auto">
            <a:xfrm rot="5400000" flipH="1">
              <a:off x="4416" y="1824"/>
              <a:ext cx="28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1036" name="Line 8"/>
            <p:cNvSpPr>
              <a:spLocks noChangeShapeType="1"/>
            </p:cNvSpPr>
            <p:nvPr/>
          </p:nvSpPr>
          <p:spPr bwMode="auto">
            <a:xfrm rot="5400000" flipH="1">
              <a:off x="4176" y="1824"/>
              <a:ext cx="28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1037" name="Rectangle 9"/>
            <p:cNvSpPr>
              <a:spLocks noChangeArrowheads="1"/>
            </p:cNvSpPr>
            <p:nvPr/>
          </p:nvSpPr>
          <p:spPr bwMode="auto">
            <a:xfrm rot="5400000">
              <a:off x="4248" y="1897"/>
              <a:ext cx="624" cy="768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it-IT">
                  <a:latin typeface="Arial Rounded MT Bold" pitchFamily="34" charset="0"/>
                </a:rPr>
                <a:t>FA</a:t>
              </a:r>
            </a:p>
          </p:txBody>
        </p:sp>
        <p:sp>
          <p:nvSpPr>
            <p:cNvPr id="41038" name="Text Box 10"/>
            <p:cNvSpPr txBox="1">
              <a:spLocks noChangeArrowheads="1"/>
            </p:cNvSpPr>
            <p:nvPr/>
          </p:nvSpPr>
          <p:spPr bwMode="auto">
            <a:xfrm rot="5400000">
              <a:off x="4805" y="1724"/>
              <a:ext cx="23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2000">
                  <a:latin typeface="Arial Rounded MT Bold" pitchFamily="34" charset="0"/>
                </a:rPr>
                <a:t>c</a:t>
              </a:r>
              <a:r>
                <a:rPr lang="it-IT" sz="2000" baseline="-25000">
                  <a:latin typeface="Arial Rounded MT Bold" pitchFamily="34" charset="0"/>
                </a:rPr>
                <a:t>i</a:t>
              </a:r>
            </a:p>
          </p:txBody>
        </p:sp>
        <p:sp>
          <p:nvSpPr>
            <p:cNvPr id="41039" name="Line 11"/>
            <p:cNvSpPr>
              <a:spLocks noChangeShapeType="1"/>
            </p:cNvSpPr>
            <p:nvPr/>
          </p:nvSpPr>
          <p:spPr bwMode="auto">
            <a:xfrm rot="5400000" flipH="1">
              <a:off x="4272" y="2736"/>
              <a:ext cx="28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1040" name="Line 12"/>
            <p:cNvSpPr>
              <a:spLocks noChangeShapeType="1"/>
            </p:cNvSpPr>
            <p:nvPr/>
          </p:nvSpPr>
          <p:spPr bwMode="auto">
            <a:xfrm rot="5400000" flipH="1">
              <a:off x="4512" y="2736"/>
              <a:ext cx="28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1041" name="Text Box 13"/>
            <p:cNvSpPr txBox="1">
              <a:spLocks noChangeArrowheads="1"/>
            </p:cNvSpPr>
            <p:nvPr/>
          </p:nvSpPr>
          <p:spPr bwMode="auto">
            <a:xfrm rot="5400000">
              <a:off x="4565" y="1724"/>
              <a:ext cx="23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2000">
                  <a:latin typeface="Arial Rounded MT Bold" pitchFamily="34" charset="0"/>
                </a:rPr>
                <a:t>a</a:t>
              </a:r>
              <a:r>
                <a:rPr lang="it-IT" sz="2000" baseline="-25000">
                  <a:latin typeface="Arial Rounded MT Bold" pitchFamily="34" charset="0"/>
                </a:rPr>
                <a:t>i</a:t>
              </a:r>
            </a:p>
          </p:txBody>
        </p:sp>
        <p:sp>
          <p:nvSpPr>
            <p:cNvPr id="41042" name="Text Box 14"/>
            <p:cNvSpPr txBox="1">
              <a:spLocks noChangeArrowheads="1"/>
            </p:cNvSpPr>
            <p:nvPr/>
          </p:nvSpPr>
          <p:spPr bwMode="auto">
            <a:xfrm rot="5400000">
              <a:off x="4665" y="2583"/>
              <a:ext cx="23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2000">
                  <a:latin typeface="Arial Rounded MT Bold" pitchFamily="34" charset="0"/>
                </a:rPr>
                <a:t>s</a:t>
              </a:r>
              <a:r>
                <a:rPr lang="it-IT" sz="2000" baseline="-25000">
                  <a:latin typeface="Arial Rounded MT Bold" pitchFamily="34" charset="0"/>
                </a:rPr>
                <a:t>i</a:t>
              </a:r>
            </a:p>
          </p:txBody>
        </p:sp>
        <p:sp>
          <p:nvSpPr>
            <p:cNvPr id="41043" name="Text Box 15"/>
            <p:cNvSpPr txBox="1">
              <a:spLocks noChangeArrowheads="1"/>
            </p:cNvSpPr>
            <p:nvPr/>
          </p:nvSpPr>
          <p:spPr bwMode="auto">
            <a:xfrm rot="5400000">
              <a:off x="4323" y="1721"/>
              <a:ext cx="24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2000">
                  <a:latin typeface="Arial Rounded MT Bold" pitchFamily="34" charset="0"/>
                </a:rPr>
                <a:t>b</a:t>
              </a:r>
              <a:r>
                <a:rPr lang="it-IT" sz="2000" baseline="-25000">
                  <a:latin typeface="Arial Rounded MT Bold" pitchFamily="34" charset="0"/>
                </a:rPr>
                <a:t>i</a:t>
              </a:r>
            </a:p>
          </p:txBody>
        </p:sp>
      </p:grpSp>
      <p:sp>
        <p:nvSpPr>
          <p:cNvPr id="40965" name="Freeform 16"/>
          <p:cNvSpPr>
            <a:spLocks/>
          </p:cNvSpPr>
          <p:nvPr/>
        </p:nvSpPr>
        <p:spPr bwMode="auto">
          <a:xfrm>
            <a:off x="6019800" y="2590800"/>
            <a:ext cx="990600" cy="2057400"/>
          </a:xfrm>
          <a:custGeom>
            <a:avLst/>
            <a:gdLst>
              <a:gd name="T0" fmla="*/ 990600 w 624"/>
              <a:gd name="T1" fmla="*/ 1981200 h 1296"/>
              <a:gd name="T2" fmla="*/ 990600 w 624"/>
              <a:gd name="T3" fmla="*/ 2057400 h 1296"/>
              <a:gd name="T4" fmla="*/ 457200 w 624"/>
              <a:gd name="T5" fmla="*/ 2057400 h 1296"/>
              <a:gd name="T6" fmla="*/ 457200 w 624"/>
              <a:gd name="T7" fmla="*/ 0 h 1296"/>
              <a:gd name="T8" fmla="*/ 0 w 624"/>
              <a:gd name="T9" fmla="*/ 0 h 1296"/>
              <a:gd name="T10" fmla="*/ 0 w 624"/>
              <a:gd name="T11" fmla="*/ 76200 h 129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24"/>
              <a:gd name="T19" fmla="*/ 0 h 1296"/>
              <a:gd name="T20" fmla="*/ 624 w 624"/>
              <a:gd name="T21" fmla="*/ 1296 h 129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24" h="1296">
                <a:moveTo>
                  <a:pt x="624" y="1248"/>
                </a:moveTo>
                <a:lnTo>
                  <a:pt x="624" y="1296"/>
                </a:lnTo>
                <a:lnTo>
                  <a:pt x="288" y="1296"/>
                </a:lnTo>
                <a:lnTo>
                  <a:pt x="288" y="0"/>
                </a:lnTo>
                <a:lnTo>
                  <a:pt x="0" y="0"/>
                </a:lnTo>
                <a:lnTo>
                  <a:pt x="0" y="48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0966" name="Line 17"/>
          <p:cNvSpPr>
            <a:spLocks noChangeShapeType="1"/>
          </p:cNvSpPr>
          <p:nvPr/>
        </p:nvSpPr>
        <p:spPr bwMode="auto">
          <a:xfrm flipV="1">
            <a:off x="7239000" y="22098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0967" name="Line 18"/>
          <p:cNvSpPr>
            <a:spLocks noChangeShapeType="1"/>
          </p:cNvSpPr>
          <p:nvPr/>
        </p:nvSpPr>
        <p:spPr bwMode="auto">
          <a:xfrm flipV="1">
            <a:off x="7391400" y="45720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0968" name="Line 19"/>
          <p:cNvSpPr>
            <a:spLocks noChangeShapeType="1"/>
          </p:cNvSpPr>
          <p:nvPr/>
        </p:nvSpPr>
        <p:spPr bwMode="auto">
          <a:xfrm flipV="1">
            <a:off x="6858000" y="22098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0969" name="Text Box 20"/>
          <p:cNvSpPr txBox="1">
            <a:spLocks noChangeArrowheads="1"/>
          </p:cNvSpPr>
          <p:nvPr/>
        </p:nvSpPr>
        <p:spPr bwMode="auto">
          <a:xfrm>
            <a:off x="6705600" y="1828800"/>
            <a:ext cx="441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b</a:t>
            </a:r>
            <a:r>
              <a:rPr lang="it-IT" sz="2000" baseline="-25000">
                <a:latin typeface="Arial Rounded MT Bold" pitchFamily="34" charset="0"/>
              </a:rPr>
              <a:t>0</a:t>
            </a:r>
          </a:p>
        </p:txBody>
      </p:sp>
      <p:sp>
        <p:nvSpPr>
          <p:cNvPr id="40970" name="Text Box 21"/>
          <p:cNvSpPr txBox="1">
            <a:spLocks noChangeArrowheads="1"/>
          </p:cNvSpPr>
          <p:nvPr/>
        </p:nvSpPr>
        <p:spPr bwMode="auto">
          <a:xfrm>
            <a:off x="7010400" y="1828800"/>
            <a:ext cx="4333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a</a:t>
            </a:r>
            <a:r>
              <a:rPr lang="it-IT" sz="2000" baseline="-25000">
                <a:latin typeface="Arial Rounded MT Bold" pitchFamily="34" charset="0"/>
              </a:rPr>
              <a:t>0</a:t>
            </a:r>
          </a:p>
        </p:txBody>
      </p:sp>
      <p:sp>
        <p:nvSpPr>
          <p:cNvPr id="40971" name="Line 22"/>
          <p:cNvSpPr>
            <a:spLocks noChangeShapeType="1"/>
          </p:cNvSpPr>
          <p:nvPr/>
        </p:nvSpPr>
        <p:spPr bwMode="auto">
          <a:xfrm flipV="1">
            <a:off x="5638800" y="22098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0972" name="Line 23"/>
          <p:cNvSpPr>
            <a:spLocks noChangeShapeType="1"/>
          </p:cNvSpPr>
          <p:nvPr/>
        </p:nvSpPr>
        <p:spPr bwMode="auto">
          <a:xfrm flipV="1">
            <a:off x="5257800" y="22098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0973" name="Text Box 24"/>
          <p:cNvSpPr txBox="1">
            <a:spLocks noChangeArrowheads="1"/>
          </p:cNvSpPr>
          <p:nvPr/>
        </p:nvSpPr>
        <p:spPr bwMode="auto">
          <a:xfrm>
            <a:off x="5105400" y="1828800"/>
            <a:ext cx="441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b</a:t>
            </a:r>
            <a:r>
              <a:rPr lang="it-IT" sz="2000" baseline="-25000">
                <a:latin typeface="Arial Rounded MT Bold" pitchFamily="34" charset="0"/>
              </a:rPr>
              <a:t>1</a:t>
            </a:r>
          </a:p>
        </p:txBody>
      </p:sp>
      <p:sp>
        <p:nvSpPr>
          <p:cNvPr id="40974" name="Text Box 25"/>
          <p:cNvSpPr txBox="1">
            <a:spLocks noChangeArrowheads="1"/>
          </p:cNvSpPr>
          <p:nvPr/>
        </p:nvSpPr>
        <p:spPr bwMode="auto">
          <a:xfrm>
            <a:off x="5410200" y="1828800"/>
            <a:ext cx="4333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a</a:t>
            </a:r>
            <a:r>
              <a:rPr lang="it-IT" sz="2000" baseline="-25000">
                <a:latin typeface="Arial Rounded MT Bold" pitchFamily="34" charset="0"/>
              </a:rPr>
              <a:t>1</a:t>
            </a:r>
          </a:p>
        </p:txBody>
      </p:sp>
      <p:sp>
        <p:nvSpPr>
          <p:cNvPr id="40975" name="Freeform 26"/>
          <p:cNvSpPr>
            <a:spLocks/>
          </p:cNvSpPr>
          <p:nvPr/>
        </p:nvSpPr>
        <p:spPr bwMode="auto">
          <a:xfrm>
            <a:off x="4419600" y="2590800"/>
            <a:ext cx="990600" cy="2057400"/>
          </a:xfrm>
          <a:custGeom>
            <a:avLst/>
            <a:gdLst>
              <a:gd name="T0" fmla="*/ 990600 w 624"/>
              <a:gd name="T1" fmla="*/ 1981200 h 1296"/>
              <a:gd name="T2" fmla="*/ 990600 w 624"/>
              <a:gd name="T3" fmla="*/ 2057400 h 1296"/>
              <a:gd name="T4" fmla="*/ 457200 w 624"/>
              <a:gd name="T5" fmla="*/ 2057400 h 1296"/>
              <a:gd name="T6" fmla="*/ 457200 w 624"/>
              <a:gd name="T7" fmla="*/ 0 h 1296"/>
              <a:gd name="T8" fmla="*/ 0 w 624"/>
              <a:gd name="T9" fmla="*/ 0 h 1296"/>
              <a:gd name="T10" fmla="*/ 0 w 624"/>
              <a:gd name="T11" fmla="*/ 76200 h 129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24"/>
              <a:gd name="T19" fmla="*/ 0 h 1296"/>
              <a:gd name="T20" fmla="*/ 624 w 624"/>
              <a:gd name="T21" fmla="*/ 1296 h 129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24" h="1296">
                <a:moveTo>
                  <a:pt x="624" y="1248"/>
                </a:moveTo>
                <a:lnTo>
                  <a:pt x="624" y="1296"/>
                </a:lnTo>
                <a:lnTo>
                  <a:pt x="288" y="1296"/>
                </a:lnTo>
                <a:lnTo>
                  <a:pt x="288" y="0"/>
                </a:lnTo>
                <a:lnTo>
                  <a:pt x="0" y="0"/>
                </a:lnTo>
                <a:lnTo>
                  <a:pt x="0" y="48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0976" name="Text Box 27"/>
          <p:cNvSpPr txBox="1">
            <a:spLocks noChangeArrowheads="1"/>
          </p:cNvSpPr>
          <p:nvPr/>
        </p:nvSpPr>
        <p:spPr bwMode="auto">
          <a:xfrm rot="5400000">
            <a:off x="3721100" y="4203700"/>
            <a:ext cx="574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c</a:t>
            </a:r>
            <a:r>
              <a:rPr lang="it-IT" sz="2000" baseline="-25000">
                <a:latin typeface="Arial Rounded MT Bold" pitchFamily="34" charset="0"/>
              </a:rPr>
              <a:t>i+1</a:t>
            </a:r>
          </a:p>
        </p:txBody>
      </p:sp>
      <p:sp>
        <p:nvSpPr>
          <p:cNvPr id="40977" name="Line 29"/>
          <p:cNvSpPr>
            <a:spLocks noChangeShapeType="1"/>
          </p:cNvSpPr>
          <p:nvPr/>
        </p:nvSpPr>
        <p:spPr bwMode="auto">
          <a:xfrm rot="5400000" flipH="1">
            <a:off x="4191000" y="2895600"/>
            <a:ext cx="457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0978" name="Line 30"/>
          <p:cNvSpPr>
            <a:spLocks noChangeShapeType="1"/>
          </p:cNvSpPr>
          <p:nvPr/>
        </p:nvSpPr>
        <p:spPr bwMode="auto">
          <a:xfrm rot="5400000" flipH="1">
            <a:off x="3810000" y="2895600"/>
            <a:ext cx="457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0979" name="Line 31"/>
          <p:cNvSpPr>
            <a:spLocks noChangeShapeType="1"/>
          </p:cNvSpPr>
          <p:nvPr/>
        </p:nvSpPr>
        <p:spPr bwMode="auto">
          <a:xfrm rot="5400000" flipH="1">
            <a:off x="3429000" y="2895600"/>
            <a:ext cx="457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0980" name="Rectangle 32"/>
          <p:cNvSpPr>
            <a:spLocks noChangeArrowheads="1"/>
          </p:cNvSpPr>
          <p:nvPr/>
        </p:nvSpPr>
        <p:spPr bwMode="auto">
          <a:xfrm rot="5400000">
            <a:off x="3543300" y="3011488"/>
            <a:ext cx="990600" cy="12192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>
                <a:latin typeface="Arial Rounded MT Bold" pitchFamily="34" charset="0"/>
              </a:rPr>
              <a:t>FA</a:t>
            </a:r>
          </a:p>
        </p:txBody>
      </p:sp>
      <p:sp>
        <p:nvSpPr>
          <p:cNvPr id="40981" name="Text Box 33"/>
          <p:cNvSpPr txBox="1">
            <a:spLocks noChangeArrowheads="1"/>
          </p:cNvSpPr>
          <p:nvPr/>
        </p:nvSpPr>
        <p:spPr bwMode="auto">
          <a:xfrm rot="5400000">
            <a:off x="4428332" y="2739231"/>
            <a:ext cx="379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c</a:t>
            </a:r>
            <a:r>
              <a:rPr lang="it-IT" sz="2000" baseline="-25000">
                <a:latin typeface="Arial Rounded MT Bold" pitchFamily="34" charset="0"/>
              </a:rPr>
              <a:t>i</a:t>
            </a:r>
          </a:p>
        </p:txBody>
      </p:sp>
      <p:sp>
        <p:nvSpPr>
          <p:cNvPr id="40982" name="Line 34"/>
          <p:cNvSpPr>
            <a:spLocks noChangeShapeType="1"/>
          </p:cNvSpPr>
          <p:nvPr/>
        </p:nvSpPr>
        <p:spPr bwMode="auto">
          <a:xfrm rot="5400000" flipH="1">
            <a:off x="3581400" y="4343400"/>
            <a:ext cx="457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0983" name="Line 35"/>
          <p:cNvSpPr>
            <a:spLocks noChangeShapeType="1"/>
          </p:cNvSpPr>
          <p:nvPr/>
        </p:nvSpPr>
        <p:spPr bwMode="auto">
          <a:xfrm rot="5400000" flipH="1">
            <a:off x="3962400" y="4343400"/>
            <a:ext cx="457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0984" name="Text Box 36"/>
          <p:cNvSpPr txBox="1">
            <a:spLocks noChangeArrowheads="1"/>
          </p:cNvSpPr>
          <p:nvPr/>
        </p:nvSpPr>
        <p:spPr bwMode="auto">
          <a:xfrm rot="5400000">
            <a:off x="4047332" y="2739231"/>
            <a:ext cx="379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a</a:t>
            </a:r>
            <a:r>
              <a:rPr lang="it-IT" sz="2000" baseline="-25000">
                <a:latin typeface="Arial Rounded MT Bold" pitchFamily="34" charset="0"/>
              </a:rPr>
              <a:t>i</a:t>
            </a:r>
          </a:p>
        </p:txBody>
      </p:sp>
      <p:sp>
        <p:nvSpPr>
          <p:cNvPr id="40985" name="Text Box 37"/>
          <p:cNvSpPr txBox="1">
            <a:spLocks noChangeArrowheads="1"/>
          </p:cNvSpPr>
          <p:nvPr/>
        </p:nvSpPr>
        <p:spPr bwMode="auto">
          <a:xfrm rot="5400000">
            <a:off x="4206081" y="4102894"/>
            <a:ext cx="3667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s</a:t>
            </a:r>
            <a:r>
              <a:rPr lang="it-IT" sz="2000" baseline="-25000">
                <a:latin typeface="Arial Rounded MT Bold" pitchFamily="34" charset="0"/>
              </a:rPr>
              <a:t>i</a:t>
            </a:r>
          </a:p>
        </p:txBody>
      </p:sp>
      <p:sp>
        <p:nvSpPr>
          <p:cNvPr id="40986" name="Text Box 38"/>
          <p:cNvSpPr txBox="1">
            <a:spLocks noChangeArrowheads="1"/>
          </p:cNvSpPr>
          <p:nvPr/>
        </p:nvSpPr>
        <p:spPr bwMode="auto">
          <a:xfrm rot="5400000">
            <a:off x="3662363" y="2732087"/>
            <a:ext cx="387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b</a:t>
            </a:r>
            <a:r>
              <a:rPr lang="it-IT" sz="2000" baseline="-25000">
                <a:latin typeface="Arial Rounded MT Bold" pitchFamily="34" charset="0"/>
              </a:rPr>
              <a:t>i</a:t>
            </a:r>
          </a:p>
        </p:txBody>
      </p:sp>
      <p:sp>
        <p:nvSpPr>
          <p:cNvPr id="40987" name="Freeform 39"/>
          <p:cNvSpPr>
            <a:spLocks/>
          </p:cNvSpPr>
          <p:nvPr/>
        </p:nvSpPr>
        <p:spPr bwMode="auto">
          <a:xfrm>
            <a:off x="2819400" y="2590800"/>
            <a:ext cx="990600" cy="2057400"/>
          </a:xfrm>
          <a:custGeom>
            <a:avLst/>
            <a:gdLst>
              <a:gd name="T0" fmla="*/ 990600 w 624"/>
              <a:gd name="T1" fmla="*/ 1981200 h 1296"/>
              <a:gd name="T2" fmla="*/ 990600 w 624"/>
              <a:gd name="T3" fmla="*/ 2057400 h 1296"/>
              <a:gd name="T4" fmla="*/ 457200 w 624"/>
              <a:gd name="T5" fmla="*/ 2057400 h 1296"/>
              <a:gd name="T6" fmla="*/ 457200 w 624"/>
              <a:gd name="T7" fmla="*/ 0 h 1296"/>
              <a:gd name="T8" fmla="*/ 0 w 624"/>
              <a:gd name="T9" fmla="*/ 0 h 1296"/>
              <a:gd name="T10" fmla="*/ 0 w 624"/>
              <a:gd name="T11" fmla="*/ 76200 h 129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24"/>
              <a:gd name="T19" fmla="*/ 0 h 1296"/>
              <a:gd name="T20" fmla="*/ 624 w 624"/>
              <a:gd name="T21" fmla="*/ 1296 h 129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24" h="1296">
                <a:moveTo>
                  <a:pt x="624" y="1248"/>
                </a:moveTo>
                <a:lnTo>
                  <a:pt x="624" y="1296"/>
                </a:lnTo>
                <a:lnTo>
                  <a:pt x="288" y="1296"/>
                </a:lnTo>
                <a:lnTo>
                  <a:pt x="288" y="0"/>
                </a:lnTo>
                <a:lnTo>
                  <a:pt x="0" y="0"/>
                </a:lnTo>
                <a:lnTo>
                  <a:pt x="0" y="48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0988" name="Line 40"/>
          <p:cNvSpPr>
            <a:spLocks noChangeShapeType="1"/>
          </p:cNvSpPr>
          <p:nvPr/>
        </p:nvSpPr>
        <p:spPr bwMode="auto">
          <a:xfrm flipV="1">
            <a:off x="4038600" y="22098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0989" name="Line 41"/>
          <p:cNvSpPr>
            <a:spLocks noChangeShapeType="1"/>
          </p:cNvSpPr>
          <p:nvPr/>
        </p:nvSpPr>
        <p:spPr bwMode="auto">
          <a:xfrm flipV="1">
            <a:off x="3657600" y="22098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0990" name="Text Box 42"/>
          <p:cNvSpPr txBox="1">
            <a:spLocks noChangeArrowheads="1"/>
          </p:cNvSpPr>
          <p:nvPr/>
        </p:nvSpPr>
        <p:spPr bwMode="auto">
          <a:xfrm>
            <a:off x="3505200" y="1828800"/>
            <a:ext cx="441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b</a:t>
            </a:r>
            <a:r>
              <a:rPr lang="it-IT" sz="2000" baseline="-25000">
                <a:latin typeface="Arial Rounded MT Bold" pitchFamily="34" charset="0"/>
              </a:rPr>
              <a:t>2</a:t>
            </a:r>
          </a:p>
        </p:txBody>
      </p:sp>
      <p:sp>
        <p:nvSpPr>
          <p:cNvPr id="40991" name="Text Box 43"/>
          <p:cNvSpPr txBox="1">
            <a:spLocks noChangeArrowheads="1"/>
          </p:cNvSpPr>
          <p:nvPr/>
        </p:nvSpPr>
        <p:spPr bwMode="auto">
          <a:xfrm>
            <a:off x="3810000" y="1828800"/>
            <a:ext cx="4333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a</a:t>
            </a:r>
            <a:r>
              <a:rPr lang="it-IT" sz="2000" baseline="-25000">
                <a:latin typeface="Arial Rounded MT Bold" pitchFamily="34" charset="0"/>
              </a:rPr>
              <a:t>2</a:t>
            </a:r>
          </a:p>
        </p:txBody>
      </p:sp>
      <p:sp>
        <p:nvSpPr>
          <p:cNvPr id="40992" name="Text Box 44"/>
          <p:cNvSpPr txBox="1">
            <a:spLocks noChangeArrowheads="1"/>
          </p:cNvSpPr>
          <p:nvPr/>
        </p:nvSpPr>
        <p:spPr bwMode="auto">
          <a:xfrm rot="5400000">
            <a:off x="2120900" y="4203700"/>
            <a:ext cx="574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c</a:t>
            </a:r>
            <a:r>
              <a:rPr lang="it-IT" sz="2000" baseline="-25000">
                <a:latin typeface="Arial Rounded MT Bold" pitchFamily="34" charset="0"/>
              </a:rPr>
              <a:t>i+1</a:t>
            </a:r>
          </a:p>
        </p:txBody>
      </p:sp>
      <p:sp>
        <p:nvSpPr>
          <p:cNvPr id="40993" name="Line 46"/>
          <p:cNvSpPr>
            <a:spLocks noChangeShapeType="1"/>
          </p:cNvSpPr>
          <p:nvPr/>
        </p:nvSpPr>
        <p:spPr bwMode="auto">
          <a:xfrm rot="5400000" flipH="1">
            <a:off x="2590800" y="2895600"/>
            <a:ext cx="457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0994" name="Line 47"/>
          <p:cNvSpPr>
            <a:spLocks noChangeShapeType="1"/>
          </p:cNvSpPr>
          <p:nvPr/>
        </p:nvSpPr>
        <p:spPr bwMode="auto">
          <a:xfrm rot="5400000" flipH="1">
            <a:off x="2209800" y="2895600"/>
            <a:ext cx="457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0995" name="Line 48"/>
          <p:cNvSpPr>
            <a:spLocks noChangeShapeType="1"/>
          </p:cNvSpPr>
          <p:nvPr/>
        </p:nvSpPr>
        <p:spPr bwMode="auto">
          <a:xfrm rot="5400000" flipH="1">
            <a:off x="1828800" y="2895600"/>
            <a:ext cx="457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0996" name="Rectangle 49"/>
          <p:cNvSpPr>
            <a:spLocks noChangeArrowheads="1"/>
          </p:cNvSpPr>
          <p:nvPr/>
        </p:nvSpPr>
        <p:spPr bwMode="auto">
          <a:xfrm rot="5400000">
            <a:off x="1943100" y="3011488"/>
            <a:ext cx="990600" cy="12192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>
                <a:latin typeface="Arial Rounded MT Bold" pitchFamily="34" charset="0"/>
              </a:rPr>
              <a:t>FA</a:t>
            </a:r>
          </a:p>
        </p:txBody>
      </p:sp>
      <p:sp>
        <p:nvSpPr>
          <p:cNvPr id="40997" name="Text Box 50"/>
          <p:cNvSpPr txBox="1">
            <a:spLocks noChangeArrowheads="1"/>
          </p:cNvSpPr>
          <p:nvPr/>
        </p:nvSpPr>
        <p:spPr bwMode="auto">
          <a:xfrm rot="5400000">
            <a:off x="2828132" y="2739231"/>
            <a:ext cx="379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c</a:t>
            </a:r>
            <a:r>
              <a:rPr lang="it-IT" sz="2000" baseline="-25000">
                <a:latin typeface="Arial Rounded MT Bold" pitchFamily="34" charset="0"/>
              </a:rPr>
              <a:t>i</a:t>
            </a:r>
          </a:p>
        </p:txBody>
      </p:sp>
      <p:sp>
        <p:nvSpPr>
          <p:cNvPr id="40998" name="Line 51"/>
          <p:cNvSpPr>
            <a:spLocks noChangeShapeType="1"/>
          </p:cNvSpPr>
          <p:nvPr/>
        </p:nvSpPr>
        <p:spPr bwMode="auto">
          <a:xfrm rot="5400000" flipH="1">
            <a:off x="1981200" y="4343400"/>
            <a:ext cx="457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0999" name="Line 52"/>
          <p:cNvSpPr>
            <a:spLocks noChangeShapeType="1"/>
          </p:cNvSpPr>
          <p:nvPr/>
        </p:nvSpPr>
        <p:spPr bwMode="auto">
          <a:xfrm rot="5400000" flipH="1">
            <a:off x="2362200" y="4343400"/>
            <a:ext cx="457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1000" name="Text Box 53"/>
          <p:cNvSpPr txBox="1">
            <a:spLocks noChangeArrowheads="1"/>
          </p:cNvSpPr>
          <p:nvPr/>
        </p:nvSpPr>
        <p:spPr bwMode="auto">
          <a:xfrm rot="5400000">
            <a:off x="2447132" y="2739231"/>
            <a:ext cx="379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a</a:t>
            </a:r>
            <a:r>
              <a:rPr lang="it-IT" sz="2000" baseline="-25000">
                <a:latin typeface="Arial Rounded MT Bold" pitchFamily="34" charset="0"/>
              </a:rPr>
              <a:t>i</a:t>
            </a:r>
          </a:p>
        </p:txBody>
      </p:sp>
      <p:sp>
        <p:nvSpPr>
          <p:cNvPr id="41001" name="Text Box 54"/>
          <p:cNvSpPr txBox="1">
            <a:spLocks noChangeArrowheads="1"/>
          </p:cNvSpPr>
          <p:nvPr/>
        </p:nvSpPr>
        <p:spPr bwMode="auto">
          <a:xfrm rot="5400000">
            <a:off x="2605881" y="4102894"/>
            <a:ext cx="3667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s</a:t>
            </a:r>
            <a:r>
              <a:rPr lang="it-IT" sz="2000" baseline="-25000">
                <a:latin typeface="Arial Rounded MT Bold" pitchFamily="34" charset="0"/>
              </a:rPr>
              <a:t>i</a:t>
            </a:r>
          </a:p>
        </p:txBody>
      </p:sp>
      <p:sp>
        <p:nvSpPr>
          <p:cNvPr id="41002" name="Text Box 55"/>
          <p:cNvSpPr txBox="1">
            <a:spLocks noChangeArrowheads="1"/>
          </p:cNvSpPr>
          <p:nvPr/>
        </p:nvSpPr>
        <p:spPr bwMode="auto">
          <a:xfrm rot="5400000">
            <a:off x="2062163" y="2732087"/>
            <a:ext cx="387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b</a:t>
            </a:r>
            <a:r>
              <a:rPr lang="it-IT" sz="2000" baseline="-25000">
                <a:latin typeface="Arial Rounded MT Bold" pitchFamily="34" charset="0"/>
              </a:rPr>
              <a:t>i</a:t>
            </a:r>
          </a:p>
        </p:txBody>
      </p:sp>
      <p:sp>
        <p:nvSpPr>
          <p:cNvPr id="41003" name="Line 56"/>
          <p:cNvSpPr>
            <a:spLocks noChangeShapeType="1"/>
          </p:cNvSpPr>
          <p:nvPr/>
        </p:nvSpPr>
        <p:spPr bwMode="auto">
          <a:xfrm flipV="1">
            <a:off x="2438400" y="22098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1004" name="Line 57"/>
          <p:cNvSpPr>
            <a:spLocks noChangeShapeType="1"/>
          </p:cNvSpPr>
          <p:nvPr/>
        </p:nvSpPr>
        <p:spPr bwMode="auto">
          <a:xfrm flipV="1">
            <a:off x="2057400" y="22098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1005" name="Text Box 58"/>
          <p:cNvSpPr txBox="1">
            <a:spLocks noChangeArrowheads="1"/>
          </p:cNvSpPr>
          <p:nvPr/>
        </p:nvSpPr>
        <p:spPr bwMode="auto">
          <a:xfrm>
            <a:off x="1905000" y="1828800"/>
            <a:ext cx="441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b</a:t>
            </a:r>
            <a:r>
              <a:rPr lang="it-IT" sz="2000" baseline="-25000">
                <a:latin typeface="Arial Rounded MT Bold" pitchFamily="34" charset="0"/>
              </a:rPr>
              <a:t>3</a:t>
            </a:r>
          </a:p>
        </p:txBody>
      </p:sp>
      <p:sp>
        <p:nvSpPr>
          <p:cNvPr id="41006" name="Text Box 59"/>
          <p:cNvSpPr txBox="1">
            <a:spLocks noChangeArrowheads="1"/>
          </p:cNvSpPr>
          <p:nvPr/>
        </p:nvSpPr>
        <p:spPr bwMode="auto">
          <a:xfrm>
            <a:off x="2209800" y="1828800"/>
            <a:ext cx="4333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a</a:t>
            </a:r>
            <a:r>
              <a:rPr lang="it-IT" sz="2000" baseline="-25000">
                <a:latin typeface="Arial Rounded MT Bold" pitchFamily="34" charset="0"/>
              </a:rPr>
              <a:t>3</a:t>
            </a:r>
          </a:p>
        </p:txBody>
      </p:sp>
      <p:sp>
        <p:nvSpPr>
          <p:cNvPr id="41007" name="Freeform 60"/>
          <p:cNvSpPr>
            <a:spLocks/>
          </p:cNvSpPr>
          <p:nvPr/>
        </p:nvSpPr>
        <p:spPr bwMode="auto">
          <a:xfrm>
            <a:off x="7620000" y="2438400"/>
            <a:ext cx="381000" cy="228600"/>
          </a:xfrm>
          <a:custGeom>
            <a:avLst/>
            <a:gdLst>
              <a:gd name="T0" fmla="*/ 0 w 240"/>
              <a:gd name="T1" fmla="*/ 228600 h 144"/>
              <a:gd name="T2" fmla="*/ 0 w 240"/>
              <a:gd name="T3" fmla="*/ 0 h 144"/>
              <a:gd name="T4" fmla="*/ 381000 w 240"/>
              <a:gd name="T5" fmla="*/ 0 h 144"/>
              <a:gd name="T6" fmla="*/ 0 60000 65536"/>
              <a:gd name="T7" fmla="*/ 0 60000 65536"/>
              <a:gd name="T8" fmla="*/ 0 60000 65536"/>
              <a:gd name="T9" fmla="*/ 0 w 240"/>
              <a:gd name="T10" fmla="*/ 0 h 144"/>
              <a:gd name="T11" fmla="*/ 240 w 240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44">
                <a:moveTo>
                  <a:pt x="0" y="144"/>
                </a:moveTo>
                <a:lnTo>
                  <a:pt x="0" y="0"/>
                </a:lnTo>
                <a:lnTo>
                  <a:pt x="240" y="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1008" name="Line 61"/>
          <p:cNvSpPr>
            <a:spLocks noChangeShapeType="1"/>
          </p:cNvSpPr>
          <p:nvPr/>
        </p:nvSpPr>
        <p:spPr bwMode="auto">
          <a:xfrm flipV="1">
            <a:off x="2590800" y="45720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1009" name="Line 62"/>
          <p:cNvSpPr>
            <a:spLocks noChangeShapeType="1"/>
          </p:cNvSpPr>
          <p:nvPr/>
        </p:nvSpPr>
        <p:spPr bwMode="auto">
          <a:xfrm flipV="1">
            <a:off x="4191000" y="45720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1010" name="Line 63"/>
          <p:cNvSpPr>
            <a:spLocks noChangeShapeType="1"/>
          </p:cNvSpPr>
          <p:nvPr/>
        </p:nvSpPr>
        <p:spPr bwMode="auto">
          <a:xfrm flipV="1">
            <a:off x="5791200" y="45720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1011" name="Freeform 64"/>
          <p:cNvSpPr>
            <a:spLocks/>
          </p:cNvSpPr>
          <p:nvPr/>
        </p:nvSpPr>
        <p:spPr bwMode="auto">
          <a:xfrm>
            <a:off x="1600200" y="4572000"/>
            <a:ext cx="609600" cy="228600"/>
          </a:xfrm>
          <a:custGeom>
            <a:avLst/>
            <a:gdLst>
              <a:gd name="T0" fmla="*/ 609600 w 384"/>
              <a:gd name="T1" fmla="*/ 0 h 144"/>
              <a:gd name="T2" fmla="*/ 609600 w 384"/>
              <a:gd name="T3" fmla="*/ 228600 h 144"/>
              <a:gd name="T4" fmla="*/ 0 w 384"/>
              <a:gd name="T5" fmla="*/ 228600 h 144"/>
              <a:gd name="T6" fmla="*/ 0 60000 65536"/>
              <a:gd name="T7" fmla="*/ 0 60000 65536"/>
              <a:gd name="T8" fmla="*/ 0 60000 65536"/>
              <a:gd name="T9" fmla="*/ 0 w 384"/>
              <a:gd name="T10" fmla="*/ 0 h 144"/>
              <a:gd name="T11" fmla="*/ 384 w 384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4" h="144">
                <a:moveTo>
                  <a:pt x="384" y="0"/>
                </a:moveTo>
                <a:lnTo>
                  <a:pt x="384" y="144"/>
                </a:lnTo>
                <a:lnTo>
                  <a:pt x="0" y="144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1012" name="Text Box 65"/>
          <p:cNvSpPr txBox="1">
            <a:spLocks noChangeArrowheads="1"/>
          </p:cNvSpPr>
          <p:nvPr/>
        </p:nvSpPr>
        <p:spPr bwMode="auto">
          <a:xfrm>
            <a:off x="7239000" y="5029200"/>
            <a:ext cx="4206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s</a:t>
            </a:r>
            <a:r>
              <a:rPr lang="it-IT" sz="2000" baseline="-25000">
                <a:latin typeface="Arial Rounded MT Bold" pitchFamily="34" charset="0"/>
              </a:rPr>
              <a:t>0</a:t>
            </a:r>
          </a:p>
        </p:txBody>
      </p:sp>
      <p:sp>
        <p:nvSpPr>
          <p:cNvPr id="41013" name="Text Box 66"/>
          <p:cNvSpPr txBox="1">
            <a:spLocks noChangeArrowheads="1"/>
          </p:cNvSpPr>
          <p:nvPr/>
        </p:nvSpPr>
        <p:spPr bwMode="auto">
          <a:xfrm>
            <a:off x="5638800" y="5029200"/>
            <a:ext cx="4206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s</a:t>
            </a:r>
            <a:r>
              <a:rPr lang="it-IT" sz="2000" baseline="-25000">
                <a:latin typeface="Arial Rounded MT Bold" pitchFamily="34" charset="0"/>
              </a:rPr>
              <a:t>1</a:t>
            </a:r>
          </a:p>
        </p:txBody>
      </p:sp>
      <p:sp>
        <p:nvSpPr>
          <p:cNvPr id="41014" name="Text Box 67"/>
          <p:cNvSpPr txBox="1">
            <a:spLocks noChangeArrowheads="1"/>
          </p:cNvSpPr>
          <p:nvPr/>
        </p:nvSpPr>
        <p:spPr bwMode="auto">
          <a:xfrm>
            <a:off x="2438400" y="5029200"/>
            <a:ext cx="4206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s</a:t>
            </a:r>
            <a:r>
              <a:rPr lang="it-IT" sz="2000" baseline="-25000">
                <a:latin typeface="Arial Rounded MT Bold" pitchFamily="34" charset="0"/>
              </a:rPr>
              <a:t>3</a:t>
            </a:r>
          </a:p>
        </p:txBody>
      </p:sp>
      <p:sp>
        <p:nvSpPr>
          <p:cNvPr id="41015" name="Text Box 68"/>
          <p:cNvSpPr txBox="1">
            <a:spLocks noChangeArrowheads="1"/>
          </p:cNvSpPr>
          <p:nvPr/>
        </p:nvSpPr>
        <p:spPr bwMode="auto">
          <a:xfrm>
            <a:off x="4038600" y="50292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s</a:t>
            </a:r>
            <a:r>
              <a:rPr lang="it-IT" sz="2000" baseline="-25000">
                <a:latin typeface="Arial Rounded MT Bold" pitchFamily="34" charset="0"/>
              </a:rPr>
              <a:t>2</a:t>
            </a:r>
          </a:p>
        </p:txBody>
      </p:sp>
      <p:sp>
        <p:nvSpPr>
          <p:cNvPr id="41016" name="Text Box 69"/>
          <p:cNvSpPr txBox="1">
            <a:spLocks noChangeArrowheads="1"/>
          </p:cNvSpPr>
          <p:nvPr/>
        </p:nvSpPr>
        <p:spPr bwMode="auto">
          <a:xfrm>
            <a:off x="1143000" y="4572000"/>
            <a:ext cx="4333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c</a:t>
            </a:r>
            <a:r>
              <a:rPr lang="it-IT" sz="2000" baseline="-25000">
                <a:latin typeface="Arial Rounded MT Bold" pitchFamily="34" charset="0"/>
              </a:rPr>
              <a:t>4</a:t>
            </a:r>
          </a:p>
        </p:txBody>
      </p:sp>
      <p:sp>
        <p:nvSpPr>
          <p:cNvPr id="41017" name="Text Box 70"/>
          <p:cNvSpPr txBox="1">
            <a:spLocks noChangeArrowheads="1"/>
          </p:cNvSpPr>
          <p:nvPr/>
        </p:nvSpPr>
        <p:spPr bwMode="auto">
          <a:xfrm>
            <a:off x="8077200" y="2209800"/>
            <a:ext cx="4333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c</a:t>
            </a:r>
            <a:r>
              <a:rPr lang="it-IT" sz="2000" baseline="-25000">
                <a:latin typeface="Arial Rounded MT Bold" pitchFamily="34" charset="0"/>
              </a:rPr>
              <a:t>0</a:t>
            </a:r>
          </a:p>
        </p:txBody>
      </p:sp>
      <p:grpSp>
        <p:nvGrpSpPr>
          <p:cNvPr id="3" name="Group 71"/>
          <p:cNvGrpSpPr>
            <a:grpSpLocks/>
          </p:cNvGrpSpPr>
          <p:nvPr/>
        </p:nvGrpSpPr>
        <p:grpSpPr bwMode="auto">
          <a:xfrm>
            <a:off x="5029200" y="2667000"/>
            <a:ext cx="1387475" cy="2022475"/>
            <a:chOff x="3168" y="1680"/>
            <a:chExt cx="874" cy="1274"/>
          </a:xfrm>
        </p:grpSpPr>
        <p:grpSp>
          <p:nvGrpSpPr>
            <p:cNvPr id="4" name="Group 72"/>
            <p:cNvGrpSpPr>
              <a:grpSpLocks/>
            </p:cNvGrpSpPr>
            <p:nvPr/>
          </p:nvGrpSpPr>
          <p:grpSpPr bwMode="auto">
            <a:xfrm>
              <a:off x="3168" y="1680"/>
              <a:ext cx="874" cy="1200"/>
              <a:chOff x="4176" y="1680"/>
              <a:chExt cx="874" cy="1200"/>
            </a:xfrm>
          </p:grpSpPr>
          <p:sp>
            <p:nvSpPr>
              <p:cNvPr id="41023" name="Line 73"/>
              <p:cNvSpPr>
                <a:spLocks noChangeShapeType="1"/>
              </p:cNvSpPr>
              <p:nvPr/>
            </p:nvSpPr>
            <p:spPr bwMode="auto">
              <a:xfrm rot="5400000" flipH="1">
                <a:off x="4656" y="1824"/>
                <a:ext cx="288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1024" name="Line 74"/>
              <p:cNvSpPr>
                <a:spLocks noChangeShapeType="1"/>
              </p:cNvSpPr>
              <p:nvPr/>
            </p:nvSpPr>
            <p:spPr bwMode="auto">
              <a:xfrm rot="5400000" flipH="1">
                <a:off x="4416" y="1824"/>
                <a:ext cx="288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1025" name="Line 75"/>
              <p:cNvSpPr>
                <a:spLocks noChangeShapeType="1"/>
              </p:cNvSpPr>
              <p:nvPr/>
            </p:nvSpPr>
            <p:spPr bwMode="auto">
              <a:xfrm rot="5400000" flipH="1">
                <a:off x="4176" y="1824"/>
                <a:ext cx="288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1026" name="Rectangle 76"/>
              <p:cNvSpPr>
                <a:spLocks noChangeArrowheads="1"/>
              </p:cNvSpPr>
              <p:nvPr/>
            </p:nvSpPr>
            <p:spPr bwMode="auto">
              <a:xfrm rot="5400000">
                <a:off x="4248" y="1897"/>
                <a:ext cx="624" cy="768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it-IT">
                    <a:latin typeface="Arial Rounded MT Bold" pitchFamily="34" charset="0"/>
                  </a:rPr>
                  <a:t>FA</a:t>
                </a:r>
              </a:p>
            </p:txBody>
          </p:sp>
          <p:sp>
            <p:nvSpPr>
              <p:cNvPr id="41027" name="Text Box 77"/>
              <p:cNvSpPr txBox="1">
                <a:spLocks noChangeArrowheads="1"/>
              </p:cNvSpPr>
              <p:nvPr/>
            </p:nvSpPr>
            <p:spPr bwMode="auto">
              <a:xfrm rot="5400000">
                <a:off x="4805" y="1724"/>
                <a:ext cx="239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2000">
                    <a:latin typeface="Arial Rounded MT Bold" pitchFamily="34" charset="0"/>
                  </a:rPr>
                  <a:t>c</a:t>
                </a:r>
                <a:r>
                  <a:rPr lang="it-IT" sz="2000" baseline="-25000">
                    <a:latin typeface="Arial Rounded MT Bold" pitchFamily="34" charset="0"/>
                  </a:rPr>
                  <a:t>i</a:t>
                </a:r>
              </a:p>
            </p:txBody>
          </p:sp>
          <p:sp>
            <p:nvSpPr>
              <p:cNvPr id="41028" name="Line 78"/>
              <p:cNvSpPr>
                <a:spLocks noChangeShapeType="1"/>
              </p:cNvSpPr>
              <p:nvPr/>
            </p:nvSpPr>
            <p:spPr bwMode="auto">
              <a:xfrm rot="5400000" flipH="1">
                <a:off x="4272" y="2736"/>
                <a:ext cx="288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1029" name="Line 79"/>
              <p:cNvSpPr>
                <a:spLocks noChangeShapeType="1"/>
              </p:cNvSpPr>
              <p:nvPr/>
            </p:nvSpPr>
            <p:spPr bwMode="auto">
              <a:xfrm rot="5400000" flipH="1">
                <a:off x="4512" y="2736"/>
                <a:ext cx="288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1030" name="Text Box 80"/>
              <p:cNvSpPr txBox="1">
                <a:spLocks noChangeArrowheads="1"/>
              </p:cNvSpPr>
              <p:nvPr/>
            </p:nvSpPr>
            <p:spPr bwMode="auto">
              <a:xfrm rot="5400000">
                <a:off x="4565" y="1724"/>
                <a:ext cx="239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2000">
                    <a:latin typeface="Arial Rounded MT Bold" pitchFamily="34" charset="0"/>
                  </a:rPr>
                  <a:t>a</a:t>
                </a:r>
                <a:r>
                  <a:rPr lang="it-IT" sz="2000" baseline="-25000">
                    <a:latin typeface="Arial Rounded MT Bold" pitchFamily="34" charset="0"/>
                  </a:rPr>
                  <a:t>i</a:t>
                </a:r>
              </a:p>
            </p:txBody>
          </p:sp>
          <p:sp>
            <p:nvSpPr>
              <p:cNvPr id="41031" name="Text Box 81"/>
              <p:cNvSpPr txBox="1">
                <a:spLocks noChangeArrowheads="1"/>
              </p:cNvSpPr>
              <p:nvPr/>
            </p:nvSpPr>
            <p:spPr bwMode="auto">
              <a:xfrm rot="5400000">
                <a:off x="4665" y="2583"/>
                <a:ext cx="231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2000">
                    <a:latin typeface="Arial Rounded MT Bold" pitchFamily="34" charset="0"/>
                  </a:rPr>
                  <a:t>s</a:t>
                </a:r>
                <a:r>
                  <a:rPr lang="it-IT" sz="2000" baseline="-25000">
                    <a:latin typeface="Arial Rounded MT Bold" pitchFamily="34" charset="0"/>
                  </a:rPr>
                  <a:t>i</a:t>
                </a:r>
              </a:p>
            </p:txBody>
          </p:sp>
          <p:sp>
            <p:nvSpPr>
              <p:cNvPr id="41032" name="Text Box 82"/>
              <p:cNvSpPr txBox="1">
                <a:spLocks noChangeArrowheads="1"/>
              </p:cNvSpPr>
              <p:nvPr/>
            </p:nvSpPr>
            <p:spPr bwMode="auto">
              <a:xfrm rot="5400000">
                <a:off x="4323" y="1721"/>
                <a:ext cx="244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2000">
                    <a:latin typeface="Arial Rounded MT Bold" pitchFamily="34" charset="0"/>
                  </a:rPr>
                  <a:t>b</a:t>
                </a:r>
                <a:r>
                  <a:rPr lang="it-IT" sz="2000" baseline="-25000">
                    <a:latin typeface="Arial Rounded MT Bold" pitchFamily="34" charset="0"/>
                  </a:rPr>
                  <a:t>i</a:t>
                </a:r>
              </a:p>
            </p:txBody>
          </p:sp>
        </p:grpSp>
        <p:sp>
          <p:nvSpPr>
            <p:cNvPr id="41022" name="Text Box 83"/>
            <p:cNvSpPr txBox="1">
              <a:spLocks noChangeArrowheads="1"/>
            </p:cNvSpPr>
            <p:nvPr/>
          </p:nvSpPr>
          <p:spPr bwMode="auto">
            <a:xfrm rot="5400000">
              <a:off x="3352" y="2648"/>
              <a:ext cx="36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2000">
                  <a:latin typeface="Arial Rounded MT Bold" pitchFamily="34" charset="0"/>
                </a:rPr>
                <a:t>c</a:t>
              </a:r>
              <a:r>
                <a:rPr lang="it-IT" sz="2000" baseline="-25000">
                  <a:latin typeface="Arial Rounded MT Bold" pitchFamily="34" charset="0"/>
                </a:rPr>
                <a:t>i+1</a:t>
              </a:r>
            </a:p>
          </p:txBody>
        </p:sp>
      </p:grpSp>
      <p:sp>
        <p:nvSpPr>
          <p:cNvPr id="84" name="Segnaposto numero diapositiva 8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9.</a:t>
            </a:r>
            <a:fld id="{DEB34C88-C1E4-4510-B627-E73039ED04AF}" type="slidenum">
              <a:rPr lang="it-IT" smtClean="0"/>
              <a:pPr>
                <a:defRPr/>
              </a:pPr>
              <a:t>51</a:t>
            </a:fld>
            <a:endParaRPr lang="it-IT" dirty="0"/>
          </a:p>
        </p:txBody>
      </p:sp>
      <p:sp>
        <p:nvSpPr>
          <p:cNvPr id="87" name="Segnaposto piè di pagina 8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Proprietà dello XOR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Lo XOR può essere visto come un inverter “programmabile”</a:t>
            </a:r>
          </a:p>
        </p:txBody>
      </p:sp>
      <p:graphicFrame>
        <p:nvGraphicFramePr>
          <p:cNvPr id="11266" name="Object 4"/>
          <p:cNvGraphicFramePr>
            <a:graphicFrameLocks noChangeAspect="1"/>
          </p:cNvGraphicFramePr>
          <p:nvPr/>
        </p:nvGraphicFramePr>
        <p:xfrm>
          <a:off x="3176588" y="2624138"/>
          <a:ext cx="4086225" cy="1089025"/>
        </p:xfrm>
        <a:graphic>
          <a:graphicData uri="http://schemas.openxmlformats.org/presentationml/2006/ole">
            <p:oleObj spid="_x0000_s71682" name="Equation" r:id="rId3" imgW="1612800" imgH="431640" progId="Equation.3">
              <p:embed/>
            </p:oleObj>
          </a:graphicData>
        </a:graphic>
      </p:graphicFrame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886200" y="4495800"/>
            <a:ext cx="1981200" cy="914400"/>
            <a:chOff x="4032" y="2784"/>
            <a:chExt cx="768" cy="288"/>
          </a:xfrm>
        </p:grpSpPr>
        <p:sp>
          <p:nvSpPr>
            <p:cNvPr id="11297" name="Arc 6"/>
            <p:cNvSpPr>
              <a:spLocks/>
            </p:cNvSpPr>
            <p:nvPr/>
          </p:nvSpPr>
          <p:spPr bwMode="auto">
            <a:xfrm>
              <a:off x="4224" y="2784"/>
              <a:ext cx="336" cy="144"/>
            </a:xfrm>
            <a:custGeom>
              <a:avLst/>
              <a:gdLst>
                <a:gd name="T0" fmla="*/ 0 w 21600"/>
                <a:gd name="T1" fmla="*/ 0 h 21600"/>
                <a:gd name="T2" fmla="*/ 5 w 21600"/>
                <a:gd name="T3" fmla="*/ 1 h 21600"/>
                <a:gd name="T4" fmla="*/ 0 w 21600"/>
                <a:gd name="T5" fmla="*/ 1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298" name="Arc 7"/>
            <p:cNvSpPr>
              <a:spLocks/>
            </p:cNvSpPr>
            <p:nvPr/>
          </p:nvSpPr>
          <p:spPr bwMode="auto">
            <a:xfrm flipV="1">
              <a:off x="4224" y="2928"/>
              <a:ext cx="336" cy="144"/>
            </a:xfrm>
            <a:custGeom>
              <a:avLst/>
              <a:gdLst>
                <a:gd name="T0" fmla="*/ 0 w 21600"/>
                <a:gd name="T1" fmla="*/ 0 h 21600"/>
                <a:gd name="T2" fmla="*/ 5 w 21600"/>
                <a:gd name="T3" fmla="*/ 1 h 21600"/>
                <a:gd name="T4" fmla="*/ 0 w 21600"/>
                <a:gd name="T5" fmla="*/ 1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299" name="Arc 8"/>
            <p:cNvSpPr>
              <a:spLocks/>
            </p:cNvSpPr>
            <p:nvPr/>
          </p:nvSpPr>
          <p:spPr bwMode="auto">
            <a:xfrm>
              <a:off x="4224" y="2784"/>
              <a:ext cx="48" cy="1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1 h 21600"/>
                <a:gd name="T4" fmla="*/ 0 w 21600"/>
                <a:gd name="T5" fmla="*/ 1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CC3300"/>
              </a:solidFill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300" name="Arc 9"/>
            <p:cNvSpPr>
              <a:spLocks/>
            </p:cNvSpPr>
            <p:nvPr/>
          </p:nvSpPr>
          <p:spPr bwMode="auto">
            <a:xfrm flipV="1">
              <a:off x="4224" y="2928"/>
              <a:ext cx="48" cy="1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1 h 21600"/>
                <a:gd name="T4" fmla="*/ 0 w 21600"/>
                <a:gd name="T5" fmla="*/ 1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301" name="Arc 10"/>
            <p:cNvSpPr>
              <a:spLocks/>
            </p:cNvSpPr>
            <p:nvPr/>
          </p:nvSpPr>
          <p:spPr bwMode="auto">
            <a:xfrm>
              <a:off x="4176" y="2784"/>
              <a:ext cx="48" cy="1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1 h 21600"/>
                <a:gd name="T4" fmla="*/ 0 w 21600"/>
                <a:gd name="T5" fmla="*/ 1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CC3300"/>
              </a:solidFill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302" name="Arc 11"/>
            <p:cNvSpPr>
              <a:spLocks/>
            </p:cNvSpPr>
            <p:nvPr/>
          </p:nvSpPr>
          <p:spPr bwMode="auto">
            <a:xfrm flipV="1">
              <a:off x="4176" y="2928"/>
              <a:ext cx="48" cy="1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1 h 21600"/>
                <a:gd name="T4" fmla="*/ 0 w 21600"/>
                <a:gd name="T5" fmla="*/ 1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303" name="Line 12"/>
            <p:cNvSpPr>
              <a:spLocks noChangeShapeType="1"/>
            </p:cNvSpPr>
            <p:nvPr/>
          </p:nvSpPr>
          <p:spPr bwMode="auto">
            <a:xfrm flipH="1">
              <a:off x="4032" y="2880"/>
              <a:ext cx="240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304" name="Line 13"/>
            <p:cNvSpPr>
              <a:spLocks noChangeShapeType="1"/>
            </p:cNvSpPr>
            <p:nvPr/>
          </p:nvSpPr>
          <p:spPr bwMode="auto">
            <a:xfrm flipH="1">
              <a:off x="4032" y="2976"/>
              <a:ext cx="240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305" name="Line 14"/>
            <p:cNvSpPr>
              <a:spLocks noChangeShapeType="1"/>
            </p:cNvSpPr>
            <p:nvPr/>
          </p:nvSpPr>
          <p:spPr bwMode="auto">
            <a:xfrm flipH="1">
              <a:off x="4560" y="2928"/>
              <a:ext cx="240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1270" name="Text Box 15"/>
          <p:cNvSpPr txBox="1">
            <a:spLocks noChangeArrowheads="1"/>
          </p:cNvSpPr>
          <p:nvPr/>
        </p:nvSpPr>
        <p:spPr bwMode="auto">
          <a:xfrm>
            <a:off x="2786063" y="4572000"/>
            <a:ext cx="4064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2000" b="1">
                <a:latin typeface="Arial Rounded MT Bold" pitchFamily="34" charset="0"/>
              </a:rPr>
              <a:t>in</a:t>
            </a:r>
          </a:p>
        </p:txBody>
      </p:sp>
      <p:sp>
        <p:nvSpPr>
          <p:cNvPr id="11271" name="Text Box 16"/>
          <p:cNvSpPr txBox="1">
            <a:spLocks noChangeArrowheads="1"/>
          </p:cNvSpPr>
          <p:nvPr/>
        </p:nvSpPr>
        <p:spPr bwMode="auto">
          <a:xfrm>
            <a:off x="3500438" y="5562600"/>
            <a:ext cx="35401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2000" b="1">
                <a:latin typeface="Arial Rounded MT Bold" pitchFamily="34" charset="0"/>
              </a:rPr>
              <a:t>S</a:t>
            </a:r>
          </a:p>
        </p:txBody>
      </p:sp>
      <p:sp>
        <p:nvSpPr>
          <p:cNvPr id="11272" name="Text Box 17"/>
          <p:cNvSpPr txBox="1">
            <a:spLocks noChangeArrowheads="1"/>
          </p:cNvSpPr>
          <p:nvPr/>
        </p:nvSpPr>
        <p:spPr bwMode="auto">
          <a:xfrm>
            <a:off x="6324600" y="4724400"/>
            <a:ext cx="762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pPr algn="ctr" defTabSz="762000" eaLnBrk="0" hangingPunct="0"/>
            <a:r>
              <a:rPr lang="it-IT" sz="2000" b="1">
                <a:latin typeface="Arial Rounded MT Bold" pitchFamily="34" charset="0"/>
              </a:rPr>
              <a:t>out</a:t>
            </a:r>
          </a:p>
        </p:txBody>
      </p:sp>
      <p:graphicFrame>
        <p:nvGraphicFramePr>
          <p:cNvPr id="89151" name="Group 63"/>
          <p:cNvGraphicFramePr>
            <a:graphicFrameLocks noGrp="1"/>
          </p:cNvGraphicFramePr>
          <p:nvPr/>
        </p:nvGraphicFramePr>
        <p:xfrm>
          <a:off x="533400" y="2362200"/>
          <a:ext cx="2019300" cy="1981200"/>
        </p:xfrm>
        <a:graphic>
          <a:graphicData uri="http://schemas.openxmlformats.org/drawingml/2006/table">
            <a:tbl>
              <a:tblPr/>
              <a:tblGrid>
                <a:gridCol w="696913"/>
                <a:gridCol w="625475"/>
                <a:gridCol w="696912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S</a:t>
                      </a: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rgbClr val="00FF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FF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out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rgbClr val="00FF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FF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rgbClr val="00FF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FF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rgbClr val="00FF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FF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rgbClr val="00FF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FF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292" name="Line 53"/>
          <p:cNvSpPr>
            <a:spLocks noChangeShapeType="1"/>
          </p:cNvSpPr>
          <p:nvPr/>
        </p:nvSpPr>
        <p:spPr bwMode="auto">
          <a:xfrm flipH="1">
            <a:off x="3505200" y="4800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1293" name="Line 54"/>
          <p:cNvSpPr>
            <a:spLocks noChangeShapeType="1"/>
          </p:cNvSpPr>
          <p:nvPr/>
        </p:nvSpPr>
        <p:spPr bwMode="auto">
          <a:xfrm flipH="1">
            <a:off x="5867400" y="49530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1294" name="Freeform 55"/>
          <p:cNvSpPr>
            <a:spLocks/>
          </p:cNvSpPr>
          <p:nvPr/>
        </p:nvSpPr>
        <p:spPr bwMode="auto">
          <a:xfrm>
            <a:off x="3657600" y="5105400"/>
            <a:ext cx="228600" cy="457200"/>
          </a:xfrm>
          <a:custGeom>
            <a:avLst/>
            <a:gdLst>
              <a:gd name="T0" fmla="*/ 228600 w 144"/>
              <a:gd name="T1" fmla="*/ 0 h 288"/>
              <a:gd name="T2" fmla="*/ 0 w 144"/>
              <a:gd name="T3" fmla="*/ 0 h 288"/>
              <a:gd name="T4" fmla="*/ 0 w 144"/>
              <a:gd name="T5" fmla="*/ 457200 h 288"/>
              <a:gd name="T6" fmla="*/ 0 60000 65536"/>
              <a:gd name="T7" fmla="*/ 0 60000 65536"/>
              <a:gd name="T8" fmla="*/ 0 60000 65536"/>
              <a:gd name="T9" fmla="*/ 0 w 144"/>
              <a:gd name="T10" fmla="*/ 0 h 288"/>
              <a:gd name="T11" fmla="*/ 144 w 144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" h="288">
                <a:moveTo>
                  <a:pt x="144" y="0"/>
                </a:moveTo>
                <a:lnTo>
                  <a:pt x="0" y="0"/>
                </a:lnTo>
                <a:lnTo>
                  <a:pt x="0" y="288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6" name="Segnaposto numero diapositiva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9.</a:t>
            </a:r>
            <a:fld id="{DEB34C88-C1E4-4510-B627-E73039ED04AF}" type="slidenum">
              <a:rPr lang="it-IT" smtClean="0"/>
              <a:pPr>
                <a:defRPr/>
              </a:pPr>
              <a:t>52</a:t>
            </a:fld>
            <a:endParaRPr lang="it-IT" dirty="0"/>
          </a:p>
        </p:txBody>
      </p:sp>
      <p:sp>
        <p:nvSpPr>
          <p:cNvPr id="27" name="Segnaposto piè di pagina 2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Considerazioni sulla sottrazione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Si ricorda che</a:t>
            </a:r>
          </a:p>
          <a:p>
            <a:pPr eaLnBrk="1" hangingPunct="1">
              <a:defRPr/>
            </a:pPr>
            <a:endParaRPr lang="it-IT" smtClean="0"/>
          </a:p>
          <a:p>
            <a:pPr eaLnBrk="1" hangingPunct="1">
              <a:defRPr/>
            </a:pPr>
            <a:endParaRPr lang="it-IT" smtClean="0"/>
          </a:p>
          <a:p>
            <a:pPr eaLnBrk="1" hangingPunct="1">
              <a:defRPr/>
            </a:pPr>
            <a:r>
              <a:rPr lang="it-IT" smtClean="0"/>
              <a:t>Operando in complemento a 2 si ha</a:t>
            </a:r>
          </a:p>
          <a:p>
            <a:pPr eaLnBrk="1" hangingPunct="1">
              <a:defRPr/>
            </a:pPr>
            <a:endParaRPr lang="it-IT" smtClean="0"/>
          </a:p>
          <a:p>
            <a:pPr eaLnBrk="1" hangingPunct="1">
              <a:defRPr/>
            </a:pPr>
            <a:endParaRPr lang="it-IT" smtClean="0"/>
          </a:p>
          <a:p>
            <a:pPr eaLnBrk="1" hangingPunct="1">
              <a:defRPr/>
            </a:pPr>
            <a:r>
              <a:rPr lang="it-IT" smtClean="0"/>
              <a:t>Quindi</a:t>
            </a:r>
          </a:p>
        </p:txBody>
      </p:sp>
      <p:graphicFrame>
        <p:nvGraphicFramePr>
          <p:cNvPr id="12290" name="Object 4"/>
          <p:cNvGraphicFramePr>
            <a:graphicFrameLocks noChangeAspect="1"/>
          </p:cNvGraphicFramePr>
          <p:nvPr/>
        </p:nvGraphicFramePr>
        <p:xfrm>
          <a:off x="2895600" y="1981200"/>
          <a:ext cx="2971800" cy="468313"/>
        </p:xfrm>
        <a:graphic>
          <a:graphicData uri="http://schemas.openxmlformats.org/presentationml/2006/ole">
            <p:oleObj spid="_x0000_s72706" name="Equation" r:id="rId3" imgW="1371600" imgH="215640" progId="Equation.3">
              <p:embed/>
            </p:oleObj>
          </a:graphicData>
        </a:graphic>
      </p:graphicFrame>
      <p:graphicFrame>
        <p:nvGraphicFramePr>
          <p:cNvPr id="12291" name="Object 5"/>
          <p:cNvGraphicFramePr>
            <a:graphicFrameLocks noChangeAspect="1"/>
          </p:cNvGraphicFramePr>
          <p:nvPr/>
        </p:nvGraphicFramePr>
        <p:xfrm>
          <a:off x="2667000" y="5257800"/>
          <a:ext cx="3081338" cy="522288"/>
        </p:xfrm>
        <a:graphic>
          <a:graphicData uri="http://schemas.openxmlformats.org/presentationml/2006/ole">
            <p:oleObj spid="_x0000_s72707" name="Equation" r:id="rId4" imgW="1422360" imgH="241200" progId="Equation.3">
              <p:embed/>
            </p:oleObj>
          </a:graphicData>
        </a:graphic>
      </p:graphicFrame>
      <p:graphicFrame>
        <p:nvGraphicFramePr>
          <p:cNvPr id="12292" name="Object 6"/>
          <p:cNvGraphicFramePr>
            <a:graphicFrameLocks noChangeAspect="1"/>
          </p:cNvGraphicFramePr>
          <p:nvPr/>
        </p:nvGraphicFramePr>
        <p:xfrm>
          <a:off x="3444875" y="3810000"/>
          <a:ext cx="1677988" cy="522288"/>
        </p:xfrm>
        <a:graphic>
          <a:graphicData uri="http://schemas.openxmlformats.org/presentationml/2006/ole">
            <p:oleObj spid="_x0000_s72708" name="Equation" r:id="rId5" imgW="774360" imgH="241200" progId="Equation.3">
              <p:embed/>
            </p:oleObj>
          </a:graphicData>
        </a:graphic>
      </p:graphicFrame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9.</a:t>
            </a:r>
            <a:fld id="{DEB34C88-C1E4-4510-B627-E73039ED04AF}" type="slidenum">
              <a:rPr lang="it-IT" smtClean="0"/>
              <a:pPr>
                <a:defRPr/>
              </a:pPr>
              <a:t>53</a:t>
            </a:fld>
            <a:endParaRPr lang="it-IT" dirty="0"/>
          </a:p>
        </p:txBody>
      </p:sp>
      <p:sp>
        <p:nvSpPr>
          <p:cNvPr id="12" name="Segnaposto piè di pagina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457200"/>
          </a:xfrm>
        </p:spPr>
        <p:txBody>
          <a:bodyPr/>
          <a:lstStyle/>
          <a:p>
            <a:pPr eaLnBrk="1" hangingPunct="1">
              <a:defRPr/>
            </a:pPr>
            <a:r>
              <a:rPr lang="it-IT" dirty="0" smtClean="0"/>
              <a:t>Sommatore/Sottrattore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839200" cy="5105400"/>
          </a:xfrm>
        </p:spPr>
        <p:txBody>
          <a:bodyPr/>
          <a:lstStyle/>
          <a:p>
            <a:pPr eaLnBrk="1" hangingPunct="1">
              <a:defRPr/>
            </a:pPr>
            <a:r>
              <a:rPr lang="it-IT" sz="2000" smtClean="0"/>
              <a:t>In base alle proprietà dello XOR e come si può eseguire la differenza (A – B) in C. 2 si ha:</a:t>
            </a:r>
          </a:p>
        </p:txBody>
      </p:sp>
      <p:sp>
        <p:nvSpPr>
          <p:cNvPr id="41988" name="Freeform 4"/>
          <p:cNvSpPr>
            <a:spLocks/>
          </p:cNvSpPr>
          <p:nvPr/>
        </p:nvSpPr>
        <p:spPr bwMode="auto">
          <a:xfrm>
            <a:off x="5791200" y="3505200"/>
            <a:ext cx="990600" cy="2057400"/>
          </a:xfrm>
          <a:custGeom>
            <a:avLst/>
            <a:gdLst>
              <a:gd name="T0" fmla="*/ 990600 w 624"/>
              <a:gd name="T1" fmla="*/ 1981200 h 1296"/>
              <a:gd name="T2" fmla="*/ 990600 w 624"/>
              <a:gd name="T3" fmla="*/ 2057400 h 1296"/>
              <a:gd name="T4" fmla="*/ 457200 w 624"/>
              <a:gd name="T5" fmla="*/ 2057400 h 1296"/>
              <a:gd name="T6" fmla="*/ 457200 w 624"/>
              <a:gd name="T7" fmla="*/ 0 h 1296"/>
              <a:gd name="T8" fmla="*/ 0 w 624"/>
              <a:gd name="T9" fmla="*/ 0 h 1296"/>
              <a:gd name="T10" fmla="*/ 0 w 624"/>
              <a:gd name="T11" fmla="*/ 76200 h 129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24"/>
              <a:gd name="T19" fmla="*/ 0 h 1296"/>
              <a:gd name="T20" fmla="*/ 624 w 624"/>
              <a:gd name="T21" fmla="*/ 1296 h 129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24" h="1296">
                <a:moveTo>
                  <a:pt x="624" y="1248"/>
                </a:moveTo>
                <a:lnTo>
                  <a:pt x="624" y="1296"/>
                </a:lnTo>
                <a:lnTo>
                  <a:pt x="288" y="1296"/>
                </a:lnTo>
                <a:lnTo>
                  <a:pt x="288" y="0"/>
                </a:lnTo>
                <a:lnTo>
                  <a:pt x="0" y="0"/>
                </a:lnTo>
                <a:lnTo>
                  <a:pt x="0" y="48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1989" name="Line 5"/>
          <p:cNvSpPr>
            <a:spLocks noChangeShapeType="1"/>
          </p:cNvSpPr>
          <p:nvPr/>
        </p:nvSpPr>
        <p:spPr bwMode="auto">
          <a:xfrm flipV="1">
            <a:off x="6553200" y="2209800"/>
            <a:ext cx="0" cy="13700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1990" name="Line 6"/>
          <p:cNvSpPr>
            <a:spLocks noChangeShapeType="1"/>
          </p:cNvSpPr>
          <p:nvPr/>
        </p:nvSpPr>
        <p:spPr bwMode="auto">
          <a:xfrm flipV="1">
            <a:off x="7162800" y="54864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6324600" y="1828800"/>
            <a:ext cx="4333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a</a:t>
            </a:r>
            <a:r>
              <a:rPr lang="it-IT" sz="2000" baseline="-25000">
                <a:latin typeface="Arial Rounded MT Bold" pitchFamily="34" charset="0"/>
              </a:rPr>
              <a:t>0</a:t>
            </a:r>
          </a:p>
        </p:txBody>
      </p:sp>
      <p:sp>
        <p:nvSpPr>
          <p:cNvPr id="41992" name="Text Box 8"/>
          <p:cNvSpPr txBox="1">
            <a:spLocks noChangeArrowheads="1"/>
          </p:cNvSpPr>
          <p:nvPr/>
        </p:nvSpPr>
        <p:spPr bwMode="auto">
          <a:xfrm>
            <a:off x="7010400" y="1828800"/>
            <a:ext cx="441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b</a:t>
            </a:r>
            <a:r>
              <a:rPr lang="it-IT" sz="2000" baseline="-25000">
                <a:latin typeface="Arial Rounded MT Bold" pitchFamily="34" charset="0"/>
              </a:rPr>
              <a:t>0</a:t>
            </a:r>
          </a:p>
        </p:txBody>
      </p:sp>
      <p:sp>
        <p:nvSpPr>
          <p:cNvPr id="41993" name="Line 9"/>
          <p:cNvSpPr>
            <a:spLocks noChangeShapeType="1"/>
          </p:cNvSpPr>
          <p:nvPr/>
        </p:nvSpPr>
        <p:spPr bwMode="auto">
          <a:xfrm flipV="1">
            <a:off x="7162800" y="22098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1994" name="Text Box 10"/>
          <p:cNvSpPr txBox="1">
            <a:spLocks noChangeArrowheads="1"/>
          </p:cNvSpPr>
          <p:nvPr/>
        </p:nvSpPr>
        <p:spPr bwMode="auto">
          <a:xfrm>
            <a:off x="4724400" y="1828800"/>
            <a:ext cx="4333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a</a:t>
            </a:r>
            <a:r>
              <a:rPr lang="it-IT" sz="2000" baseline="-25000">
                <a:latin typeface="Arial Rounded MT Bold" pitchFamily="34" charset="0"/>
              </a:rPr>
              <a:t>1</a:t>
            </a:r>
          </a:p>
        </p:txBody>
      </p:sp>
      <p:sp>
        <p:nvSpPr>
          <p:cNvPr id="41995" name="Text Box 11"/>
          <p:cNvSpPr txBox="1">
            <a:spLocks noChangeArrowheads="1"/>
          </p:cNvSpPr>
          <p:nvPr/>
        </p:nvSpPr>
        <p:spPr bwMode="auto">
          <a:xfrm>
            <a:off x="5410200" y="1828800"/>
            <a:ext cx="441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b</a:t>
            </a:r>
            <a:r>
              <a:rPr lang="it-IT" sz="2000" baseline="-25000">
                <a:latin typeface="Arial Rounded MT Bold" pitchFamily="34" charset="0"/>
              </a:rPr>
              <a:t>1</a:t>
            </a:r>
          </a:p>
        </p:txBody>
      </p:sp>
      <p:sp>
        <p:nvSpPr>
          <p:cNvPr id="41996" name="Freeform 12"/>
          <p:cNvSpPr>
            <a:spLocks/>
          </p:cNvSpPr>
          <p:nvPr/>
        </p:nvSpPr>
        <p:spPr bwMode="auto">
          <a:xfrm>
            <a:off x="4191000" y="3505200"/>
            <a:ext cx="990600" cy="2057400"/>
          </a:xfrm>
          <a:custGeom>
            <a:avLst/>
            <a:gdLst>
              <a:gd name="T0" fmla="*/ 990600 w 624"/>
              <a:gd name="T1" fmla="*/ 1981200 h 1296"/>
              <a:gd name="T2" fmla="*/ 990600 w 624"/>
              <a:gd name="T3" fmla="*/ 2057400 h 1296"/>
              <a:gd name="T4" fmla="*/ 457200 w 624"/>
              <a:gd name="T5" fmla="*/ 2057400 h 1296"/>
              <a:gd name="T6" fmla="*/ 457200 w 624"/>
              <a:gd name="T7" fmla="*/ 0 h 1296"/>
              <a:gd name="T8" fmla="*/ 0 w 624"/>
              <a:gd name="T9" fmla="*/ 0 h 1296"/>
              <a:gd name="T10" fmla="*/ 0 w 624"/>
              <a:gd name="T11" fmla="*/ 76200 h 129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24"/>
              <a:gd name="T19" fmla="*/ 0 h 1296"/>
              <a:gd name="T20" fmla="*/ 624 w 624"/>
              <a:gd name="T21" fmla="*/ 1296 h 129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24" h="1296">
                <a:moveTo>
                  <a:pt x="624" y="1248"/>
                </a:moveTo>
                <a:lnTo>
                  <a:pt x="624" y="1296"/>
                </a:lnTo>
                <a:lnTo>
                  <a:pt x="288" y="1296"/>
                </a:lnTo>
                <a:lnTo>
                  <a:pt x="288" y="0"/>
                </a:lnTo>
                <a:lnTo>
                  <a:pt x="0" y="0"/>
                </a:lnTo>
                <a:lnTo>
                  <a:pt x="0" y="48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1997" name="Freeform 13"/>
          <p:cNvSpPr>
            <a:spLocks/>
          </p:cNvSpPr>
          <p:nvPr/>
        </p:nvSpPr>
        <p:spPr bwMode="auto">
          <a:xfrm>
            <a:off x="2590800" y="3505200"/>
            <a:ext cx="990600" cy="2057400"/>
          </a:xfrm>
          <a:custGeom>
            <a:avLst/>
            <a:gdLst>
              <a:gd name="T0" fmla="*/ 990600 w 624"/>
              <a:gd name="T1" fmla="*/ 1981200 h 1296"/>
              <a:gd name="T2" fmla="*/ 990600 w 624"/>
              <a:gd name="T3" fmla="*/ 2057400 h 1296"/>
              <a:gd name="T4" fmla="*/ 457200 w 624"/>
              <a:gd name="T5" fmla="*/ 2057400 h 1296"/>
              <a:gd name="T6" fmla="*/ 457200 w 624"/>
              <a:gd name="T7" fmla="*/ 0 h 1296"/>
              <a:gd name="T8" fmla="*/ 0 w 624"/>
              <a:gd name="T9" fmla="*/ 0 h 1296"/>
              <a:gd name="T10" fmla="*/ 0 w 624"/>
              <a:gd name="T11" fmla="*/ 76200 h 129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24"/>
              <a:gd name="T19" fmla="*/ 0 h 1296"/>
              <a:gd name="T20" fmla="*/ 624 w 624"/>
              <a:gd name="T21" fmla="*/ 1296 h 129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24" h="1296">
                <a:moveTo>
                  <a:pt x="624" y="1248"/>
                </a:moveTo>
                <a:lnTo>
                  <a:pt x="624" y="1296"/>
                </a:lnTo>
                <a:lnTo>
                  <a:pt x="288" y="1296"/>
                </a:lnTo>
                <a:lnTo>
                  <a:pt x="288" y="0"/>
                </a:lnTo>
                <a:lnTo>
                  <a:pt x="0" y="0"/>
                </a:lnTo>
                <a:lnTo>
                  <a:pt x="0" y="48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1998" name="Text Box 14"/>
          <p:cNvSpPr txBox="1">
            <a:spLocks noChangeArrowheads="1"/>
          </p:cNvSpPr>
          <p:nvPr/>
        </p:nvSpPr>
        <p:spPr bwMode="auto">
          <a:xfrm>
            <a:off x="3200400" y="1828800"/>
            <a:ext cx="441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a</a:t>
            </a:r>
            <a:r>
              <a:rPr lang="it-IT" sz="2000" baseline="-25000">
                <a:latin typeface="Arial Rounded MT Bold" pitchFamily="34" charset="0"/>
              </a:rPr>
              <a:t>2</a:t>
            </a:r>
          </a:p>
        </p:txBody>
      </p:sp>
      <p:sp>
        <p:nvSpPr>
          <p:cNvPr id="41999" name="Text Box 15"/>
          <p:cNvSpPr txBox="1">
            <a:spLocks noChangeArrowheads="1"/>
          </p:cNvSpPr>
          <p:nvPr/>
        </p:nvSpPr>
        <p:spPr bwMode="auto">
          <a:xfrm>
            <a:off x="3810000" y="18288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b</a:t>
            </a:r>
            <a:r>
              <a:rPr lang="it-IT" sz="2000" baseline="-25000">
                <a:latin typeface="Arial Rounded MT Bold" pitchFamily="34" charset="0"/>
              </a:rPr>
              <a:t>2</a:t>
            </a:r>
          </a:p>
        </p:txBody>
      </p:sp>
      <p:sp>
        <p:nvSpPr>
          <p:cNvPr id="42000" name="Text Box 16"/>
          <p:cNvSpPr txBox="1">
            <a:spLocks noChangeArrowheads="1"/>
          </p:cNvSpPr>
          <p:nvPr/>
        </p:nvSpPr>
        <p:spPr bwMode="auto">
          <a:xfrm>
            <a:off x="1600200" y="1828800"/>
            <a:ext cx="441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a</a:t>
            </a:r>
            <a:r>
              <a:rPr lang="it-IT" sz="2000" baseline="-25000">
                <a:latin typeface="Arial Rounded MT Bold" pitchFamily="34" charset="0"/>
              </a:rPr>
              <a:t>3</a:t>
            </a:r>
          </a:p>
        </p:txBody>
      </p:sp>
      <p:sp>
        <p:nvSpPr>
          <p:cNvPr id="42001" name="Text Box 17"/>
          <p:cNvSpPr txBox="1">
            <a:spLocks noChangeArrowheads="1"/>
          </p:cNvSpPr>
          <p:nvPr/>
        </p:nvSpPr>
        <p:spPr bwMode="auto">
          <a:xfrm>
            <a:off x="2209800" y="1828800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b</a:t>
            </a:r>
            <a:r>
              <a:rPr lang="it-IT" sz="2000" baseline="-25000">
                <a:latin typeface="Arial Rounded MT Bold" pitchFamily="34" charset="0"/>
              </a:rPr>
              <a:t>3</a:t>
            </a:r>
          </a:p>
        </p:txBody>
      </p:sp>
      <p:sp>
        <p:nvSpPr>
          <p:cNvPr id="42002" name="Line 18"/>
          <p:cNvSpPr>
            <a:spLocks noChangeShapeType="1"/>
          </p:cNvSpPr>
          <p:nvPr/>
        </p:nvSpPr>
        <p:spPr bwMode="auto">
          <a:xfrm flipV="1">
            <a:off x="2362200" y="54864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2003" name="Line 19"/>
          <p:cNvSpPr>
            <a:spLocks noChangeShapeType="1"/>
          </p:cNvSpPr>
          <p:nvPr/>
        </p:nvSpPr>
        <p:spPr bwMode="auto">
          <a:xfrm flipV="1">
            <a:off x="3962400" y="54864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2004" name="Line 20"/>
          <p:cNvSpPr>
            <a:spLocks noChangeShapeType="1"/>
          </p:cNvSpPr>
          <p:nvPr/>
        </p:nvSpPr>
        <p:spPr bwMode="auto">
          <a:xfrm flipV="1">
            <a:off x="5562600" y="54864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2005" name="Freeform 21"/>
          <p:cNvSpPr>
            <a:spLocks/>
          </p:cNvSpPr>
          <p:nvPr/>
        </p:nvSpPr>
        <p:spPr bwMode="auto">
          <a:xfrm>
            <a:off x="1371600" y="5486400"/>
            <a:ext cx="609600" cy="228600"/>
          </a:xfrm>
          <a:custGeom>
            <a:avLst/>
            <a:gdLst>
              <a:gd name="T0" fmla="*/ 609600 w 384"/>
              <a:gd name="T1" fmla="*/ 0 h 144"/>
              <a:gd name="T2" fmla="*/ 609600 w 384"/>
              <a:gd name="T3" fmla="*/ 228600 h 144"/>
              <a:gd name="T4" fmla="*/ 0 w 384"/>
              <a:gd name="T5" fmla="*/ 228600 h 144"/>
              <a:gd name="T6" fmla="*/ 0 60000 65536"/>
              <a:gd name="T7" fmla="*/ 0 60000 65536"/>
              <a:gd name="T8" fmla="*/ 0 60000 65536"/>
              <a:gd name="T9" fmla="*/ 0 w 384"/>
              <a:gd name="T10" fmla="*/ 0 h 144"/>
              <a:gd name="T11" fmla="*/ 384 w 384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4" h="144">
                <a:moveTo>
                  <a:pt x="384" y="0"/>
                </a:moveTo>
                <a:lnTo>
                  <a:pt x="384" y="144"/>
                </a:lnTo>
                <a:lnTo>
                  <a:pt x="0" y="144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2006" name="Text Box 22"/>
          <p:cNvSpPr txBox="1">
            <a:spLocks noChangeArrowheads="1"/>
          </p:cNvSpPr>
          <p:nvPr/>
        </p:nvSpPr>
        <p:spPr bwMode="auto">
          <a:xfrm>
            <a:off x="7010400" y="5943600"/>
            <a:ext cx="4206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s</a:t>
            </a:r>
            <a:r>
              <a:rPr lang="it-IT" sz="2000" baseline="-25000">
                <a:latin typeface="Arial Rounded MT Bold" pitchFamily="34" charset="0"/>
              </a:rPr>
              <a:t>0</a:t>
            </a:r>
          </a:p>
        </p:txBody>
      </p:sp>
      <p:sp>
        <p:nvSpPr>
          <p:cNvPr id="42007" name="Text Box 23"/>
          <p:cNvSpPr txBox="1">
            <a:spLocks noChangeArrowheads="1"/>
          </p:cNvSpPr>
          <p:nvPr/>
        </p:nvSpPr>
        <p:spPr bwMode="auto">
          <a:xfrm>
            <a:off x="5410200" y="5943600"/>
            <a:ext cx="4206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s</a:t>
            </a:r>
            <a:r>
              <a:rPr lang="it-IT" sz="2000" baseline="-25000">
                <a:latin typeface="Arial Rounded MT Bold" pitchFamily="34" charset="0"/>
              </a:rPr>
              <a:t>1</a:t>
            </a:r>
          </a:p>
        </p:txBody>
      </p:sp>
      <p:sp>
        <p:nvSpPr>
          <p:cNvPr id="42008" name="Text Box 24"/>
          <p:cNvSpPr txBox="1">
            <a:spLocks noChangeArrowheads="1"/>
          </p:cNvSpPr>
          <p:nvPr/>
        </p:nvSpPr>
        <p:spPr bwMode="auto">
          <a:xfrm>
            <a:off x="2209800" y="5943600"/>
            <a:ext cx="4206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s</a:t>
            </a:r>
            <a:r>
              <a:rPr lang="it-IT" sz="2000" baseline="-25000">
                <a:latin typeface="Arial Rounded MT Bold" pitchFamily="34" charset="0"/>
              </a:rPr>
              <a:t>3</a:t>
            </a:r>
          </a:p>
        </p:txBody>
      </p:sp>
      <p:sp>
        <p:nvSpPr>
          <p:cNvPr id="42009" name="Text Box 25"/>
          <p:cNvSpPr txBox="1">
            <a:spLocks noChangeArrowheads="1"/>
          </p:cNvSpPr>
          <p:nvPr/>
        </p:nvSpPr>
        <p:spPr bwMode="auto">
          <a:xfrm>
            <a:off x="3810000" y="59436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s</a:t>
            </a:r>
            <a:r>
              <a:rPr lang="it-IT" sz="2000" baseline="-25000">
                <a:latin typeface="Arial Rounded MT Bold" pitchFamily="34" charset="0"/>
              </a:rPr>
              <a:t>2</a:t>
            </a:r>
          </a:p>
        </p:txBody>
      </p:sp>
      <p:sp>
        <p:nvSpPr>
          <p:cNvPr id="42010" name="Text Box 26"/>
          <p:cNvSpPr txBox="1">
            <a:spLocks noChangeArrowheads="1"/>
          </p:cNvSpPr>
          <p:nvPr/>
        </p:nvSpPr>
        <p:spPr bwMode="auto">
          <a:xfrm>
            <a:off x="914400" y="5486400"/>
            <a:ext cx="4333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c</a:t>
            </a:r>
            <a:r>
              <a:rPr lang="it-IT" sz="2000" baseline="-25000">
                <a:latin typeface="Arial Rounded MT Bold" pitchFamily="34" charset="0"/>
              </a:rPr>
              <a:t>4</a:t>
            </a: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6705600" y="2590800"/>
            <a:ext cx="609600" cy="871538"/>
            <a:chOff x="3887" y="1631"/>
            <a:chExt cx="384" cy="549"/>
          </a:xfrm>
        </p:grpSpPr>
        <p:sp>
          <p:nvSpPr>
            <p:cNvPr id="42111" name="Arc 28"/>
            <p:cNvSpPr>
              <a:spLocks/>
            </p:cNvSpPr>
            <p:nvPr/>
          </p:nvSpPr>
          <p:spPr bwMode="auto">
            <a:xfrm rot="5400000">
              <a:off x="3996" y="1906"/>
              <a:ext cx="357" cy="192"/>
            </a:xfrm>
            <a:custGeom>
              <a:avLst/>
              <a:gdLst>
                <a:gd name="T0" fmla="*/ 0 w 21600"/>
                <a:gd name="T1" fmla="*/ 0 h 21600"/>
                <a:gd name="T2" fmla="*/ 6 w 21600"/>
                <a:gd name="T3" fmla="*/ 2 h 21600"/>
                <a:gd name="T4" fmla="*/ 0 w 21600"/>
                <a:gd name="T5" fmla="*/ 2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112" name="Arc 29"/>
            <p:cNvSpPr>
              <a:spLocks/>
            </p:cNvSpPr>
            <p:nvPr/>
          </p:nvSpPr>
          <p:spPr bwMode="auto">
            <a:xfrm rot="5400000" flipV="1">
              <a:off x="3804" y="1906"/>
              <a:ext cx="357" cy="192"/>
            </a:xfrm>
            <a:custGeom>
              <a:avLst/>
              <a:gdLst>
                <a:gd name="T0" fmla="*/ 0 w 21600"/>
                <a:gd name="T1" fmla="*/ 0 h 21600"/>
                <a:gd name="T2" fmla="*/ 6 w 21600"/>
                <a:gd name="T3" fmla="*/ 2 h 21600"/>
                <a:gd name="T4" fmla="*/ 0 w 21600"/>
                <a:gd name="T5" fmla="*/ 2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113" name="Arc 30"/>
            <p:cNvSpPr>
              <a:spLocks/>
            </p:cNvSpPr>
            <p:nvPr/>
          </p:nvSpPr>
          <p:spPr bwMode="auto">
            <a:xfrm rot="5400000">
              <a:off x="4149" y="1753"/>
              <a:ext cx="51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2 h 21600"/>
                <a:gd name="T4" fmla="*/ 0 w 21600"/>
                <a:gd name="T5" fmla="*/ 2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114" name="Arc 31"/>
            <p:cNvSpPr>
              <a:spLocks/>
            </p:cNvSpPr>
            <p:nvPr/>
          </p:nvSpPr>
          <p:spPr bwMode="auto">
            <a:xfrm rot="5400000" flipV="1">
              <a:off x="3957" y="1753"/>
              <a:ext cx="51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2 h 21600"/>
                <a:gd name="T4" fmla="*/ 0 w 21600"/>
                <a:gd name="T5" fmla="*/ 2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115" name="Arc 32"/>
            <p:cNvSpPr>
              <a:spLocks/>
            </p:cNvSpPr>
            <p:nvPr/>
          </p:nvSpPr>
          <p:spPr bwMode="auto">
            <a:xfrm rot="5400000">
              <a:off x="4149" y="1702"/>
              <a:ext cx="51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2 h 21600"/>
                <a:gd name="T4" fmla="*/ 0 w 21600"/>
                <a:gd name="T5" fmla="*/ 2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116" name="Arc 33"/>
            <p:cNvSpPr>
              <a:spLocks/>
            </p:cNvSpPr>
            <p:nvPr/>
          </p:nvSpPr>
          <p:spPr bwMode="auto">
            <a:xfrm rot="5400000" flipV="1">
              <a:off x="3957" y="1702"/>
              <a:ext cx="51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2 h 21600"/>
                <a:gd name="T4" fmla="*/ 0 w 21600"/>
                <a:gd name="T5" fmla="*/ 2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117" name="Line 34"/>
            <p:cNvSpPr>
              <a:spLocks noChangeShapeType="1"/>
            </p:cNvSpPr>
            <p:nvPr/>
          </p:nvSpPr>
          <p:spPr bwMode="auto">
            <a:xfrm rot="5400000" flipH="1">
              <a:off x="4047" y="1759"/>
              <a:ext cx="255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118" name="Line 35"/>
            <p:cNvSpPr>
              <a:spLocks noChangeShapeType="1"/>
            </p:cNvSpPr>
            <p:nvPr/>
          </p:nvSpPr>
          <p:spPr bwMode="auto">
            <a:xfrm rot="5400000" flipH="1">
              <a:off x="3855" y="1759"/>
              <a:ext cx="255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42012" name="Text Box 36"/>
          <p:cNvSpPr txBox="1">
            <a:spLocks noChangeArrowheads="1"/>
          </p:cNvSpPr>
          <p:nvPr/>
        </p:nvSpPr>
        <p:spPr bwMode="auto">
          <a:xfrm rot="5400000">
            <a:off x="6692900" y="5118100"/>
            <a:ext cx="574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c</a:t>
            </a:r>
            <a:r>
              <a:rPr lang="it-IT" sz="2000" baseline="-25000">
                <a:latin typeface="Arial Rounded MT Bold" pitchFamily="34" charset="0"/>
              </a:rPr>
              <a:t>i+1</a:t>
            </a:r>
          </a:p>
        </p:txBody>
      </p:sp>
      <p:sp>
        <p:nvSpPr>
          <p:cNvPr id="42013" name="Line 37"/>
          <p:cNvSpPr>
            <a:spLocks noChangeShapeType="1"/>
          </p:cNvSpPr>
          <p:nvPr/>
        </p:nvSpPr>
        <p:spPr bwMode="auto">
          <a:xfrm rot="5400000" flipH="1">
            <a:off x="7162800" y="3810000"/>
            <a:ext cx="457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2014" name="Line 38"/>
          <p:cNvSpPr>
            <a:spLocks noChangeShapeType="1"/>
          </p:cNvSpPr>
          <p:nvPr/>
        </p:nvSpPr>
        <p:spPr bwMode="auto">
          <a:xfrm rot="5400000" flipH="1">
            <a:off x="6324600" y="3810000"/>
            <a:ext cx="457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2015" name="Rectangle 39"/>
          <p:cNvSpPr>
            <a:spLocks noChangeArrowheads="1"/>
          </p:cNvSpPr>
          <p:nvPr/>
        </p:nvSpPr>
        <p:spPr bwMode="auto">
          <a:xfrm rot="5400000">
            <a:off x="6515100" y="3924300"/>
            <a:ext cx="990600" cy="12192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>
                <a:latin typeface="Arial Rounded MT Bold" pitchFamily="34" charset="0"/>
              </a:rPr>
              <a:t>FA</a:t>
            </a:r>
          </a:p>
        </p:txBody>
      </p:sp>
      <p:sp>
        <p:nvSpPr>
          <p:cNvPr id="42016" name="Text Box 40"/>
          <p:cNvSpPr txBox="1">
            <a:spLocks noChangeArrowheads="1"/>
          </p:cNvSpPr>
          <p:nvPr/>
        </p:nvSpPr>
        <p:spPr bwMode="auto">
          <a:xfrm rot="5400000">
            <a:off x="7400131" y="3572669"/>
            <a:ext cx="379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c</a:t>
            </a:r>
            <a:r>
              <a:rPr lang="it-IT" sz="2000" baseline="-25000">
                <a:latin typeface="Arial Rounded MT Bold" pitchFamily="34" charset="0"/>
              </a:rPr>
              <a:t>i</a:t>
            </a:r>
          </a:p>
        </p:txBody>
      </p:sp>
      <p:sp>
        <p:nvSpPr>
          <p:cNvPr id="42017" name="Line 41"/>
          <p:cNvSpPr>
            <a:spLocks noChangeShapeType="1"/>
          </p:cNvSpPr>
          <p:nvPr/>
        </p:nvSpPr>
        <p:spPr bwMode="auto">
          <a:xfrm rot="5400000" flipH="1">
            <a:off x="6553200" y="5257800"/>
            <a:ext cx="457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2018" name="Line 42"/>
          <p:cNvSpPr>
            <a:spLocks noChangeShapeType="1"/>
          </p:cNvSpPr>
          <p:nvPr/>
        </p:nvSpPr>
        <p:spPr bwMode="auto">
          <a:xfrm rot="5400000" flipH="1">
            <a:off x="6934200" y="5257800"/>
            <a:ext cx="457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2019" name="Text Box 43"/>
          <p:cNvSpPr txBox="1">
            <a:spLocks noChangeArrowheads="1"/>
          </p:cNvSpPr>
          <p:nvPr/>
        </p:nvSpPr>
        <p:spPr bwMode="auto">
          <a:xfrm rot="5400000">
            <a:off x="7015163" y="3576637"/>
            <a:ext cx="387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b</a:t>
            </a:r>
            <a:r>
              <a:rPr lang="it-IT" sz="2000" baseline="-25000">
                <a:latin typeface="Arial Rounded MT Bold" pitchFamily="34" charset="0"/>
              </a:rPr>
              <a:t>i</a:t>
            </a:r>
          </a:p>
        </p:txBody>
      </p:sp>
      <p:sp>
        <p:nvSpPr>
          <p:cNvPr id="42020" name="Text Box 44"/>
          <p:cNvSpPr txBox="1">
            <a:spLocks noChangeArrowheads="1"/>
          </p:cNvSpPr>
          <p:nvPr/>
        </p:nvSpPr>
        <p:spPr bwMode="auto">
          <a:xfrm rot="5400000">
            <a:off x="7177881" y="5014119"/>
            <a:ext cx="3667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s</a:t>
            </a:r>
            <a:r>
              <a:rPr lang="it-IT" sz="2000" baseline="-25000">
                <a:latin typeface="Arial Rounded MT Bold" pitchFamily="34" charset="0"/>
              </a:rPr>
              <a:t>i</a:t>
            </a:r>
          </a:p>
        </p:txBody>
      </p:sp>
      <p:sp>
        <p:nvSpPr>
          <p:cNvPr id="42021" name="Text Box 45"/>
          <p:cNvSpPr txBox="1">
            <a:spLocks noChangeArrowheads="1"/>
          </p:cNvSpPr>
          <p:nvPr/>
        </p:nvSpPr>
        <p:spPr bwMode="auto">
          <a:xfrm rot="5400000">
            <a:off x="6560345" y="3571081"/>
            <a:ext cx="379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a</a:t>
            </a:r>
            <a:r>
              <a:rPr lang="it-IT" sz="2000" baseline="-25000">
                <a:latin typeface="Arial Rounded MT Bold" pitchFamily="34" charset="0"/>
              </a:rPr>
              <a:t>i</a:t>
            </a:r>
          </a:p>
        </p:txBody>
      </p:sp>
      <p:sp>
        <p:nvSpPr>
          <p:cNvPr id="42022" name="Line 46"/>
          <p:cNvSpPr>
            <a:spLocks noChangeShapeType="1"/>
          </p:cNvSpPr>
          <p:nvPr/>
        </p:nvSpPr>
        <p:spPr bwMode="auto">
          <a:xfrm rot="5400000" flipH="1">
            <a:off x="6722269" y="3750469"/>
            <a:ext cx="577850" cy="15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2023" name="Freeform 47"/>
          <p:cNvSpPr>
            <a:spLocks/>
          </p:cNvSpPr>
          <p:nvPr/>
        </p:nvSpPr>
        <p:spPr bwMode="auto">
          <a:xfrm>
            <a:off x="2057400" y="2438400"/>
            <a:ext cx="6019800" cy="152400"/>
          </a:xfrm>
          <a:custGeom>
            <a:avLst/>
            <a:gdLst>
              <a:gd name="T0" fmla="*/ 0 w 3792"/>
              <a:gd name="T1" fmla="*/ 152400 h 96"/>
              <a:gd name="T2" fmla="*/ 0 w 3792"/>
              <a:gd name="T3" fmla="*/ 0 h 96"/>
              <a:gd name="T4" fmla="*/ 6019800 w 3792"/>
              <a:gd name="T5" fmla="*/ 0 h 96"/>
              <a:gd name="T6" fmla="*/ 0 60000 65536"/>
              <a:gd name="T7" fmla="*/ 0 60000 65536"/>
              <a:gd name="T8" fmla="*/ 0 60000 65536"/>
              <a:gd name="T9" fmla="*/ 0 w 3792"/>
              <a:gd name="T10" fmla="*/ 0 h 96"/>
              <a:gd name="T11" fmla="*/ 3792 w 3792"/>
              <a:gd name="T12" fmla="*/ 96 h 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92" h="96">
                <a:moveTo>
                  <a:pt x="0" y="96"/>
                </a:moveTo>
                <a:lnTo>
                  <a:pt x="0" y="0"/>
                </a:lnTo>
                <a:lnTo>
                  <a:pt x="3792" y="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2024" name="Line 48"/>
          <p:cNvSpPr>
            <a:spLocks noChangeShapeType="1"/>
          </p:cNvSpPr>
          <p:nvPr/>
        </p:nvSpPr>
        <p:spPr bwMode="auto">
          <a:xfrm flipV="1">
            <a:off x="4953000" y="2209800"/>
            <a:ext cx="0" cy="13700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2025" name="Line 49"/>
          <p:cNvSpPr>
            <a:spLocks noChangeShapeType="1"/>
          </p:cNvSpPr>
          <p:nvPr/>
        </p:nvSpPr>
        <p:spPr bwMode="auto">
          <a:xfrm flipV="1">
            <a:off x="6858000" y="24384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5105400" y="2590800"/>
            <a:ext cx="609600" cy="871538"/>
            <a:chOff x="3887" y="1631"/>
            <a:chExt cx="384" cy="549"/>
          </a:xfrm>
        </p:grpSpPr>
        <p:sp>
          <p:nvSpPr>
            <p:cNvPr id="42103" name="Arc 51"/>
            <p:cNvSpPr>
              <a:spLocks/>
            </p:cNvSpPr>
            <p:nvPr/>
          </p:nvSpPr>
          <p:spPr bwMode="auto">
            <a:xfrm rot="5400000">
              <a:off x="3996" y="1906"/>
              <a:ext cx="357" cy="192"/>
            </a:xfrm>
            <a:custGeom>
              <a:avLst/>
              <a:gdLst>
                <a:gd name="T0" fmla="*/ 0 w 21600"/>
                <a:gd name="T1" fmla="*/ 0 h 21600"/>
                <a:gd name="T2" fmla="*/ 6 w 21600"/>
                <a:gd name="T3" fmla="*/ 2 h 21600"/>
                <a:gd name="T4" fmla="*/ 0 w 21600"/>
                <a:gd name="T5" fmla="*/ 2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104" name="Arc 52"/>
            <p:cNvSpPr>
              <a:spLocks/>
            </p:cNvSpPr>
            <p:nvPr/>
          </p:nvSpPr>
          <p:spPr bwMode="auto">
            <a:xfrm rot="5400000" flipV="1">
              <a:off x="3804" y="1906"/>
              <a:ext cx="357" cy="192"/>
            </a:xfrm>
            <a:custGeom>
              <a:avLst/>
              <a:gdLst>
                <a:gd name="T0" fmla="*/ 0 w 21600"/>
                <a:gd name="T1" fmla="*/ 0 h 21600"/>
                <a:gd name="T2" fmla="*/ 6 w 21600"/>
                <a:gd name="T3" fmla="*/ 2 h 21600"/>
                <a:gd name="T4" fmla="*/ 0 w 21600"/>
                <a:gd name="T5" fmla="*/ 2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105" name="Arc 53"/>
            <p:cNvSpPr>
              <a:spLocks/>
            </p:cNvSpPr>
            <p:nvPr/>
          </p:nvSpPr>
          <p:spPr bwMode="auto">
            <a:xfrm rot="5400000">
              <a:off x="4149" y="1753"/>
              <a:ext cx="51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2 h 21600"/>
                <a:gd name="T4" fmla="*/ 0 w 21600"/>
                <a:gd name="T5" fmla="*/ 2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106" name="Arc 54"/>
            <p:cNvSpPr>
              <a:spLocks/>
            </p:cNvSpPr>
            <p:nvPr/>
          </p:nvSpPr>
          <p:spPr bwMode="auto">
            <a:xfrm rot="5400000" flipV="1">
              <a:off x="3957" y="1753"/>
              <a:ext cx="51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2 h 21600"/>
                <a:gd name="T4" fmla="*/ 0 w 21600"/>
                <a:gd name="T5" fmla="*/ 2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107" name="Arc 55"/>
            <p:cNvSpPr>
              <a:spLocks/>
            </p:cNvSpPr>
            <p:nvPr/>
          </p:nvSpPr>
          <p:spPr bwMode="auto">
            <a:xfrm rot="5400000">
              <a:off x="4149" y="1702"/>
              <a:ext cx="51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2 h 21600"/>
                <a:gd name="T4" fmla="*/ 0 w 21600"/>
                <a:gd name="T5" fmla="*/ 2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108" name="Arc 56"/>
            <p:cNvSpPr>
              <a:spLocks/>
            </p:cNvSpPr>
            <p:nvPr/>
          </p:nvSpPr>
          <p:spPr bwMode="auto">
            <a:xfrm rot="5400000" flipV="1">
              <a:off x="3957" y="1702"/>
              <a:ext cx="51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2 h 21600"/>
                <a:gd name="T4" fmla="*/ 0 w 21600"/>
                <a:gd name="T5" fmla="*/ 2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109" name="Line 57"/>
            <p:cNvSpPr>
              <a:spLocks noChangeShapeType="1"/>
            </p:cNvSpPr>
            <p:nvPr/>
          </p:nvSpPr>
          <p:spPr bwMode="auto">
            <a:xfrm rot="5400000" flipH="1">
              <a:off x="4047" y="1759"/>
              <a:ext cx="255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110" name="Line 58"/>
            <p:cNvSpPr>
              <a:spLocks noChangeShapeType="1"/>
            </p:cNvSpPr>
            <p:nvPr/>
          </p:nvSpPr>
          <p:spPr bwMode="auto">
            <a:xfrm rot="5400000" flipH="1">
              <a:off x="3855" y="1759"/>
              <a:ext cx="255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42027" name="Text Box 59"/>
          <p:cNvSpPr txBox="1">
            <a:spLocks noChangeArrowheads="1"/>
          </p:cNvSpPr>
          <p:nvPr/>
        </p:nvSpPr>
        <p:spPr bwMode="auto">
          <a:xfrm rot="5400000">
            <a:off x="5092700" y="5118100"/>
            <a:ext cx="574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c</a:t>
            </a:r>
            <a:r>
              <a:rPr lang="it-IT" sz="2000" baseline="-25000">
                <a:latin typeface="Arial Rounded MT Bold" pitchFamily="34" charset="0"/>
              </a:rPr>
              <a:t>i+1</a:t>
            </a:r>
          </a:p>
        </p:txBody>
      </p:sp>
      <p:sp>
        <p:nvSpPr>
          <p:cNvPr id="42028" name="Line 60"/>
          <p:cNvSpPr>
            <a:spLocks noChangeShapeType="1"/>
          </p:cNvSpPr>
          <p:nvPr/>
        </p:nvSpPr>
        <p:spPr bwMode="auto">
          <a:xfrm rot="5400000" flipH="1">
            <a:off x="5562600" y="3810000"/>
            <a:ext cx="457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2029" name="Line 61"/>
          <p:cNvSpPr>
            <a:spLocks noChangeShapeType="1"/>
          </p:cNvSpPr>
          <p:nvPr/>
        </p:nvSpPr>
        <p:spPr bwMode="auto">
          <a:xfrm rot="5400000" flipH="1">
            <a:off x="4724400" y="3810000"/>
            <a:ext cx="457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2030" name="Rectangle 62"/>
          <p:cNvSpPr>
            <a:spLocks noChangeArrowheads="1"/>
          </p:cNvSpPr>
          <p:nvPr/>
        </p:nvSpPr>
        <p:spPr bwMode="auto">
          <a:xfrm rot="5400000">
            <a:off x="4914900" y="3924300"/>
            <a:ext cx="990600" cy="12192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>
                <a:latin typeface="Arial Rounded MT Bold" pitchFamily="34" charset="0"/>
              </a:rPr>
              <a:t>FA</a:t>
            </a:r>
          </a:p>
        </p:txBody>
      </p:sp>
      <p:sp>
        <p:nvSpPr>
          <p:cNvPr id="42031" name="Text Box 63"/>
          <p:cNvSpPr txBox="1">
            <a:spLocks noChangeArrowheads="1"/>
          </p:cNvSpPr>
          <p:nvPr/>
        </p:nvSpPr>
        <p:spPr bwMode="auto">
          <a:xfrm rot="5400000">
            <a:off x="5799931" y="3572669"/>
            <a:ext cx="379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c</a:t>
            </a:r>
            <a:r>
              <a:rPr lang="it-IT" sz="2000" baseline="-25000">
                <a:latin typeface="Arial Rounded MT Bold" pitchFamily="34" charset="0"/>
              </a:rPr>
              <a:t>i</a:t>
            </a:r>
          </a:p>
        </p:txBody>
      </p:sp>
      <p:sp>
        <p:nvSpPr>
          <p:cNvPr id="42032" name="Line 64"/>
          <p:cNvSpPr>
            <a:spLocks noChangeShapeType="1"/>
          </p:cNvSpPr>
          <p:nvPr/>
        </p:nvSpPr>
        <p:spPr bwMode="auto">
          <a:xfrm rot="5400000" flipH="1">
            <a:off x="4953000" y="5257800"/>
            <a:ext cx="457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2033" name="Line 65"/>
          <p:cNvSpPr>
            <a:spLocks noChangeShapeType="1"/>
          </p:cNvSpPr>
          <p:nvPr/>
        </p:nvSpPr>
        <p:spPr bwMode="auto">
          <a:xfrm rot="5400000" flipH="1">
            <a:off x="5334000" y="5257800"/>
            <a:ext cx="457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2034" name="Text Box 66"/>
          <p:cNvSpPr txBox="1">
            <a:spLocks noChangeArrowheads="1"/>
          </p:cNvSpPr>
          <p:nvPr/>
        </p:nvSpPr>
        <p:spPr bwMode="auto">
          <a:xfrm rot="5400000">
            <a:off x="5414963" y="3576637"/>
            <a:ext cx="387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b</a:t>
            </a:r>
            <a:r>
              <a:rPr lang="it-IT" sz="2000" baseline="-25000">
                <a:latin typeface="Arial Rounded MT Bold" pitchFamily="34" charset="0"/>
              </a:rPr>
              <a:t>i</a:t>
            </a:r>
          </a:p>
        </p:txBody>
      </p:sp>
      <p:sp>
        <p:nvSpPr>
          <p:cNvPr id="42035" name="Text Box 67"/>
          <p:cNvSpPr txBox="1">
            <a:spLocks noChangeArrowheads="1"/>
          </p:cNvSpPr>
          <p:nvPr/>
        </p:nvSpPr>
        <p:spPr bwMode="auto">
          <a:xfrm rot="5400000">
            <a:off x="5577681" y="5014119"/>
            <a:ext cx="3667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s</a:t>
            </a:r>
            <a:r>
              <a:rPr lang="it-IT" sz="2000" baseline="-25000">
                <a:latin typeface="Arial Rounded MT Bold" pitchFamily="34" charset="0"/>
              </a:rPr>
              <a:t>i</a:t>
            </a:r>
          </a:p>
        </p:txBody>
      </p:sp>
      <p:sp>
        <p:nvSpPr>
          <p:cNvPr id="42036" name="Text Box 68"/>
          <p:cNvSpPr txBox="1">
            <a:spLocks noChangeArrowheads="1"/>
          </p:cNvSpPr>
          <p:nvPr/>
        </p:nvSpPr>
        <p:spPr bwMode="auto">
          <a:xfrm rot="5400000">
            <a:off x="4960145" y="3571081"/>
            <a:ext cx="379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a</a:t>
            </a:r>
            <a:r>
              <a:rPr lang="it-IT" sz="2000" baseline="-25000">
                <a:latin typeface="Arial Rounded MT Bold" pitchFamily="34" charset="0"/>
              </a:rPr>
              <a:t>i</a:t>
            </a:r>
          </a:p>
        </p:txBody>
      </p:sp>
      <p:sp>
        <p:nvSpPr>
          <p:cNvPr id="42037" name="Line 69"/>
          <p:cNvSpPr>
            <a:spLocks noChangeShapeType="1"/>
          </p:cNvSpPr>
          <p:nvPr/>
        </p:nvSpPr>
        <p:spPr bwMode="auto">
          <a:xfrm rot="5400000" flipH="1">
            <a:off x="5122069" y="3750469"/>
            <a:ext cx="577850" cy="15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2038" name="Line 70"/>
          <p:cNvSpPr>
            <a:spLocks noChangeShapeType="1"/>
          </p:cNvSpPr>
          <p:nvPr/>
        </p:nvSpPr>
        <p:spPr bwMode="auto">
          <a:xfrm flipV="1">
            <a:off x="3352800" y="2209800"/>
            <a:ext cx="0" cy="13700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2039" name="Line 71"/>
          <p:cNvSpPr>
            <a:spLocks noChangeShapeType="1"/>
          </p:cNvSpPr>
          <p:nvPr/>
        </p:nvSpPr>
        <p:spPr bwMode="auto">
          <a:xfrm flipV="1">
            <a:off x="3962400" y="22098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grpSp>
        <p:nvGrpSpPr>
          <p:cNvPr id="4" name="Group 72"/>
          <p:cNvGrpSpPr>
            <a:grpSpLocks/>
          </p:cNvGrpSpPr>
          <p:nvPr/>
        </p:nvGrpSpPr>
        <p:grpSpPr bwMode="auto">
          <a:xfrm>
            <a:off x="3505200" y="2590800"/>
            <a:ext cx="609600" cy="871538"/>
            <a:chOff x="3887" y="1631"/>
            <a:chExt cx="384" cy="549"/>
          </a:xfrm>
        </p:grpSpPr>
        <p:sp>
          <p:nvSpPr>
            <p:cNvPr id="42095" name="Arc 73"/>
            <p:cNvSpPr>
              <a:spLocks/>
            </p:cNvSpPr>
            <p:nvPr/>
          </p:nvSpPr>
          <p:spPr bwMode="auto">
            <a:xfrm rot="5400000">
              <a:off x="3996" y="1906"/>
              <a:ext cx="357" cy="192"/>
            </a:xfrm>
            <a:custGeom>
              <a:avLst/>
              <a:gdLst>
                <a:gd name="T0" fmla="*/ 0 w 21600"/>
                <a:gd name="T1" fmla="*/ 0 h 21600"/>
                <a:gd name="T2" fmla="*/ 6 w 21600"/>
                <a:gd name="T3" fmla="*/ 2 h 21600"/>
                <a:gd name="T4" fmla="*/ 0 w 21600"/>
                <a:gd name="T5" fmla="*/ 2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096" name="Arc 74"/>
            <p:cNvSpPr>
              <a:spLocks/>
            </p:cNvSpPr>
            <p:nvPr/>
          </p:nvSpPr>
          <p:spPr bwMode="auto">
            <a:xfrm rot="5400000" flipV="1">
              <a:off x="3804" y="1906"/>
              <a:ext cx="357" cy="192"/>
            </a:xfrm>
            <a:custGeom>
              <a:avLst/>
              <a:gdLst>
                <a:gd name="T0" fmla="*/ 0 w 21600"/>
                <a:gd name="T1" fmla="*/ 0 h 21600"/>
                <a:gd name="T2" fmla="*/ 6 w 21600"/>
                <a:gd name="T3" fmla="*/ 2 h 21600"/>
                <a:gd name="T4" fmla="*/ 0 w 21600"/>
                <a:gd name="T5" fmla="*/ 2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097" name="Arc 75"/>
            <p:cNvSpPr>
              <a:spLocks/>
            </p:cNvSpPr>
            <p:nvPr/>
          </p:nvSpPr>
          <p:spPr bwMode="auto">
            <a:xfrm rot="5400000">
              <a:off x="4149" y="1753"/>
              <a:ext cx="51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2 h 21600"/>
                <a:gd name="T4" fmla="*/ 0 w 21600"/>
                <a:gd name="T5" fmla="*/ 2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098" name="Arc 76"/>
            <p:cNvSpPr>
              <a:spLocks/>
            </p:cNvSpPr>
            <p:nvPr/>
          </p:nvSpPr>
          <p:spPr bwMode="auto">
            <a:xfrm rot="5400000" flipV="1">
              <a:off x="3957" y="1753"/>
              <a:ext cx="51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2 h 21600"/>
                <a:gd name="T4" fmla="*/ 0 w 21600"/>
                <a:gd name="T5" fmla="*/ 2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099" name="Arc 77"/>
            <p:cNvSpPr>
              <a:spLocks/>
            </p:cNvSpPr>
            <p:nvPr/>
          </p:nvSpPr>
          <p:spPr bwMode="auto">
            <a:xfrm rot="5400000">
              <a:off x="4149" y="1702"/>
              <a:ext cx="51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2 h 21600"/>
                <a:gd name="T4" fmla="*/ 0 w 21600"/>
                <a:gd name="T5" fmla="*/ 2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100" name="Arc 78"/>
            <p:cNvSpPr>
              <a:spLocks/>
            </p:cNvSpPr>
            <p:nvPr/>
          </p:nvSpPr>
          <p:spPr bwMode="auto">
            <a:xfrm rot="5400000" flipV="1">
              <a:off x="3957" y="1702"/>
              <a:ext cx="51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2 h 21600"/>
                <a:gd name="T4" fmla="*/ 0 w 21600"/>
                <a:gd name="T5" fmla="*/ 2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101" name="Line 79"/>
            <p:cNvSpPr>
              <a:spLocks noChangeShapeType="1"/>
            </p:cNvSpPr>
            <p:nvPr/>
          </p:nvSpPr>
          <p:spPr bwMode="auto">
            <a:xfrm rot="5400000" flipH="1">
              <a:off x="4047" y="1759"/>
              <a:ext cx="255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102" name="Line 80"/>
            <p:cNvSpPr>
              <a:spLocks noChangeShapeType="1"/>
            </p:cNvSpPr>
            <p:nvPr/>
          </p:nvSpPr>
          <p:spPr bwMode="auto">
            <a:xfrm rot="5400000" flipH="1">
              <a:off x="3855" y="1759"/>
              <a:ext cx="255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42041" name="Text Box 81"/>
          <p:cNvSpPr txBox="1">
            <a:spLocks noChangeArrowheads="1"/>
          </p:cNvSpPr>
          <p:nvPr/>
        </p:nvSpPr>
        <p:spPr bwMode="auto">
          <a:xfrm rot="5400000">
            <a:off x="3492500" y="5118100"/>
            <a:ext cx="574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c</a:t>
            </a:r>
            <a:r>
              <a:rPr lang="it-IT" sz="2000" baseline="-25000">
                <a:latin typeface="Arial Rounded MT Bold" pitchFamily="34" charset="0"/>
              </a:rPr>
              <a:t>i+1</a:t>
            </a:r>
          </a:p>
        </p:txBody>
      </p:sp>
      <p:sp>
        <p:nvSpPr>
          <p:cNvPr id="42042" name="Line 82"/>
          <p:cNvSpPr>
            <a:spLocks noChangeShapeType="1"/>
          </p:cNvSpPr>
          <p:nvPr/>
        </p:nvSpPr>
        <p:spPr bwMode="auto">
          <a:xfrm rot="5400000" flipH="1">
            <a:off x="3962400" y="3810000"/>
            <a:ext cx="457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2043" name="Line 83"/>
          <p:cNvSpPr>
            <a:spLocks noChangeShapeType="1"/>
          </p:cNvSpPr>
          <p:nvPr/>
        </p:nvSpPr>
        <p:spPr bwMode="auto">
          <a:xfrm rot="5400000" flipH="1">
            <a:off x="3124200" y="3810000"/>
            <a:ext cx="457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2044" name="Rectangle 84"/>
          <p:cNvSpPr>
            <a:spLocks noChangeArrowheads="1"/>
          </p:cNvSpPr>
          <p:nvPr/>
        </p:nvSpPr>
        <p:spPr bwMode="auto">
          <a:xfrm rot="5400000">
            <a:off x="3314700" y="3924300"/>
            <a:ext cx="990600" cy="12192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>
                <a:latin typeface="Arial Rounded MT Bold" pitchFamily="34" charset="0"/>
              </a:rPr>
              <a:t>FA</a:t>
            </a:r>
          </a:p>
        </p:txBody>
      </p:sp>
      <p:sp>
        <p:nvSpPr>
          <p:cNvPr id="42045" name="Text Box 85"/>
          <p:cNvSpPr txBox="1">
            <a:spLocks noChangeArrowheads="1"/>
          </p:cNvSpPr>
          <p:nvPr/>
        </p:nvSpPr>
        <p:spPr bwMode="auto">
          <a:xfrm rot="5400000">
            <a:off x="4199731" y="3572669"/>
            <a:ext cx="379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c</a:t>
            </a:r>
            <a:r>
              <a:rPr lang="it-IT" sz="2000" baseline="-25000">
                <a:latin typeface="Arial Rounded MT Bold" pitchFamily="34" charset="0"/>
              </a:rPr>
              <a:t>i</a:t>
            </a:r>
          </a:p>
        </p:txBody>
      </p:sp>
      <p:sp>
        <p:nvSpPr>
          <p:cNvPr id="42046" name="Line 86"/>
          <p:cNvSpPr>
            <a:spLocks noChangeShapeType="1"/>
          </p:cNvSpPr>
          <p:nvPr/>
        </p:nvSpPr>
        <p:spPr bwMode="auto">
          <a:xfrm rot="5400000" flipH="1">
            <a:off x="3352800" y="5257800"/>
            <a:ext cx="457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2047" name="Line 87"/>
          <p:cNvSpPr>
            <a:spLocks noChangeShapeType="1"/>
          </p:cNvSpPr>
          <p:nvPr/>
        </p:nvSpPr>
        <p:spPr bwMode="auto">
          <a:xfrm rot="5400000" flipH="1">
            <a:off x="3733800" y="5257800"/>
            <a:ext cx="457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2048" name="Text Box 88"/>
          <p:cNvSpPr txBox="1">
            <a:spLocks noChangeArrowheads="1"/>
          </p:cNvSpPr>
          <p:nvPr/>
        </p:nvSpPr>
        <p:spPr bwMode="auto">
          <a:xfrm rot="5400000">
            <a:off x="3814763" y="3576637"/>
            <a:ext cx="387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b</a:t>
            </a:r>
            <a:r>
              <a:rPr lang="it-IT" sz="2000" baseline="-25000">
                <a:latin typeface="Arial Rounded MT Bold" pitchFamily="34" charset="0"/>
              </a:rPr>
              <a:t>i</a:t>
            </a:r>
          </a:p>
        </p:txBody>
      </p:sp>
      <p:sp>
        <p:nvSpPr>
          <p:cNvPr id="42049" name="Text Box 89"/>
          <p:cNvSpPr txBox="1">
            <a:spLocks noChangeArrowheads="1"/>
          </p:cNvSpPr>
          <p:nvPr/>
        </p:nvSpPr>
        <p:spPr bwMode="auto">
          <a:xfrm rot="5400000">
            <a:off x="3977481" y="5014119"/>
            <a:ext cx="3667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s</a:t>
            </a:r>
            <a:r>
              <a:rPr lang="it-IT" sz="2000" baseline="-25000">
                <a:latin typeface="Arial Rounded MT Bold" pitchFamily="34" charset="0"/>
              </a:rPr>
              <a:t>i</a:t>
            </a:r>
          </a:p>
        </p:txBody>
      </p:sp>
      <p:sp>
        <p:nvSpPr>
          <p:cNvPr id="42050" name="Text Box 90"/>
          <p:cNvSpPr txBox="1">
            <a:spLocks noChangeArrowheads="1"/>
          </p:cNvSpPr>
          <p:nvPr/>
        </p:nvSpPr>
        <p:spPr bwMode="auto">
          <a:xfrm rot="5400000">
            <a:off x="3359945" y="3571081"/>
            <a:ext cx="379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a</a:t>
            </a:r>
            <a:r>
              <a:rPr lang="it-IT" sz="2000" baseline="-25000">
                <a:latin typeface="Arial Rounded MT Bold" pitchFamily="34" charset="0"/>
              </a:rPr>
              <a:t>i</a:t>
            </a:r>
          </a:p>
        </p:txBody>
      </p:sp>
      <p:sp>
        <p:nvSpPr>
          <p:cNvPr id="42051" name="Line 91"/>
          <p:cNvSpPr>
            <a:spLocks noChangeShapeType="1"/>
          </p:cNvSpPr>
          <p:nvPr/>
        </p:nvSpPr>
        <p:spPr bwMode="auto">
          <a:xfrm rot="5400000" flipH="1">
            <a:off x="3521869" y="3742531"/>
            <a:ext cx="577850" cy="15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2052" name="Line 92"/>
          <p:cNvSpPr>
            <a:spLocks noChangeShapeType="1"/>
          </p:cNvSpPr>
          <p:nvPr/>
        </p:nvSpPr>
        <p:spPr bwMode="auto">
          <a:xfrm flipV="1">
            <a:off x="1752600" y="2209800"/>
            <a:ext cx="0" cy="13700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2053" name="Line 93"/>
          <p:cNvSpPr>
            <a:spLocks noChangeShapeType="1"/>
          </p:cNvSpPr>
          <p:nvPr/>
        </p:nvSpPr>
        <p:spPr bwMode="auto">
          <a:xfrm flipV="1">
            <a:off x="2362200" y="22098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grpSp>
        <p:nvGrpSpPr>
          <p:cNvPr id="5" name="Group 94"/>
          <p:cNvGrpSpPr>
            <a:grpSpLocks/>
          </p:cNvGrpSpPr>
          <p:nvPr/>
        </p:nvGrpSpPr>
        <p:grpSpPr bwMode="auto">
          <a:xfrm>
            <a:off x="1905000" y="2590800"/>
            <a:ext cx="609600" cy="871538"/>
            <a:chOff x="3887" y="1631"/>
            <a:chExt cx="384" cy="549"/>
          </a:xfrm>
        </p:grpSpPr>
        <p:sp>
          <p:nvSpPr>
            <p:cNvPr id="42087" name="Arc 95"/>
            <p:cNvSpPr>
              <a:spLocks/>
            </p:cNvSpPr>
            <p:nvPr/>
          </p:nvSpPr>
          <p:spPr bwMode="auto">
            <a:xfrm rot="5400000">
              <a:off x="3996" y="1906"/>
              <a:ext cx="357" cy="192"/>
            </a:xfrm>
            <a:custGeom>
              <a:avLst/>
              <a:gdLst>
                <a:gd name="T0" fmla="*/ 0 w 21600"/>
                <a:gd name="T1" fmla="*/ 0 h 21600"/>
                <a:gd name="T2" fmla="*/ 6 w 21600"/>
                <a:gd name="T3" fmla="*/ 2 h 21600"/>
                <a:gd name="T4" fmla="*/ 0 w 21600"/>
                <a:gd name="T5" fmla="*/ 2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088" name="Arc 96"/>
            <p:cNvSpPr>
              <a:spLocks/>
            </p:cNvSpPr>
            <p:nvPr/>
          </p:nvSpPr>
          <p:spPr bwMode="auto">
            <a:xfrm rot="5400000" flipV="1">
              <a:off x="3804" y="1906"/>
              <a:ext cx="357" cy="192"/>
            </a:xfrm>
            <a:custGeom>
              <a:avLst/>
              <a:gdLst>
                <a:gd name="T0" fmla="*/ 0 w 21600"/>
                <a:gd name="T1" fmla="*/ 0 h 21600"/>
                <a:gd name="T2" fmla="*/ 6 w 21600"/>
                <a:gd name="T3" fmla="*/ 2 h 21600"/>
                <a:gd name="T4" fmla="*/ 0 w 21600"/>
                <a:gd name="T5" fmla="*/ 2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089" name="Arc 97"/>
            <p:cNvSpPr>
              <a:spLocks/>
            </p:cNvSpPr>
            <p:nvPr/>
          </p:nvSpPr>
          <p:spPr bwMode="auto">
            <a:xfrm rot="5400000">
              <a:off x="4149" y="1753"/>
              <a:ext cx="51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2 h 21600"/>
                <a:gd name="T4" fmla="*/ 0 w 21600"/>
                <a:gd name="T5" fmla="*/ 2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090" name="Arc 98"/>
            <p:cNvSpPr>
              <a:spLocks/>
            </p:cNvSpPr>
            <p:nvPr/>
          </p:nvSpPr>
          <p:spPr bwMode="auto">
            <a:xfrm rot="5400000" flipV="1">
              <a:off x="3957" y="1753"/>
              <a:ext cx="51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2 h 21600"/>
                <a:gd name="T4" fmla="*/ 0 w 21600"/>
                <a:gd name="T5" fmla="*/ 2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091" name="Arc 99"/>
            <p:cNvSpPr>
              <a:spLocks/>
            </p:cNvSpPr>
            <p:nvPr/>
          </p:nvSpPr>
          <p:spPr bwMode="auto">
            <a:xfrm rot="5400000">
              <a:off x="4149" y="1702"/>
              <a:ext cx="51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2 h 21600"/>
                <a:gd name="T4" fmla="*/ 0 w 21600"/>
                <a:gd name="T5" fmla="*/ 2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092" name="Arc 100"/>
            <p:cNvSpPr>
              <a:spLocks/>
            </p:cNvSpPr>
            <p:nvPr/>
          </p:nvSpPr>
          <p:spPr bwMode="auto">
            <a:xfrm rot="5400000" flipV="1">
              <a:off x="3957" y="1702"/>
              <a:ext cx="51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2 h 21600"/>
                <a:gd name="T4" fmla="*/ 0 w 21600"/>
                <a:gd name="T5" fmla="*/ 2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093" name="Line 101"/>
            <p:cNvSpPr>
              <a:spLocks noChangeShapeType="1"/>
            </p:cNvSpPr>
            <p:nvPr/>
          </p:nvSpPr>
          <p:spPr bwMode="auto">
            <a:xfrm rot="5400000" flipH="1">
              <a:off x="4047" y="1759"/>
              <a:ext cx="255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094" name="Line 102"/>
            <p:cNvSpPr>
              <a:spLocks noChangeShapeType="1"/>
            </p:cNvSpPr>
            <p:nvPr/>
          </p:nvSpPr>
          <p:spPr bwMode="auto">
            <a:xfrm rot="5400000" flipH="1">
              <a:off x="3855" y="1759"/>
              <a:ext cx="255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42055" name="Text Box 103"/>
          <p:cNvSpPr txBox="1">
            <a:spLocks noChangeArrowheads="1"/>
          </p:cNvSpPr>
          <p:nvPr/>
        </p:nvSpPr>
        <p:spPr bwMode="auto">
          <a:xfrm rot="5400000">
            <a:off x="1892300" y="5118100"/>
            <a:ext cx="574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c</a:t>
            </a:r>
            <a:r>
              <a:rPr lang="it-IT" sz="2000" baseline="-25000">
                <a:latin typeface="Arial Rounded MT Bold" pitchFamily="34" charset="0"/>
              </a:rPr>
              <a:t>i+1</a:t>
            </a:r>
          </a:p>
        </p:txBody>
      </p:sp>
      <p:sp>
        <p:nvSpPr>
          <p:cNvPr id="42056" name="Line 104"/>
          <p:cNvSpPr>
            <a:spLocks noChangeShapeType="1"/>
          </p:cNvSpPr>
          <p:nvPr/>
        </p:nvSpPr>
        <p:spPr bwMode="auto">
          <a:xfrm rot="5400000" flipH="1">
            <a:off x="2362200" y="3810000"/>
            <a:ext cx="457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2057" name="Line 105"/>
          <p:cNvSpPr>
            <a:spLocks noChangeShapeType="1"/>
          </p:cNvSpPr>
          <p:nvPr/>
        </p:nvSpPr>
        <p:spPr bwMode="auto">
          <a:xfrm rot="5400000" flipH="1">
            <a:off x="1524000" y="3810000"/>
            <a:ext cx="457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2058" name="Rectangle 106"/>
          <p:cNvSpPr>
            <a:spLocks noChangeArrowheads="1"/>
          </p:cNvSpPr>
          <p:nvPr/>
        </p:nvSpPr>
        <p:spPr bwMode="auto">
          <a:xfrm rot="5400000">
            <a:off x="1714500" y="3924300"/>
            <a:ext cx="990600" cy="12192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>
                <a:latin typeface="Arial Rounded MT Bold" pitchFamily="34" charset="0"/>
              </a:rPr>
              <a:t>FA</a:t>
            </a:r>
          </a:p>
        </p:txBody>
      </p:sp>
      <p:sp>
        <p:nvSpPr>
          <p:cNvPr id="42059" name="Text Box 107"/>
          <p:cNvSpPr txBox="1">
            <a:spLocks noChangeArrowheads="1"/>
          </p:cNvSpPr>
          <p:nvPr/>
        </p:nvSpPr>
        <p:spPr bwMode="auto">
          <a:xfrm rot="5400000">
            <a:off x="2599531" y="3572669"/>
            <a:ext cx="379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c</a:t>
            </a:r>
            <a:r>
              <a:rPr lang="it-IT" sz="2000" baseline="-25000">
                <a:latin typeface="Arial Rounded MT Bold" pitchFamily="34" charset="0"/>
              </a:rPr>
              <a:t>i</a:t>
            </a:r>
          </a:p>
        </p:txBody>
      </p:sp>
      <p:sp>
        <p:nvSpPr>
          <p:cNvPr id="42060" name="Line 108"/>
          <p:cNvSpPr>
            <a:spLocks noChangeShapeType="1"/>
          </p:cNvSpPr>
          <p:nvPr/>
        </p:nvSpPr>
        <p:spPr bwMode="auto">
          <a:xfrm rot="5400000" flipH="1">
            <a:off x="1752600" y="5257800"/>
            <a:ext cx="457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2061" name="Line 109"/>
          <p:cNvSpPr>
            <a:spLocks noChangeShapeType="1"/>
          </p:cNvSpPr>
          <p:nvPr/>
        </p:nvSpPr>
        <p:spPr bwMode="auto">
          <a:xfrm rot="5400000" flipH="1">
            <a:off x="2133600" y="5257800"/>
            <a:ext cx="457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2062" name="Text Box 110"/>
          <p:cNvSpPr txBox="1">
            <a:spLocks noChangeArrowheads="1"/>
          </p:cNvSpPr>
          <p:nvPr/>
        </p:nvSpPr>
        <p:spPr bwMode="auto">
          <a:xfrm rot="5400000">
            <a:off x="2214563" y="3576637"/>
            <a:ext cx="387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b</a:t>
            </a:r>
            <a:r>
              <a:rPr lang="it-IT" sz="2000" baseline="-25000">
                <a:latin typeface="Arial Rounded MT Bold" pitchFamily="34" charset="0"/>
              </a:rPr>
              <a:t>i</a:t>
            </a:r>
          </a:p>
        </p:txBody>
      </p:sp>
      <p:sp>
        <p:nvSpPr>
          <p:cNvPr id="42063" name="Text Box 111"/>
          <p:cNvSpPr txBox="1">
            <a:spLocks noChangeArrowheads="1"/>
          </p:cNvSpPr>
          <p:nvPr/>
        </p:nvSpPr>
        <p:spPr bwMode="auto">
          <a:xfrm rot="5400000">
            <a:off x="2377281" y="5014119"/>
            <a:ext cx="3667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s</a:t>
            </a:r>
            <a:r>
              <a:rPr lang="it-IT" sz="2000" baseline="-25000">
                <a:latin typeface="Arial Rounded MT Bold" pitchFamily="34" charset="0"/>
              </a:rPr>
              <a:t>i</a:t>
            </a:r>
          </a:p>
        </p:txBody>
      </p:sp>
      <p:sp>
        <p:nvSpPr>
          <p:cNvPr id="42064" name="Text Box 112"/>
          <p:cNvSpPr txBox="1">
            <a:spLocks noChangeArrowheads="1"/>
          </p:cNvSpPr>
          <p:nvPr/>
        </p:nvSpPr>
        <p:spPr bwMode="auto">
          <a:xfrm rot="5400000">
            <a:off x="1759745" y="3571081"/>
            <a:ext cx="379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a</a:t>
            </a:r>
            <a:r>
              <a:rPr lang="it-IT" sz="2000" baseline="-25000">
                <a:latin typeface="Arial Rounded MT Bold" pitchFamily="34" charset="0"/>
              </a:rPr>
              <a:t>i</a:t>
            </a:r>
          </a:p>
        </p:txBody>
      </p:sp>
      <p:sp>
        <p:nvSpPr>
          <p:cNvPr id="42065" name="Line 113"/>
          <p:cNvSpPr>
            <a:spLocks noChangeShapeType="1"/>
          </p:cNvSpPr>
          <p:nvPr/>
        </p:nvSpPr>
        <p:spPr bwMode="auto">
          <a:xfrm rot="5400000" flipH="1">
            <a:off x="1921669" y="3750469"/>
            <a:ext cx="577850" cy="15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2066" name="Line 114"/>
          <p:cNvSpPr>
            <a:spLocks noChangeShapeType="1"/>
          </p:cNvSpPr>
          <p:nvPr/>
        </p:nvSpPr>
        <p:spPr bwMode="auto">
          <a:xfrm flipV="1">
            <a:off x="7391400" y="2438400"/>
            <a:ext cx="0" cy="11414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2067" name="Oval 115"/>
          <p:cNvSpPr>
            <a:spLocks noChangeArrowheads="1"/>
          </p:cNvSpPr>
          <p:nvPr/>
        </p:nvSpPr>
        <p:spPr bwMode="auto">
          <a:xfrm>
            <a:off x="7315200" y="2362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2068" name="Oval 116"/>
          <p:cNvSpPr>
            <a:spLocks noChangeArrowheads="1"/>
          </p:cNvSpPr>
          <p:nvPr/>
        </p:nvSpPr>
        <p:spPr bwMode="auto">
          <a:xfrm>
            <a:off x="6781800" y="2362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2069" name="Line 117"/>
          <p:cNvSpPr>
            <a:spLocks noChangeShapeType="1"/>
          </p:cNvSpPr>
          <p:nvPr/>
        </p:nvSpPr>
        <p:spPr bwMode="auto">
          <a:xfrm flipV="1">
            <a:off x="5257800" y="24384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2070" name="Oval 118"/>
          <p:cNvSpPr>
            <a:spLocks noChangeArrowheads="1"/>
          </p:cNvSpPr>
          <p:nvPr/>
        </p:nvSpPr>
        <p:spPr bwMode="auto">
          <a:xfrm>
            <a:off x="5181600" y="2362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2071" name="Line 119"/>
          <p:cNvSpPr>
            <a:spLocks noChangeShapeType="1"/>
          </p:cNvSpPr>
          <p:nvPr/>
        </p:nvSpPr>
        <p:spPr bwMode="auto">
          <a:xfrm flipV="1">
            <a:off x="3657600" y="24384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2072" name="Oval 120"/>
          <p:cNvSpPr>
            <a:spLocks noChangeArrowheads="1"/>
          </p:cNvSpPr>
          <p:nvPr/>
        </p:nvSpPr>
        <p:spPr bwMode="auto">
          <a:xfrm>
            <a:off x="3581400" y="2362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2073" name="Text Box 121"/>
          <p:cNvSpPr txBox="1">
            <a:spLocks noChangeArrowheads="1"/>
          </p:cNvSpPr>
          <p:nvPr/>
        </p:nvSpPr>
        <p:spPr bwMode="auto">
          <a:xfrm>
            <a:off x="8153400" y="2209800"/>
            <a:ext cx="33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k</a:t>
            </a:r>
            <a:endParaRPr lang="it-IT" sz="2000" baseline="-25000">
              <a:latin typeface="Arial Rounded MT Bold" pitchFamily="34" charset="0"/>
            </a:endParaRPr>
          </a:p>
        </p:txBody>
      </p:sp>
      <p:graphicFrame>
        <p:nvGraphicFramePr>
          <p:cNvPr id="91274" name="Group 138"/>
          <p:cNvGraphicFramePr>
            <a:graphicFrameLocks noGrp="1"/>
          </p:cNvGraphicFramePr>
          <p:nvPr/>
        </p:nvGraphicFramePr>
        <p:xfrm>
          <a:off x="228600" y="2514600"/>
          <a:ext cx="1371600" cy="838200"/>
        </p:xfrm>
        <a:graphic>
          <a:graphicData uri="http://schemas.openxmlformats.org/drawingml/2006/table">
            <a:tbl>
              <a:tblPr/>
              <a:tblGrid>
                <a:gridCol w="742950"/>
                <a:gridCol w="628650"/>
              </a:tblGrid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A–B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K=1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A+B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k=0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084" name="Line 132"/>
          <p:cNvSpPr>
            <a:spLocks noChangeShapeType="1"/>
          </p:cNvSpPr>
          <p:nvPr/>
        </p:nvSpPr>
        <p:spPr bwMode="auto">
          <a:xfrm flipV="1">
            <a:off x="5562600" y="22098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28" name="Segnaposto numero diapositiva 1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9.</a:t>
            </a:r>
            <a:fld id="{DEB34C88-C1E4-4510-B627-E73039ED04AF}" type="slidenum">
              <a:rPr lang="it-IT" smtClean="0"/>
              <a:pPr>
                <a:defRPr/>
              </a:pPr>
              <a:t>54</a:t>
            </a:fld>
            <a:endParaRPr lang="it-IT" dirty="0"/>
          </a:p>
        </p:txBody>
      </p:sp>
      <p:sp>
        <p:nvSpPr>
          <p:cNvPr id="129" name="Segnaposto piè di pagina 1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Livelli di logica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it-IT" sz="2400" dirty="0"/>
              <a:t>Data una rete combinatoria</a:t>
            </a:r>
          </a:p>
          <a:p>
            <a:pPr>
              <a:defRPr/>
            </a:pPr>
            <a:endParaRPr lang="it-IT" sz="2400" dirty="0"/>
          </a:p>
          <a:p>
            <a:pPr>
              <a:defRPr/>
            </a:pPr>
            <a:endParaRPr lang="it-IT" sz="2400" dirty="0"/>
          </a:p>
          <a:p>
            <a:pPr>
              <a:defRPr/>
            </a:pPr>
            <a:endParaRPr lang="it-IT" sz="2400" dirty="0"/>
          </a:p>
          <a:p>
            <a:pPr>
              <a:defRPr/>
            </a:pPr>
            <a:endParaRPr lang="it-IT" sz="2400" dirty="0"/>
          </a:p>
          <a:p>
            <a:pPr>
              <a:defRPr/>
            </a:pPr>
            <a:endParaRPr lang="it-IT" sz="2400" dirty="0"/>
          </a:p>
          <a:p>
            <a:pPr>
              <a:defRPr/>
            </a:pPr>
            <a:endParaRPr lang="it-IT" sz="2000" dirty="0"/>
          </a:p>
          <a:p>
            <a:pPr>
              <a:defRPr/>
            </a:pPr>
            <a:r>
              <a:rPr lang="it-IT" sz="2000" dirty="0"/>
              <a:t>Definizione</a:t>
            </a:r>
          </a:p>
          <a:p>
            <a:pPr lvl="2">
              <a:defRPr/>
            </a:pPr>
            <a:r>
              <a:rPr lang="it-IT" sz="1600" dirty="0"/>
              <a:t>Livelli di logica della rete = numero MAX di blocchi base attraversati passando da un ingresso a una </a:t>
            </a:r>
            <a:r>
              <a:rPr lang="it-IT" sz="1600" dirty="0" smtClean="0"/>
              <a:t>uscita</a:t>
            </a:r>
            <a:endParaRPr lang="it-IT" sz="1600" dirty="0"/>
          </a:p>
          <a:p>
            <a:pPr>
              <a:defRPr/>
            </a:pPr>
            <a:r>
              <a:rPr lang="it-IT" sz="1800" dirty="0"/>
              <a:t>NOTA</a:t>
            </a:r>
          </a:p>
          <a:p>
            <a:pPr lvl="2">
              <a:defRPr/>
            </a:pPr>
            <a:r>
              <a:rPr lang="it-IT" sz="1600" dirty="0"/>
              <a:t>La negazione degli ingressi non conta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14400" y="2819400"/>
            <a:ext cx="1335088" cy="762000"/>
            <a:chOff x="1776" y="2160"/>
            <a:chExt cx="841" cy="480"/>
          </a:xfrm>
        </p:grpSpPr>
        <p:sp>
          <p:nvSpPr>
            <p:cNvPr id="43077" name="AutoShape 5"/>
            <p:cNvSpPr>
              <a:spLocks noChangeArrowheads="1"/>
            </p:cNvSpPr>
            <p:nvPr/>
          </p:nvSpPr>
          <p:spPr bwMode="auto">
            <a:xfrm>
              <a:off x="1968" y="2160"/>
              <a:ext cx="480" cy="480"/>
            </a:xfrm>
            <a:prstGeom prst="flowChartDelay">
              <a:avLst/>
            </a:prstGeom>
            <a:noFill/>
            <a:ln w="38100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078" name="Line 6"/>
            <p:cNvSpPr>
              <a:spLocks noChangeShapeType="1"/>
            </p:cNvSpPr>
            <p:nvPr/>
          </p:nvSpPr>
          <p:spPr bwMode="auto">
            <a:xfrm flipH="1">
              <a:off x="1776" y="2592"/>
              <a:ext cx="192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079" name="Line 7"/>
            <p:cNvSpPr>
              <a:spLocks noChangeShapeType="1"/>
            </p:cNvSpPr>
            <p:nvPr/>
          </p:nvSpPr>
          <p:spPr bwMode="auto">
            <a:xfrm flipH="1">
              <a:off x="1776" y="2208"/>
              <a:ext cx="192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080" name="Line 8"/>
            <p:cNvSpPr>
              <a:spLocks noChangeShapeType="1"/>
            </p:cNvSpPr>
            <p:nvPr/>
          </p:nvSpPr>
          <p:spPr bwMode="auto">
            <a:xfrm flipH="1">
              <a:off x="2448" y="2400"/>
              <a:ext cx="169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081" name="Line 9"/>
            <p:cNvSpPr>
              <a:spLocks noChangeShapeType="1"/>
            </p:cNvSpPr>
            <p:nvPr/>
          </p:nvSpPr>
          <p:spPr bwMode="auto">
            <a:xfrm flipH="1">
              <a:off x="1776" y="2400"/>
              <a:ext cx="192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2514600" y="2286000"/>
            <a:ext cx="1258888" cy="914400"/>
            <a:chOff x="2976" y="2304"/>
            <a:chExt cx="793" cy="576"/>
          </a:xfrm>
        </p:grpSpPr>
        <p:sp>
          <p:nvSpPr>
            <p:cNvPr id="43069" name="Line 11"/>
            <p:cNvSpPr>
              <a:spLocks noChangeShapeType="1"/>
            </p:cNvSpPr>
            <p:nvPr/>
          </p:nvSpPr>
          <p:spPr bwMode="auto">
            <a:xfrm flipH="1">
              <a:off x="3600" y="2592"/>
              <a:ext cx="169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3072" y="2304"/>
              <a:ext cx="543" cy="576"/>
              <a:chOff x="4353" y="1920"/>
              <a:chExt cx="543" cy="480"/>
            </a:xfrm>
          </p:grpSpPr>
          <p:sp>
            <p:nvSpPr>
              <p:cNvPr id="43073" name="Arc 13"/>
              <p:cNvSpPr>
                <a:spLocks/>
              </p:cNvSpPr>
              <p:nvPr/>
            </p:nvSpPr>
            <p:spPr bwMode="auto">
              <a:xfrm>
                <a:off x="4353" y="1922"/>
                <a:ext cx="543" cy="241"/>
              </a:xfrm>
              <a:custGeom>
                <a:avLst/>
                <a:gdLst>
                  <a:gd name="T0" fmla="*/ 0 w 21600"/>
                  <a:gd name="T1" fmla="*/ 0 h 21872"/>
                  <a:gd name="T2" fmla="*/ 543 w 21600"/>
                  <a:gd name="T3" fmla="*/ 241 h 21872"/>
                  <a:gd name="T4" fmla="*/ 0 w 21600"/>
                  <a:gd name="T5" fmla="*/ 238 h 21872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872"/>
                  <a:gd name="T11" fmla="*/ 21600 w 21600"/>
                  <a:gd name="T12" fmla="*/ 21872 h 2187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872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1690"/>
                      <a:pt x="21599" y="21781"/>
                      <a:pt x="21598" y="21872"/>
                    </a:cubicBezTo>
                  </a:path>
                  <a:path w="21600" h="21872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1690"/>
                      <a:pt x="21599" y="21781"/>
                      <a:pt x="21598" y="21872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CC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3074" name="Arc 14"/>
              <p:cNvSpPr>
                <a:spLocks/>
              </p:cNvSpPr>
              <p:nvPr/>
            </p:nvSpPr>
            <p:spPr bwMode="auto">
              <a:xfrm flipV="1">
                <a:off x="4353" y="2160"/>
                <a:ext cx="543" cy="240"/>
              </a:xfrm>
              <a:custGeom>
                <a:avLst/>
                <a:gdLst>
                  <a:gd name="T0" fmla="*/ 0 w 21600"/>
                  <a:gd name="T1" fmla="*/ 0 h 21600"/>
                  <a:gd name="T2" fmla="*/ 543 w 21600"/>
                  <a:gd name="T3" fmla="*/ 240 h 21600"/>
                  <a:gd name="T4" fmla="*/ 0 w 21600"/>
                  <a:gd name="T5" fmla="*/ 24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CC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3075" name="Arc 15"/>
              <p:cNvSpPr>
                <a:spLocks/>
              </p:cNvSpPr>
              <p:nvPr/>
            </p:nvSpPr>
            <p:spPr bwMode="auto">
              <a:xfrm>
                <a:off x="4353" y="1920"/>
                <a:ext cx="136" cy="240"/>
              </a:xfrm>
              <a:custGeom>
                <a:avLst/>
                <a:gdLst>
                  <a:gd name="T0" fmla="*/ 0 w 21600"/>
                  <a:gd name="T1" fmla="*/ 0 h 21600"/>
                  <a:gd name="T2" fmla="*/ 136 w 21600"/>
                  <a:gd name="T3" fmla="*/ 240 h 21600"/>
                  <a:gd name="T4" fmla="*/ 0 w 21600"/>
                  <a:gd name="T5" fmla="*/ 24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CC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3076" name="Arc 16"/>
              <p:cNvSpPr>
                <a:spLocks/>
              </p:cNvSpPr>
              <p:nvPr/>
            </p:nvSpPr>
            <p:spPr bwMode="auto">
              <a:xfrm flipV="1">
                <a:off x="4353" y="2160"/>
                <a:ext cx="136" cy="240"/>
              </a:xfrm>
              <a:custGeom>
                <a:avLst/>
                <a:gdLst>
                  <a:gd name="T0" fmla="*/ 0 w 21600"/>
                  <a:gd name="T1" fmla="*/ 0 h 21600"/>
                  <a:gd name="T2" fmla="*/ 136 w 21600"/>
                  <a:gd name="T3" fmla="*/ 240 h 21600"/>
                  <a:gd name="T4" fmla="*/ 0 w 21600"/>
                  <a:gd name="T5" fmla="*/ 24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CC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43071" name="Line 17"/>
            <p:cNvSpPr>
              <a:spLocks noChangeShapeType="1"/>
            </p:cNvSpPr>
            <p:nvPr/>
          </p:nvSpPr>
          <p:spPr bwMode="auto">
            <a:xfrm flipH="1">
              <a:off x="2976" y="2736"/>
              <a:ext cx="240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072" name="Line 18"/>
            <p:cNvSpPr>
              <a:spLocks noChangeShapeType="1"/>
            </p:cNvSpPr>
            <p:nvPr/>
          </p:nvSpPr>
          <p:spPr bwMode="auto">
            <a:xfrm flipH="1">
              <a:off x="2976" y="2448"/>
              <a:ext cx="240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2590800" y="3581400"/>
            <a:ext cx="1487488" cy="762000"/>
            <a:chOff x="4416" y="2448"/>
            <a:chExt cx="937" cy="480"/>
          </a:xfrm>
        </p:grpSpPr>
        <p:sp>
          <p:nvSpPr>
            <p:cNvPr id="43064" name="AutoShape 20"/>
            <p:cNvSpPr>
              <a:spLocks noChangeArrowheads="1"/>
            </p:cNvSpPr>
            <p:nvPr/>
          </p:nvSpPr>
          <p:spPr bwMode="auto">
            <a:xfrm>
              <a:off x="4608" y="2448"/>
              <a:ext cx="480" cy="480"/>
            </a:xfrm>
            <a:prstGeom prst="flowChartDelay">
              <a:avLst/>
            </a:prstGeom>
            <a:noFill/>
            <a:ln w="38100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065" name="Line 21"/>
            <p:cNvSpPr>
              <a:spLocks noChangeShapeType="1"/>
            </p:cNvSpPr>
            <p:nvPr/>
          </p:nvSpPr>
          <p:spPr bwMode="auto">
            <a:xfrm flipH="1">
              <a:off x="4416" y="2832"/>
              <a:ext cx="192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066" name="Line 22"/>
            <p:cNvSpPr>
              <a:spLocks noChangeShapeType="1"/>
            </p:cNvSpPr>
            <p:nvPr/>
          </p:nvSpPr>
          <p:spPr bwMode="auto">
            <a:xfrm flipH="1">
              <a:off x="4416" y="2544"/>
              <a:ext cx="192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067" name="Line 23"/>
            <p:cNvSpPr>
              <a:spLocks noChangeShapeType="1"/>
            </p:cNvSpPr>
            <p:nvPr/>
          </p:nvSpPr>
          <p:spPr bwMode="auto">
            <a:xfrm flipH="1">
              <a:off x="5184" y="2688"/>
              <a:ext cx="169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068" name="Oval 24"/>
            <p:cNvSpPr>
              <a:spLocks noChangeArrowheads="1"/>
            </p:cNvSpPr>
            <p:nvPr/>
          </p:nvSpPr>
          <p:spPr bwMode="auto">
            <a:xfrm>
              <a:off x="5088" y="2640"/>
              <a:ext cx="96" cy="96"/>
            </a:xfrm>
            <a:prstGeom prst="ellips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6" name="Group 25"/>
          <p:cNvGrpSpPr>
            <a:grpSpLocks/>
          </p:cNvGrpSpPr>
          <p:nvPr/>
        </p:nvGrpSpPr>
        <p:grpSpPr bwMode="auto">
          <a:xfrm>
            <a:off x="4724400" y="2514600"/>
            <a:ext cx="1487488" cy="914400"/>
            <a:chOff x="2016" y="2736"/>
            <a:chExt cx="937" cy="576"/>
          </a:xfrm>
        </p:grpSpPr>
        <p:grpSp>
          <p:nvGrpSpPr>
            <p:cNvPr id="7" name="Group 26"/>
            <p:cNvGrpSpPr>
              <a:grpSpLocks/>
            </p:cNvGrpSpPr>
            <p:nvPr/>
          </p:nvGrpSpPr>
          <p:grpSpPr bwMode="auto">
            <a:xfrm>
              <a:off x="2145" y="2736"/>
              <a:ext cx="543" cy="576"/>
              <a:chOff x="4353" y="1920"/>
              <a:chExt cx="543" cy="480"/>
            </a:xfrm>
          </p:grpSpPr>
          <p:sp>
            <p:nvSpPr>
              <p:cNvPr id="43060" name="Arc 27"/>
              <p:cNvSpPr>
                <a:spLocks/>
              </p:cNvSpPr>
              <p:nvPr/>
            </p:nvSpPr>
            <p:spPr bwMode="auto">
              <a:xfrm>
                <a:off x="4353" y="1922"/>
                <a:ext cx="543" cy="241"/>
              </a:xfrm>
              <a:custGeom>
                <a:avLst/>
                <a:gdLst>
                  <a:gd name="T0" fmla="*/ 0 w 21600"/>
                  <a:gd name="T1" fmla="*/ 0 h 21872"/>
                  <a:gd name="T2" fmla="*/ 543 w 21600"/>
                  <a:gd name="T3" fmla="*/ 241 h 21872"/>
                  <a:gd name="T4" fmla="*/ 0 w 21600"/>
                  <a:gd name="T5" fmla="*/ 238 h 21872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872"/>
                  <a:gd name="T11" fmla="*/ 21600 w 21600"/>
                  <a:gd name="T12" fmla="*/ 21872 h 2187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872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1690"/>
                      <a:pt x="21599" y="21781"/>
                      <a:pt x="21598" y="21872"/>
                    </a:cubicBezTo>
                  </a:path>
                  <a:path w="21600" h="21872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1690"/>
                      <a:pt x="21599" y="21781"/>
                      <a:pt x="21598" y="21872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CC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3061" name="Arc 28"/>
              <p:cNvSpPr>
                <a:spLocks/>
              </p:cNvSpPr>
              <p:nvPr/>
            </p:nvSpPr>
            <p:spPr bwMode="auto">
              <a:xfrm flipV="1">
                <a:off x="4353" y="2160"/>
                <a:ext cx="543" cy="240"/>
              </a:xfrm>
              <a:custGeom>
                <a:avLst/>
                <a:gdLst>
                  <a:gd name="T0" fmla="*/ 0 w 21600"/>
                  <a:gd name="T1" fmla="*/ 0 h 21600"/>
                  <a:gd name="T2" fmla="*/ 543 w 21600"/>
                  <a:gd name="T3" fmla="*/ 240 h 21600"/>
                  <a:gd name="T4" fmla="*/ 0 w 21600"/>
                  <a:gd name="T5" fmla="*/ 24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CC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3062" name="Arc 29"/>
              <p:cNvSpPr>
                <a:spLocks/>
              </p:cNvSpPr>
              <p:nvPr/>
            </p:nvSpPr>
            <p:spPr bwMode="auto">
              <a:xfrm>
                <a:off x="4353" y="1920"/>
                <a:ext cx="136" cy="240"/>
              </a:xfrm>
              <a:custGeom>
                <a:avLst/>
                <a:gdLst>
                  <a:gd name="T0" fmla="*/ 0 w 21600"/>
                  <a:gd name="T1" fmla="*/ 0 h 21600"/>
                  <a:gd name="T2" fmla="*/ 136 w 21600"/>
                  <a:gd name="T3" fmla="*/ 240 h 21600"/>
                  <a:gd name="T4" fmla="*/ 0 w 21600"/>
                  <a:gd name="T5" fmla="*/ 24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CC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3063" name="Arc 30"/>
              <p:cNvSpPr>
                <a:spLocks/>
              </p:cNvSpPr>
              <p:nvPr/>
            </p:nvSpPr>
            <p:spPr bwMode="auto">
              <a:xfrm flipV="1">
                <a:off x="4353" y="2160"/>
                <a:ext cx="136" cy="240"/>
              </a:xfrm>
              <a:custGeom>
                <a:avLst/>
                <a:gdLst>
                  <a:gd name="T0" fmla="*/ 0 w 21600"/>
                  <a:gd name="T1" fmla="*/ 0 h 21600"/>
                  <a:gd name="T2" fmla="*/ 136 w 21600"/>
                  <a:gd name="T3" fmla="*/ 240 h 21600"/>
                  <a:gd name="T4" fmla="*/ 0 w 21600"/>
                  <a:gd name="T5" fmla="*/ 24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CC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43056" name="Line 31"/>
            <p:cNvSpPr>
              <a:spLocks noChangeShapeType="1"/>
            </p:cNvSpPr>
            <p:nvPr/>
          </p:nvSpPr>
          <p:spPr bwMode="auto">
            <a:xfrm flipH="1">
              <a:off x="2784" y="3024"/>
              <a:ext cx="169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057" name="Line 32"/>
            <p:cNvSpPr>
              <a:spLocks noChangeShapeType="1"/>
            </p:cNvSpPr>
            <p:nvPr/>
          </p:nvSpPr>
          <p:spPr bwMode="auto">
            <a:xfrm flipH="1">
              <a:off x="2016" y="3168"/>
              <a:ext cx="240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058" name="Line 33"/>
            <p:cNvSpPr>
              <a:spLocks noChangeShapeType="1"/>
            </p:cNvSpPr>
            <p:nvPr/>
          </p:nvSpPr>
          <p:spPr bwMode="auto">
            <a:xfrm flipH="1">
              <a:off x="2016" y="2880"/>
              <a:ext cx="240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059" name="Oval 34"/>
            <p:cNvSpPr>
              <a:spLocks noChangeArrowheads="1"/>
            </p:cNvSpPr>
            <p:nvPr/>
          </p:nvSpPr>
          <p:spPr bwMode="auto">
            <a:xfrm>
              <a:off x="2688" y="2976"/>
              <a:ext cx="96" cy="96"/>
            </a:xfrm>
            <a:prstGeom prst="ellips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43016" name="Line 35"/>
          <p:cNvSpPr>
            <a:spLocks noChangeShapeType="1"/>
          </p:cNvSpPr>
          <p:nvPr/>
        </p:nvSpPr>
        <p:spPr bwMode="auto">
          <a:xfrm flipH="1">
            <a:off x="1524000" y="2522538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3017" name="Line 36"/>
          <p:cNvSpPr>
            <a:spLocks noChangeShapeType="1"/>
          </p:cNvSpPr>
          <p:nvPr/>
        </p:nvSpPr>
        <p:spPr bwMode="auto">
          <a:xfrm flipH="1">
            <a:off x="3733800" y="27432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3018" name="Line 37"/>
          <p:cNvSpPr>
            <a:spLocks noChangeShapeType="1"/>
          </p:cNvSpPr>
          <p:nvPr/>
        </p:nvSpPr>
        <p:spPr bwMode="auto">
          <a:xfrm flipH="1">
            <a:off x="611188" y="4191000"/>
            <a:ext cx="1981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3019" name="Line 38"/>
          <p:cNvSpPr>
            <a:spLocks noChangeShapeType="1"/>
          </p:cNvSpPr>
          <p:nvPr/>
        </p:nvSpPr>
        <p:spPr bwMode="auto">
          <a:xfrm flipH="1">
            <a:off x="4038600" y="3962400"/>
            <a:ext cx="2590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3020" name="Line 39"/>
          <p:cNvSpPr>
            <a:spLocks noChangeShapeType="1"/>
          </p:cNvSpPr>
          <p:nvPr/>
        </p:nvSpPr>
        <p:spPr bwMode="auto">
          <a:xfrm flipH="1">
            <a:off x="609600" y="2890838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3021" name="Line 40"/>
          <p:cNvSpPr>
            <a:spLocks noChangeShapeType="1"/>
          </p:cNvSpPr>
          <p:nvPr/>
        </p:nvSpPr>
        <p:spPr bwMode="auto">
          <a:xfrm flipH="1">
            <a:off x="609600" y="3505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3022" name="Line 41"/>
          <p:cNvSpPr>
            <a:spLocks noChangeShapeType="1"/>
          </p:cNvSpPr>
          <p:nvPr/>
        </p:nvSpPr>
        <p:spPr bwMode="auto">
          <a:xfrm flipH="1">
            <a:off x="609600" y="3200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3023" name="Text Box 42"/>
          <p:cNvSpPr txBox="1">
            <a:spLocks noChangeArrowheads="1"/>
          </p:cNvSpPr>
          <p:nvPr/>
        </p:nvSpPr>
        <p:spPr bwMode="auto">
          <a:xfrm>
            <a:off x="228600" y="2971800"/>
            <a:ext cx="327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d</a:t>
            </a:r>
          </a:p>
        </p:txBody>
      </p:sp>
      <p:sp>
        <p:nvSpPr>
          <p:cNvPr id="43024" name="Text Box 43"/>
          <p:cNvSpPr txBox="1">
            <a:spLocks noChangeArrowheads="1"/>
          </p:cNvSpPr>
          <p:nvPr/>
        </p:nvSpPr>
        <p:spPr bwMode="auto">
          <a:xfrm>
            <a:off x="228600" y="2743200"/>
            <a:ext cx="327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b</a:t>
            </a:r>
          </a:p>
        </p:txBody>
      </p:sp>
      <p:sp>
        <p:nvSpPr>
          <p:cNvPr id="43025" name="Text Box 44"/>
          <p:cNvSpPr txBox="1">
            <a:spLocks noChangeArrowheads="1"/>
          </p:cNvSpPr>
          <p:nvPr/>
        </p:nvSpPr>
        <p:spPr bwMode="auto">
          <a:xfrm>
            <a:off x="228600" y="2209800"/>
            <a:ext cx="320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a</a:t>
            </a:r>
          </a:p>
        </p:txBody>
      </p:sp>
      <p:sp>
        <p:nvSpPr>
          <p:cNvPr id="43026" name="Text Box 45"/>
          <p:cNvSpPr txBox="1">
            <a:spLocks noChangeArrowheads="1"/>
          </p:cNvSpPr>
          <p:nvPr/>
        </p:nvSpPr>
        <p:spPr bwMode="auto">
          <a:xfrm>
            <a:off x="228600" y="3276600"/>
            <a:ext cx="320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c</a:t>
            </a:r>
          </a:p>
        </p:txBody>
      </p:sp>
      <p:sp>
        <p:nvSpPr>
          <p:cNvPr id="43027" name="Text Box 46"/>
          <p:cNvSpPr txBox="1">
            <a:spLocks noChangeArrowheads="1"/>
          </p:cNvSpPr>
          <p:nvPr/>
        </p:nvSpPr>
        <p:spPr bwMode="auto">
          <a:xfrm>
            <a:off x="228600" y="3962400"/>
            <a:ext cx="327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g</a:t>
            </a:r>
          </a:p>
        </p:txBody>
      </p:sp>
      <p:grpSp>
        <p:nvGrpSpPr>
          <p:cNvPr id="8" name="Group 47"/>
          <p:cNvGrpSpPr>
            <a:grpSpLocks/>
          </p:cNvGrpSpPr>
          <p:nvPr/>
        </p:nvGrpSpPr>
        <p:grpSpPr bwMode="auto">
          <a:xfrm>
            <a:off x="6629400" y="3352800"/>
            <a:ext cx="1335088" cy="762000"/>
            <a:chOff x="1872" y="1968"/>
            <a:chExt cx="841" cy="480"/>
          </a:xfrm>
        </p:grpSpPr>
        <p:sp>
          <p:nvSpPr>
            <p:cNvPr id="43051" name="AutoShape 48"/>
            <p:cNvSpPr>
              <a:spLocks noChangeArrowheads="1"/>
            </p:cNvSpPr>
            <p:nvPr/>
          </p:nvSpPr>
          <p:spPr bwMode="auto">
            <a:xfrm>
              <a:off x="2064" y="1968"/>
              <a:ext cx="480" cy="480"/>
            </a:xfrm>
            <a:prstGeom prst="flowChartDelay">
              <a:avLst/>
            </a:prstGeom>
            <a:noFill/>
            <a:ln w="38100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052" name="Line 49"/>
            <p:cNvSpPr>
              <a:spLocks noChangeShapeType="1"/>
            </p:cNvSpPr>
            <p:nvPr/>
          </p:nvSpPr>
          <p:spPr bwMode="auto">
            <a:xfrm flipH="1">
              <a:off x="1872" y="2352"/>
              <a:ext cx="192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053" name="Line 50"/>
            <p:cNvSpPr>
              <a:spLocks noChangeShapeType="1"/>
            </p:cNvSpPr>
            <p:nvPr/>
          </p:nvSpPr>
          <p:spPr bwMode="auto">
            <a:xfrm flipH="1">
              <a:off x="1872" y="2064"/>
              <a:ext cx="192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054" name="Line 51"/>
            <p:cNvSpPr>
              <a:spLocks noChangeShapeType="1"/>
            </p:cNvSpPr>
            <p:nvPr/>
          </p:nvSpPr>
          <p:spPr bwMode="auto">
            <a:xfrm flipH="1">
              <a:off x="2544" y="2208"/>
              <a:ext cx="169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43029" name="Freeform 52"/>
          <p:cNvSpPr>
            <a:spLocks/>
          </p:cNvSpPr>
          <p:nvPr/>
        </p:nvSpPr>
        <p:spPr bwMode="auto">
          <a:xfrm>
            <a:off x="533400" y="1989138"/>
            <a:ext cx="381000" cy="381000"/>
          </a:xfrm>
          <a:custGeom>
            <a:avLst/>
            <a:gdLst>
              <a:gd name="T0" fmla="*/ 0 w 240"/>
              <a:gd name="T1" fmla="*/ 240 h 240"/>
              <a:gd name="T2" fmla="*/ 240 w 240"/>
              <a:gd name="T3" fmla="*/ 240 h 240"/>
              <a:gd name="T4" fmla="*/ 240 w 240"/>
              <a:gd name="T5" fmla="*/ 0 h 240"/>
              <a:gd name="T6" fmla="*/ 0 60000 65536"/>
              <a:gd name="T7" fmla="*/ 0 60000 65536"/>
              <a:gd name="T8" fmla="*/ 0 60000 65536"/>
              <a:gd name="T9" fmla="*/ 0 w 240"/>
              <a:gd name="T10" fmla="*/ 0 h 240"/>
              <a:gd name="T11" fmla="*/ 240 w 240"/>
              <a:gd name="T12" fmla="*/ 240 h 2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240">
                <a:moveTo>
                  <a:pt x="0" y="240"/>
                </a:moveTo>
                <a:lnTo>
                  <a:pt x="240" y="240"/>
                </a:lnTo>
                <a:lnTo>
                  <a:pt x="240" y="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3030" name="Freeform 53"/>
          <p:cNvSpPr>
            <a:spLocks/>
          </p:cNvSpPr>
          <p:nvPr/>
        </p:nvSpPr>
        <p:spPr bwMode="auto">
          <a:xfrm>
            <a:off x="2382838" y="2968625"/>
            <a:ext cx="228600" cy="762000"/>
          </a:xfrm>
          <a:custGeom>
            <a:avLst/>
            <a:gdLst>
              <a:gd name="T0" fmla="*/ 96 w 144"/>
              <a:gd name="T1" fmla="*/ 0 h 480"/>
              <a:gd name="T2" fmla="*/ 0 w 144"/>
              <a:gd name="T3" fmla="*/ 0 h 480"/>
              <a:gd name="T4" fmla="*/ 0 w 144"/>
              <a:gd name="T5" fmla="*/ 480 h 480"/>
              <a:gd name="T6" fmla="*/ 144 w 144"/>
              <a:gd name="T7" fmla="*/ 480 h 480"/>
              <a:gd name="T8" fmla="*/ 0 60000 65536"/>
              <a:gd name="T9" fmla="*/ 0 60000 65536"/>
              <a:gd name="T10" fmla="*/ 0 60000 65536"/>
              <a:gd name="T11" fmla="*/ 0 60000 65536"/>
              <a:gd name="T12" fmla="*/ 0 w 144"/>
              <a:gd name="T13" fmla="*/ 0 h 480"/>
              <a:gd name="T14" fmla="*/ 144 w 144"/>
              <a:gd name="T15" fmla="*/ 480 h 4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4" h="480">
                <a:moveTo>
                  <a:pt x="96" y="0"/>
                </a:moveTo>
                <a:lnTo>
                  <a:pt x="0" y="0"/>
                </a:lnTo>
                <a:lnTo>
                  <a:pt x="0" y="480"/>
                </a:lnTo>
                <a:lnTo>
                  <a:pt x="144" y="48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3031" name="Line 54"/>
          <p:cNvSpPr>
            <a:spLocks noChangeShapeType="1"/>
          </p:cNvSpPr>
          <p:nvPr/>
        </p:nvSpPr>
        <p:spPr bwMode="auto">
          <a:xfrm flipH="1">
            <a:off x="2209800" y="32004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3032" name="Oval 55"/>
          <p:cNvSpPr>
            <a:spLocks noChangeArrowheads="1"/>
          </p:cNvSpPr>
          <p:nvPr/>
        </p:nvSpPr>
        <p:spPr bwMode="auto">
          <a:xfrm>
            <a:off x="2286000" y="3167063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3033" name="Freeform 56"/>
          <p:cNvSpPr>
            <a:spLocks/>
          </p:cNvSpPr>
          <p:nvPr/>
        </p:nvSpPr>
        <p:spPr bwMode="auto">
          <a:xfrm>
            <a:off x="4427538" y="3213100"/>
            <a:ext cx="304800" cy="762000"/>
          </a:xfrm>
          <a:custGeom>
            <a:avLst/>
            <a:gdLst>
              <a:gd name="T0" fmla="*/ 192 w 192"/>
              <a:gd name="T1" fmla="*/ 0 h 528"/>
              <a:gd name="T2" fmla="*/ 0 w 192"/>
              <a:gd name="T3" fmla="*/ 0 h 528"/>
              <a:gd name="T4" fmla="*/ 0 w 192"/>
              <a:gd name="T5" fmla="*/ 528 h 528"/>
              <a:gd name="T6" fmla="*/ 0 60000 65536"/>
              <a:gd name="T7" fmla="*/ 0 60000 65536"/>
              <a:gd name="T8" fmla="*/ 0 60000 65536"/>
              <a:gd name="T9" fmla="*/ 0 w 192"/>
              <a:gd name="T10" fmla="*/ 0 h 528"/>
              <a:gd name="T11" fmla="*/ 192 w 192"/>
              <a:gd name="T12" fmla="*/ 528 h 5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528">
                <a:moveTo>
                  <a:pt x="192" y="0"/>
                </a:moveTo>
                <a:lnTo>
                  <a:pt x="0" y="0"/>
                </a:lnTo>
                <a:lnTo>
                  <a:pt x="0" y="528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3034" name="Oval 57"/>
          <p:cNvSpPr>
            <a:spLocks noChangeArrowheads="1"/>
          </p:cNvSpPr>
          <p:nvPr/>
        </p:nvSpPr>
        <p:spPr bwMode="auto">
          <a:xfrm>
            <a:off x="4343400" y="3886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3035" name="Line 58"/>
          <p:cNvSpPr>
            <a:spLocks noChangeShapeType="1"/>
          </p:cNvSpPr>
          <p:nvPr/>
        </p:nvSpPr>
        <p:spPr bwMode="auto">
          <a:xfrm flipH="1">
            <a:off x="6172200" y="2971800"/>
            <a:ext cx="205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3036" name="Freeform 59"/>
          <p:cNvSpPr>
            <a:spLocks/>
          </p:cNvSpPr>
          <p:nvPr/>
        </p:nvSpPr>
        <p:spPr bwMode="auto">
          <a:xfrm>
            <a:off x="6324600" y="2971800"/>
            <a:ext cx="304800" cy="533400"/>
          </a:xfrm>
          <a:custGeom>
            <a:avLst/>
            <a:gdLst>
              <a:gd name="T0" fmla="*/ 0 w 192"/>
              <a:gd name="T1" fmla="*/ 0 h 336"/>
              <a:gd name="T2" fmla="*/ 0 w 192"/>
              <a:gd name="T3" fmla="*/ 336 h 336"/>
              <a:gd name="T4" fmla="*/ 192 w 192"/>
              <a:gd name="T5" fmla="*/ 336 h 336"/>
              <a:gd name="T6" fmla="*/ 0 60000 65536"/>
              <a:gd name="T7" fmla="*/ 0 60000 65536"/>
              <a:gd name="T8" fmla="*/ 0 60000 65536"/>
              <a:gd name="T9" fmla="*/ 0 w 192"/>
              <a:gd name="T10" fmla="*/ 0 h 336"/>
              <a:gd name="T11" fmla="*/ 192 w 192"/>
              <a:gd name="T12" fmla="*/ 336 h 3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336">
                <a:moveTo>
                  <a:pt x="0" y="0"/>
                </a:moveTo>
                <a:lnTo>
                  <a:pt x="0" y="336"/>
                </a:lnTo>
                <a:lnTo>
                  <a:pt x="192" y="336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3037" name="Oval 60"/>
          <p:cNvSpPr>
            <a:spLocks noChangeArrowheads="1"/>
          </p:cNvSpPr>
          <p:nvPr/>
        </p:nvSpPr>
        <p:spPr bwMode="auto">
          <a:xfrm>
            <a:off x="6248400" y="2895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3038" name="Line 61"/>
          <p:cNvSpPr>
            <a:spLocks noChangeShapeType="1"/>
          </p:cNvSpPr>
          <p:nvPr/>
        </p:nvSpPr>
        <p:spPr bwMode="auto">
          <a:xfrm flipH="1">
            <a:off x="7924800" y="37338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3039" name="Line 62"/>
          <p:cNvSpPr>
            <a:spLocks noChangeShapeType="1"/>
          </p:cNvSpPr>
          <p:nvPr/>
        </p:nvSpPr>
        <p:spPr bwMode="auto">
          <a:xfrm>
            <a:off x="311150" y="4051300"/>
            <a:ext cx="152400" cy="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3040" name="Line 63"/>
          <p:cNvSpPr>
            <a:spLocks noChangeShapeType="1"/>
          </p:cNvSpPr>
          <p:nvPr/>
        </p:nvSpPr>
        <p:spPr bwMode="auto">
          <a:xfrm>
            <a:off x="311150" y="3359150"/>
            <a:ext cx="152400" cy="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3041" name="Line 64"/>
          <p:cNvSpPr>
            <a:spLocks noChangeShapeType="1"/>
          </p:cNvSpPr>
          <p:nvPr/>
        </p:nvSpPr>
        <p:spPr bwMode="auto">
          <a:xfrm>
            <a:off x="304800" y="2762250"/>
            <a:ext cx="152400" cy="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3042" name="Text Box 65"/>
          <p:cNvSpPr txBox="1">
            <a:spLocks noChangeArrowheads="1"/>
          </p:cNvSpPr>
          <p:nvPr/>
        </p:nvSpPr>
        <p:spPr bwMode="auto">
          <a:xfrm>
            <a:off x="8305800" y="3581400"/>
            <a:ext cx="307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y</a:t>
            </a:r>
          </a:p>
        </p:txBody>
      </p:sp>
      <p:sp>
        <p:nvSpPr>
          <p:cNvPr id="43043" name="Text Box 66"/>
          <p:cNvSpPr txBox="1">
            <a:spLocks noChangeArrowheads="1"/>
          </p:cNvSpPr>
          <p:nvPr/>
        </p:nvSpPr>
        <p:spPr bwMode="auto">
          <a:xfrm>
            <a:off x="8305800" y="2819400"/>
            <a:ext cx="303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x</a:t>
            </a:r>
          </a:p>
        </p:txBody>
      </p:sp>
      <p:sp>
        <p:nvSpPr>
          <p:cNvPr id="43044" name="Freeform 67"/>
          <p:cNvSpPr>
            <a:spLocks/>
          </p:cNvSpPr>
          <p:nvPr/>
        </p:nvSpPr>
        <p:spPr bwMode="auto">
          <a:xfrm>
            <a:off x="609600" y="2590800"/>
            <a:ext cx="7696200" cy="1079500"/>
          </a:xfrm>
          <a:custGeom>
            <a:avLst/>
            <a:gdLst>
              <a:gd name="T0" fmla="*/ 0 w 4848"/>
              <a:gd name="T1" fmla="*/ 288 h 680"/>
              <a:gd name="T2" fmla="*/ 720 w 4848"/>
              <a:gd name="T3" fmla="*/ 288 h 680"/>
              <a:gd name="T4" fmla="*/ 960 w 4848"/>
              <a:gd name="T5" fmla="*/ 144 h 680"/>
              <a:gd name="T6" fmla="*/ 1248 w 4848"/>
              <a:gd name="T7" fmla="*/ 96 h 680"/>
              <a:gd name="T8" fmla="*/ 1584 w 4848"/>
              <a:gd name="T9" fmla="*/ 96 h 680"/>
              <a:gd name="T10" fmla="*/ 1728 w 4848"/>
              <a:gd name="T11" fmla="*/ 48 h 680"/>
              <a:gd name="T12" fmla="*/ 1920 w 4848"/>
              <a:gd name="T13" fmla="*/ 0 h 680"/>
              <a:gd name="T14" fmla="*/ 2880 w 4848"/>
              <a:gd name="T15" fmla="*/ 48 h 680"/>
              <a:gd name="T16" fmla="*/ 3120 w 4848"/>
              <a:gd name="T17" fmla="*/ 240 h 680"/>
              <a:gd name="T18" fmla="*/ 3408 w 4848"/>
              <a:gd name="T19" fmla="*/ 336 h 680"/>
              <a:gd name="T20" fmla="*/ 3504 w 4848"/>
              <a:gd name="T21" fmla="*/ 336 h 680"/>
              <a:gd name="T22" fmla="*/ 3648 w 4848"/>
              <a:gd name="T23" fmla="*/ 528 h 680"/>
              <a:gd name="T24" fmla="*/ 4080 w 4848"/>
              <a:gd name="T25" fmla="*/ 528 h 680"/>
              <a:gd name="T26" fmla="*/ 4272 w 4848"/>
              <a:gd name="T27" fmla="*/ 624 h 680"/>
              <a:gd name="T28" fmla="*/ 4416 w 4848"/>
              <a:gd name="T29" fmla="*/ 672 h 680"/>
              <a:gd name="T30" fmla="*/ 4848 w 4848"/>
              <a:gd name="T31" fmla="*/ 672 h 68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4848"/>
              <a:gd name="T49" fmla="*/ 0 h 680"/>
              <a:gd name="T50" fmla="*/ 4848 w 4848"/>
              <a:gd name="T51" fmla="*/ 680 h 680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4848" h="680">
                <a:moveTo>
                  <a:pt x="0" y="288"/>
                </a:moveTo>
                <a:cubicBezTo>
                  <a:pt x="280" y="300"/>
                  <a:pt x="560" y="312"/>
                  <a:pt x="720" y="288"/>
                </a:cubicBezTo>
                <a:cubicBezTo>
                  <a:pt x="880" y="264"/>
                  <a:pt x="872" y="176"/>
                  <a:pt x="960" y="144"/>
                </a:cubicBezTo>
                <a:cubicBezTo>
                  <a:pt x="1048" y="112"/>
                  <a:pt x="1144" y="104"/>
                  <a:pt x="1248" y="96"/>
                </a:cubicBezTo>
                <a:cubicBezTo>
                  <a:pt x="1352" y="88"/>
                  <a:pt x="1504" y="104"/>
                  <a:pt x="1584" y="96"/>
                </a:cubicBezTo>
                <a:cubicBezTo>
                  <a:pt x="1664" y="88"/>
                  <a:pt x="1672" y="64"/>
                  <a:pt x="1728" y="48"/>
                </a:cubicBezTo>
                <a:cubicBezTo>
                  <a:pt x="1784" y="32"/>
                  <a:pt x="1728" y="0"/>
                  <a:pt x="1920" y="0"/>
                </a:cubicBezTo>
                <a:cubicBezTo>
                  <a:pt x="2112" y="0"/>
                  <a:pt x="2680" y="8"/>
                  <a:pt x="2880" y="48"/>
                </a:cubicBezTo>
                <a:cubicBezTo>
                  <a:pt x="3080" y="88"/>
                  <a:pt x="3032" y="192"/>
                  <a:pt x="3120" y="240"/>
                </a:cubicBezTo>
                <a:cubicBezTo>
                  <a:pt x="3208" y="288"/>
                  <a:pt x="3344" y="320"/>
                  <a:pt x="3408" y="336"/>
                </a:cubicBezTo>
                <a:cubicBezTo>
                  <a:pt x="3472" y="352"/>
                  <a:pt x="3464" y="304"/>
                  <a:pt x="3504" y="336"/>
                </a:cubicBezTo>
                <a:cubicBezTo>
                  <a:pt x="3544" y="368"/>
                  <a:pt x="3552" y="496"/>
                  <a:pt x="3648" y="528"/>
                </a:cubicBezTo>
                <a:cubicBezTo>
                  <a:pt x="3744" y="560"/>
                  <a:pt x="3976" y="512"/>
                  <a:pt x="4080" y="528"/>
                </a:cubicBezTo>
                <a:cubicBezTo>
                  <a:pt x="4184" y="544"/>
                  <a:pt x="4216" y="600"/>
                  <a:pt x="4272" y="624"/>
                </a:cubicBezTo>
                <a:cubicBezTo>
                  <a:pt x="4328" y="648"/>
                  <a:pt x="4320" y="664"/>
                  <a:pt x="4416" y="672"/>
                </a:cubicBezTo>
                <a:cubicBezTo>
                  <a:pt x="4512" y="680"/>
                  <a:pt x="4680" y="676"/>
                  <a:pt x="4848" y="672"/>
                </a:cubicBezTo>
              </a:path>
            </a:pathLst>
          </a:custGeom>
          <a:noFill/>
          <a:ln w="57150" cap="flat" cmpd="sng">
            <a:solidFill>
              <a:srgbClr val="0099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3045" name="Text Box 68"/>
          <p:cNvSpPr txBox="1">
            <a:spLocks noChangeArrowheads="1"/>
          </p:cNvSpPr>
          <p:nvPr/>
        </p:nvSpPr>
        <p:spPr bwMode="auto">
          <a:xfrm>
            <a:off x="1066800" y="2362200"/>
            <a:ext cx="320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1</a:t>
            </a:r>
          </a:p>
        </p:txBody>
      </p:sp>
      <p:sp>
        <p:nvSpPr>
          <p:cNvPr id="43046" name="Text Box 69"/>
          <p:cNvSpPr txBox="1">
            <a:spLocks noChangeArrowheads="1"/>
          </p:cNvSpPr>
          <p:nvPr/>
        </p:nvSpPr>
        <p:spPr bwMode="auto">
          <a:xfrm>
            <a:off x="3048000" y="1828800"/>
            <a:ext cx="320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2</a:t>
            </a:r>
          </a:p>
        </p:txBody>
      </p:sp>
      <p:sp>
        <p:nvSpPr>
          <p:cNvPr id="43047" name="Text Box 70"/>
          <p:cNvSpPr txBox="1">
            <a:spLocks noChangeArrowheads="1"/>
          </p:cNvSpPr>
          <p:nvPr/>
        </p:nvSpPr>
        <p:spPr bwMode="auto">
          <a:xfrm>
            <a:off x="5257800" y="1981200"/>
            <a:ext cx="320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3</a:t>
            </a:r>
          </a:p>
        </p:txBody>
      </p:sp>
      <p:sp>
        <p:nvSpPr>
          <p:cNvPr id="43048" name="Text Box 71"/>
          <p:cNvSpPr txBox="1">
            <a:spLocks noChangeArrowheads="1"/>
          </p:cNvSpPr>
          <p:nvPr/>
        </p:nvSpPr>
        <p:spPr bwMode="auto">
          <a:xfrm>
            <a:off x="7086600" y="4191000"/>
            <a:ext cx="320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4</a:t>
            </a:r>
          </a:p>
        </p:txBody>
      </p:sp>
      <p:sp>
        <p:nvSpPr>
          <p:cNvPr id="76" name="Segnaposto numero diapositiva 7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9.</a:t>
            </a:r>
            <a:fld id="{DEB34C88-C1E4-4510-B627-E73039ED04AF}" type="slidenum">
              <a:rPr lang="it-IT" smtClean="0"/>
              <a:pPr>
                <a:defRPr/>
              </a:pPr>
              <a:t>55</a:t>
            </a:fld>
            <a:endParaRPr lang="it-IT" dirty="0"/>
          </a:p>
        </p:txBody>
      </p:sp>
      <p:sp>
        <p:nvSpPr>
          <p:cNvPr id="77" name="Segnaposto piè di pagina 7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Sintesi a due livelli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Le tecniche fin ora viste sono di sintesi a due livelli</a:t>
            </a:r>
          </a:p>
        </p:txBody>
      </p:sp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228600" y="2438400"/>
          <a:ext cx="2325688" cy="2073275"/>
        </p:xfrm>
        <a:graphic>
          <a:graphicData uri="http://schemas.openxmlformats.org/presentationml/2006/ole">
            <p:oleObj spid="_x0000_s73730" name="Equation" r:id="rId3" imgW="1282680" imgH="1143000" progId="Equation.3">
              <p:embed/>
            </p:oleObj>
          </a:graphicData>
        </a:graphic>
      </p:graphicFrame>
      <p:sp>
        <p:nvSpPr>
          <p:cNvPr id="13318" name="Line 5"/>
          <p:cNvSpPr>
            <a:spLocks noChangeShapeType="1"/>
          </p:cNvSpPr>
          <p:nvPr/>
        </p:nvSpPr>
        <p:spPr bwMode="auto">
          <a:xfrm>
            <a:off x="355600" y="2582863"/>
            <a:ext cx="658813" cy="547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graphicFrame>
        <p:nvGraphicFramePr>
          <p:cNvPr id="13315" name="Object 3"/>
          <p:cNvGraphicFramePr>
            <a:graphicFrameLocks noChangeAspect="1"/>
          </p:cNvGraphicFramePr>
          <p:nvPr/>
        </p:nvGraphicFramePr>
        <p:xfrm>
          <a:off x="76200" y="5486400"/>
          <a:ext cx="3429000" cy="488950"/>
        </p:xfrm>
        <a:graphic>
          <a:graphicData uri="http://schemas.openxmlformats.org/presentationml/2006/ole">
            <p:oleObj spid="_x0000_s73731" name="Equation" r:id="rId4" imgW="1511280" imgH="215640" progId="Equation.3">
              <p:embed/>
            </p:oleObj>
          </a:graphicData>
        </a:graphic>
      </p:graphicFrame>
      <p:sp>
        <p:nvSpPr>
          <p:cNvPr id="13319" name="AutoShape 7"/>
          <p:cNvSpPr>
            <a:spLocks noChangeArrowheads="1"/>
          </p:cNvSpPr>
          <p:nvPr/>
        </p:nvSpPr>
        <p:spPr bwMode="auto">
          <a:xfrm>
            <a:off x="1066800" y="3810000"/>
            <a:ext cx="1371600" cy="22860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3320" name="AutoShape 8"/>
          <p:cNvSpPr>
            <a:spLocks noChangeArrowheads="1"/>
          </p:cNvSpPr>
          <p:nvPr/>
        </p:nvSpPr>
        <p:spPr bwMode="auto">
          <a:xfrm>
            <a:off x="1447800" y="3733800"/>
            <a:ext cx="609600" cy="68580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3321" name="AutoShape 9"/>
          <p:cNvSpPr>
            <a:spLocks noChangeArrowheads="1"/>
          </p:cNvSpPr>
          <p:nvPr/>
        </p:nvSpPr>
        <p:spPr bwMode="auto">
          <a:xfrm>
            <a:off x="1828800" y="3733800"/>
            <a:ext cx="609600" cy="68580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3322" name="AutoShape 10"/>
          <p:cNvSpPr>
            <a:spLocks noChangeArrowheads="1"/>
          </p:cNvSpPr>
          <p:nvPr/>
        </p:nvSpPr>
        <p:spPr bwMode="auto">
          <a:xfrm>
            <a:off x="1066800" y="3124200"/>
            <a:ext cx="304800" cy="30480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3323" name="AutoShape 11"/>
          <p:cNvSpPr>
            <a:spLocks noChangeArrowheads="1"/>
          </p:cNvSpPr>
          <p:nvPr/>
        </p:nvSpPr>
        <p:spPr bwMode="auto">
          <a:xfrm>
            <a:off x="5638800" y="4800600"/>
            <a:ext cx="762000" cy="1371600"/>
          </a:xfrm>
          <a:prstGeom prst="flowChartDelay">
            <a:avLst/>
          </a:prstGeom>
          <a:noFill/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 flipH="1">
            <a:off x="5334000" y="6096000"/>
            <a:ext cx="304800" cy="1588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 flipH="1">
            <a:off x="5334000" y="4953000"/>
            <a:ext cx="304800" cy="1588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 flipH="1">
            <a:off x="6400800" y="5486400"/>
            <a:ext cx="268288" cy="1588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 flipH="1">
            <a:off x="5334000" y="5334000"/>
            <a:ext cx="304800" cy="1588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5334000" y="2057400"/>
            <a:ext cx="1335088" cy="762000"/>
            <a:chOff x="1872" y="1968"/>
            <a:chExt cx="841" cy="480"/>
          </a:xfrm>
        </p:grpSpPr>
        <p:sp>
          <p:nvSpPr>
            <p:cNvPr id="13404" name="AutoShape 17"/>
            <p:cNvSpPr>
              <a:spLocks noChangeArrowheads="1"/>
            </p:cNvSpPr>
            <p:nvPr/>
          </p:nvSpPr>
          <p:spPr bwMode="auto">
            <a:xfrm>
              <a:off x="2064" y="1968"/>
              <a:ext cx="480" cy="480"/>
            </a:xfrm>
            <a:prstGeom prst="flowChartDelay">
              <a:avLst/>
            </a:prstGeom>
            <a:noFill/>
            <a:ln w="38100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3405" name="Line 18"/>
            <p:cNvSpPr>
              <a:spLocks noChangeShapeType="1"/>
            </p:cNvSpPr>
            <p:nvPr/>
          </p:nvSpPr>
          <p:spPr bwMode="auto">
            <a:xfrm flipH="1">
              <a:off x="1872" y="2352"/>
              <a:ext cx="192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3406" name="Line 19"/>
            <p:cNvSpPr>
              <a:spLocks noChangeShapeType="1"/>
            </p:cNvSpPr>
            <p:nvPr/>
          </p:nvSpPr>
          <p:spPr bwMode="auto">
            <a:xfrm flipH="1">
              <a:off x="1872" y="2064"/>
              <a:ext cx="192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3407" name="Line 20"/>
            <p:cNvSpPr>
              <a:spLocks noChangeShapeType="1"/>
            </p:cNvSpPr>
            <p:nvPr/>
          </p:nvSpPr>
          <p:spPr bwMode="auto">
            <a:xfrm flipH="1">
              <a:off x="2544" y="2208"/>
              <a:ext cx="169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5334000" y="3886200"/>
            <a:ext cx="1335088" cy="762000"/>
            <a:chOff x="1872" y="1968"/>
            <a:chExt cx="841" cy="480"/>
          </a:xfrm>
        </p:grpSpPr>
        <p:sp>
          <p:nvSpPr>
            <p:cNvPr id="13400" name="AutoShape 22"/>
            <p:cNvSpPr>
              <a:spLocks noChangeArrowheads="1"/>
            </p:cNvSpPr>
            <p:nvPr/>
          </p:nvSpPr>
          <p:spPr bwMode="auto">
            <a:xfrm>
              <a:off x="2064" y="1968"/>
              <a:ext cx="480" cy="480"/>
            </a:xfrm>
            <a:prstGeom prst="flowChartDelay">
              <a:avLst/>
            </a:prstGeom>
            <a:noFill/>
            <a:ln w="38100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3401" name="Line 23"/>
            <p:cNvSpPr>
              <a:spLocks noChangeShapeType="1"/>
            </p:cNvSpPr>
            <p:nvPr/>
          </p:nvSpPr>
          <p:spPr bwMode="auto">
            <a:xfrm flipH="1">
              <a:off x="1872" y="2352"/>
              <a:ext cx="192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3402" name="Line 24"/>
            <p:cNvSpPr>
              <a:spLocks noChangeShapeType="1"/>
            </p:cNvSpPr>
            <p:nvPr/>
          </p:nvSpPr>
          <p:spPr bwMode="auto">
            <a:xfrm flipH="1">
              <a:off x="1872" y="2064"/>
              <a:ext cx="192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3403" name="Line 25"/>
            <p:cNvSpPr>
              <a:spLocks noChangeShapeType="1"/>
            </p:cNvSpPr>
            <p:nvPr/>
          </p:nvSpPr>
          <p:spPr bwMode="auto">
            <a:xfrm flipH="1">
              <a:off x="2544" y="2208"/>
              <a:ext cx="169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5334000" y="2971800"/>
            <a:ext cx="1335088" cy="762000"/>
            <a:chOff x="1872" y="1968"/>
            <a:chExt cx="841" cy="480"/>
          </a:xfrm>
        </p:grpSpPr>
        <p:sp>
          <p:nvSpPr>
            <p:cNvPr id="13396" name="AutoShape 27"/>
            <p:cNvSpPr>
              <a:spLocks noChangeArrowheads="1"/>
            </p:cNvSpPr>
            <p:nvPr/>
          </p:nvSpPr>
          <p:spPr bwMode="auto">
            <a:xfrm>
              <a:off x="2064" y="1968"/>
              <a:ext cx="480" cy="480"/>
            </a:xfrm>
            <a:prstGeom prst="flowChartDelay">
              <a:avLst/>
            </a:prstGeom>
            <a:noFill/>
            <a:ln w="38100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3397" name="Line 28"/>
            <p:cNvSpPr>
              <a:spLocks noChangeShapeType="1"/>
            </p:cNvSpPr>
            <p:nvPr/>
          </p:nvSpPr>
          <p:spPr bwMode="auto">
            <a:xfrm flipH="1">
              <a:off x="1872" y="2352"/>
              <a:ext cx="192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3398" name="Line 29"/>
            <p:cNvSpPr>
              <a:spLocks noChangeShapeType="1"/>
            </p:cNvSpPr>
            <p:nvPr/>
          </p:nvSpPr>
          <p:spPr bwMode="auto">
            <a:xfrm flipH="1">
              <a:off x="1872" y="2064"/>
              <a:ext cx="192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3399" name="Line 30"/>
            <p:cNvSpPr>
              <a:spLocks noChangeShapeType="1"/>
            </p:cNvSpPr>
            <p:nvPr/>
          </p:nvSpPr>
          <p:spPr bwMode="auto">
            <a:xfrm flipH="1">
              <a:off x="2544" y="2208"/>
              <a:ext cx="169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4343400" y="4800600"/>
            <a:ext cx="914400" cy="304800"/>
            <a:chOff x="624" y="1728"/>
            <a:chExt cx="576" cy="192"/>
          </a:xfrm>
        </p:grpSpPr>
        <p:sp>
          <p:nvSpPr>
            <p:cNvPr id="13392" name="AutoShape 32"/>
            <p:cNvSpPr>
              <a:spLocks noChangeArrowheads="1"/>
            </p:cNvSpPr>
            <p:nvPr/>
          </p:nvSpPr>
          <p:spPr bwMode="auto">
            <a:xfrm rot="5400000">
              <a:off x="787" y="1722"/>
              <a:ext cx="192" cy="204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rgbClr val="CC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3393" name="Oval 33"/>
            <p:cNvSpPr>
              <a:spLocks noChangeArrowheads="1"/>
            </p:cNvSpPr>
            <p:nvPr/>
          </p:nvSpPr>
          <p:spPr bwMode="auto">
            <a:xfrm>
              <a:off x="985" y="1792"/>
              <a:ext cx="58" cy="64"/>
            </a:xfrm>
            <a:prstGeom prst="ellips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3394" name="Line 34"/>
            <p:cNvSpPr>
              <a:spLocks noChangeShapeType="1"/>
            </p:cNvSpPr>
            <p:nvPr/>
          </p:nvSpPr>
          <p:spPr bwMode="auto">
            <a:xfrm flipH="1">
              <a:off x="624" y="1824"/>
              <a:ext cx="157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3395" name="Line 35"/>
            <p:cNvSpPr>
              <a:spLocks noChangeShapeType="1"/>
            </p:cNvSpPr>
            <p:nvPr/>
          </p:nvSpPr>
          <p:spPr bwMode="auto">
            <a:xfrm flipH="1">
              <a:off x="1043" y="1824"/>
              <a:ext cx="157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3332" name="Line 36"/>
          <p:cNvSpPr>
            <a:spLocks noChangeShapeType="1"/>
          </p:cNvSpPr>
          <p:nvPr/>
        </p:nvSpPr>
        <p:spPr bwMode="auto">
          <a:xfrm flipH="1">
            <a:off x="5334000" y="5715000"/>
            <a:ext cx="304800" cy="1588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4343400" y="5181600"/>
            <a:ext cx="914400" cy="304800"/>
            <a:chOff x="624" y="1728"/>
            <a:chExt cx="576" cy="192"/>
          </a:xfrm>
        </p:grpSpPr>
        <p:sp>
          <p:nvSpPr>
            <p:cNvPr id="13388" name="AutoShape 38"/>
            <p:cNvSpPr>
              <a:spLocks noChangeArrowheads="1"/>
            </p:cNvSpPr>
            <p:nvPr/>
          </p:nvSpPr>
          <p:spPr bwMode="auto">
            <a:xfrm rot="5400000">
              <a:off x="787" y="1722"/>
              <a:ext cx="192" cy="204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rgbClr val="CC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3389" name="Oval 39"/>
            <p:cNvSpPr>
              <a:spLocks noChangeArrowheads="1"/>
            </p:cNvSpPr>
            <p:nvPr/>
          </p:nvSpPr>
          <p:spPr bwMode="auto">
            <a:xfrm>
              <a:off x="985" y="1792"/>
              <a:ext cx="58" cy="64"/>
            </a:xfrm>
            <a:prstGeom prst="ellips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3390" name="Line 40"/>
            <p:cNvSpPr>
              <a:spLocks noChangeShapeType="1"/>
            </p:cNvSpPr>
            <p:nvPr/>
          </p:nvSpPr>
          <p:spPr bwMode="auto">
            <a:xfrm flipH="1">
              <a:off x="624" y="1824"/>
              <a:ext cx="157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3391" name="Line 41"/>
            <p:cNvSpPr>
              <a:spLocks noChangeShapeType="1"/>
            </p:cNvSpPr>
            <p:nvPr/>
          </p:nvSpPr>
          <p:spPr bwMode="auto">
            <a:xfrm flipH="1">
              <a:off x="1043" y="1824"/>
              <a:ext cx="157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7" name="Group 42"/>
          <p:cNvGrpSpPr>
            <a:grpSpLocks/>
          </p:cNvGrpSpPr>
          <p:nvPr/>
        </p:nvGrpSpPr>
        <p:grpSpPr bwMode="auto">
          <a:xfrm>
            <a:off x="4343400" y="5562600"/>
            <a:ext cx="914400" cy="304800"/>
            <a:chOff x="624" y="1728"/>
            <a:chExt cx="576" cy="192"/>
          </a:xfrm>
        </p:grpSpPr>
        <p:sp>
          <p:nvSpPr>
            <p:cNvPr id="13384" name="AutoShape 43"/>
            <p:cNvSpPr>
              <a:spLocks noChangeArrowheads="1"/>
            </p:cNvSpPr>
            <p:nvPr/>
          </p:nvSpPr>
          <p:spPr bwMode="auto">
            <a:xfrm rot="5400000">
              <a:off x="787" y="1722"/>
              <a:ext cx="192" cy="204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rgbClr val="CC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3385" name="Oval 44"/>
            <p:cNvSpPr>
              <a:spLocks noChangeArrowheads="1"/>
            </p:cNvSpPr>
            <p:nvPr/>
          </p:nvSpPr>
          <p:spPr bwMode="auto">
            <a:xfrm>
              <a:off x="985" y="1792"/>
              <a:ext cx="58" cy="64"/>
            </a:xfrm>
            <a:prstGeom prst="ellips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3386" name="Line 45"/>
            <p:cNvSpPr>
              <a:spLocks noChangeShapeType="1"/>
            </p:cNvSpPr>
            <p:nvPr/>
          </p:nvSpPr>
          <p:spPr bwMode="auto">
            <a:xfrm flipH="1">
              <a:off x="624" y="1824"/>
              <a:ext cx="157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3387" name="Line 46"/>
            <p:cNvSpPr>
              <a:spLocks noChangeShapeType="1"/>
            </p:cNvSpPr>
            <p:nvPr/>
          </p:nvSpPr>
          <p:spPr bwMode="auto">
            <a:xfrm flipH="1">
              <a:off x="1043" y="1824"/>
              <a:ext cx="157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8" name="Group 47"/>
          <p:cNvGrpSpPr>
            <a:grpSpLocks/>
          </p:cNvGrpSpPr>
          <p:nvPr/>
        </p:nvGrpSpPr>
        <p:grpSpPr bwMode="auto">
          <a:xfrm>
            <a:off x="4343400" y="5943600"/>
            <a:ext cx="914400" cy="304800"/>
            <a:chOff x="624" y="1728"/>
            <a:chExt cx="576" cy="192"/>
          </a:xfrm>
        </p:grpSpPr>
        <p:sp>
          <p:nvSpPr>
            <p:cNvPr id="13380" name="AutoShape 48"/>
            <p:cNvSpPr>
              <a:spLocks noChangeArrowheads="1"/>
            </p:cNvSpPr>
            <p:nvPr/>
          </p:nvSpPr>
          <p:spPr bwMode="auto">
            <a:xfrm rot="5400000">
              <a:off x="787" y="1722"/>
              <a:ext cx="192" cy="204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rgbClr val="CC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3381" name="Oval 49"/>
            <p:cNvSpPr>
              <a:spLocks noChangeArrowheads="1"/>
            </p:cNvSpPr>
            <p:nvPr/>
          </p:nvSpPr>
          <p:spPr bwMode="auto">
            <a:xfrm>
              <a:off x="985" y="1792"/>
              <a:ext cx="58" cy="64"/>
            </a:xfrm>
            <a:prstGeom prst="ellips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3382" name="Line 50"/>
            <p:cNvSpPr>
              <a:spLocks noChangeShapeType="1"/>
            </p:cNvSpPr>
            <p:nvPr/>
          </p:nvSpPr>
          <p:spPr bwMode="auto">
            <a:xfrm flipH="1">
              <a:off x="624" y="1824"/>
              <a:ext cx="157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3383" name="Line 51"/>
            <p:cNvSpPr>
              <a:spLocks noChangeShapeType="1"/>
            </p:cNvSpPr>
            <p:nvPr/>
          </p:nvSpPr>
          <p:spPr bwMode="auto">
            <a:xfrm flipH="1">
              <a:off x="1043" y="1824"/>
              <a:ext cx="157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3336" name="Line 52"/>
          <p:cNvSpPr>
            <a:spLocks noChangeShapeType="1"/>
          </p:cNvSpPr>
          <p:nvPr/>
        </p:nvSpPr>
        <p:spPr bwMode="auto">
          <a:xfrm>
            <a:off x="5257800" y="6096000"/>
            <a:ext cx="76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3337" name="Line 53"/>
          <p:cNvSpPr>
            <a:spLocks noChangeShapeType="1"/>
          </p:cNvSpPr>
          <p:nvPr/>
        </p:nvSpPr>
        <p:spPr bwMode="auto">
          <a:xfrm>
            <a:off x="5257800" y="4953000"/>
            <a:ext cx="76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3338" name="Line 54"/>
          <p:cNvSpPr>
            <a:spLocks noChangeShapeType="1"/>
          </p:cNvSpPr>
          <p:nvPr/>
        </p:nvSpPr>
        <p:spPr bwMode="auto">
          <a:xfrm>
            <a:off x="5257800" y="5715000"/>
            <a:ext cx="76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3339" name="Line 55"/>
          <p:cNvSpPr>
            <a:spLocks noChangeShapeType="1"/>
          </p:cNvSpPr>
          <p:nvPr/>
        </p:nvSpPr>
        <p:spPr bwMode="auto">
          <a:xfrm>
            <a:off x="5257800" y="5334000"/>
            <a:ext cx="76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3340" name="Freeform 56"/>
          <p:cNvSpPr>
            <a:spLocks/>
          </p:cNvSpPr>
          <p:nvPr/>
        </p:nvSpPr>
        <p:spPr bwMode="auto">
          <a:xfrm>
            <a:off x="4267200" y="2209800"/>
            <a:ext cx="1066800" cy="2743200"/>
          </a:xfrm>
          <a:custGeom>
            <a:avLst/>
            <a:gdLst>
              <a:gd name="T0" fmla="*/ 48 w 672"/>
              <a:gd name="T1" fmla="*/ 1728 h 1728"/>
              <a:gd name="T2" fmla="*/ 0 w 672"/>
              <a:gd name="T3" fmla="*/ 1728 h 1728"/>
              <a:gd name="T4" fmla="*/ 0 w 672"/>
              <a:gd name="T5" fmla="*/ 0 h 1728"/>
              <a:gd name="T6" fmla="*/ 672 w 672"/>
              <a:gd name="T7" fmla="*/ 0 h 1728"/>
              <a:gd name="T8" fmla="*/ 0 60000 65536"/>
              <a:gd name="T9" fmla="*/ 0 60000 65536"/>
              <a:gd name="T10" fmla="*/ 0 60000 65536"/>
              <a:gd name="T11" fmla="*/ 0 60000 65536"/>
              <a:gd name="T12" fmla="*/ 0 w 672"/>
              <a:gd name="T13" fmla="*/ 0 h 1728"/>
              <a:gd name="T14" fmla="*/ 672 w 672"/>
              <a:gd name="T15" fmla="*/ 1728 h 17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2" h="1728">
                <a:moveTo>
                  <a:pt x="48" y="1728"/>
                </a:moveTo>
                <a:lnTo>
                  <a:pt x="0" y="1728"/>
                </a:lnTo>
                <a:lnTo>
                  <a:pt x="0" y="0"/>
                </a:lnTo>
                <a:lnTo>
                  <a:pt x="672" y="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3341" name="Freeform 57"/>
          <p:cNvSpPr>
            <a:spLocks/>
          </p:cNvSpPr>
          <p:nvPr/>
        </p:nvSpPr>
        <p:spPr bwMode="auto">
          <a:xfrm>
            <a:off x="4114800" y="2667000"/>
            <a:ext cx="1219200" cy="2667000"/>
          </a:xfrm>
          <a:custGeom>
            <a:avLst/>
            <a:gdLst>
              <a:gd name="T0" fmla="*/ 768 w 768"/>
              <a:gd name="T1" fmla="*/ 0 h 1104"/>
              <a:gd name="T2" fmla="*/ 0 w 768"/>
              <a:gd name="T3" fmla="*/ 0 h 1104"/>
              <a:gd name="T4" fmla="*/ 0 w 768"/>
              <a:gd name="T5" fmla="*/ 1104 h 1104"/>
              <a:gd name="T6" fmla="*/ 144 w 768"/>
              <a:gd name="T7" fmla="*/ 1104 h 1104"/>
              <a:gd name="T8" fmla="*/ 0 60000 65536"/>
              <a:gd name="T9" fmla="*/ 0 60000 65536"/>
              <a:gd name="T10" fmla="*/ 0 60000 65536"/>
              <a:gd name="T11" fmla="*/ 0 60000 65536"/>
              <a:gd name="T12" fmla="*/ 0 w 768"/>
              <a:gd name="T13" fmla="*/ 0 h 1104"/>
              <a:gd name="T14" fmla="*/ 768 w 768"/>
              <a:gd name="T15" fmla="*/ 1104 h 110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8" h="1104">
                <a:moveTo>
                  <a:pt x="768" y="0"/>
                </a:moveTo>
                <a:lnTo>
                  <a:pt x="0" y="0"/>
                </a:lnTo>
                <a:lnTo>
                  <a:pt x="0" y="1104"/>
                </a:lnTo>
                <a:lnTo>
                  <a:pt x="144" y="1104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3342" name="Freeform 58"/>
          <p:cNvSpPr>
            <a:spLocks/>
          </p:cNvSpPr>
          <p:nvPr/>
        </p:nvSpPr>
        <p:spPr bwMode="auto">
          <a:xfrm>
            <a:off x="3733800" y="4495800"/>
            <a:ext cx="1600200" cy="1600200"/>
          </a:xfrm>
          <a:custGeom>
            <a:avLst/>
            <a:gdLst>
              <a:gd name="T0" fmla="*/ 768 w 768"/>
              <a:gd name="T1" fmla="*/ 0 h 1104"/>
              <a:gd name="T2" fmla="*/ 0 w 768"/>
              <a:gd name="T3" fmla="*/ 0 h 1104"/>
              <a:gd name="T4" fmla="*/ 0 w 768"/>
              <a:gd name="T5" fmla="*/ 1104 h 1104"/>
              <a:gd name="T6" fmla="*/ 144 w 768"/>
              <a:gd name="T7" fmla="*/ 1104 h 1104"/>
              <a:gd name="T8" fmla="*/ 0 60000 65536"/>
              <a:gd name="T9" fmla="*/ 0 60000 65536"/>
              <a:gd name="T10" fmla="*/ 0 60000 65536"/>
              <a:gd name="T11" fmla="*/ 0 60000 65536"/>
              <a:gd name="T12" fmla="*/ 0 w 768"/>
              <a:gd name="T13" fmla="*/ 0 h 1104"/>
              <a:gd name="T14" fmla="*/ 768 w 768"/>
              <a:gd name="T15" fmla="*/ 1104 h 110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8" h="1104">
                <a:moveTo>
                  <a:pt x="768" y="0"/>
                </a:moveTo>
                <a:lnTo>
                  <a:pt x="0" y="0"/>
                </a:lnTo>
                <a:lnTo>
                  <a:pt x="0" y="1104"/>
                </a:lnTo>
                <a:lnTo>
                  <a:pt x="144" y="1104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3343" name="Freeform 59"/>
          <p:cNvSpPr>
            <a:spLocks/>
          </p:cNvSpPr>
          <p:nvPr/>
        </p:nvSpPr>
        <p:spPr bwMode="auto">
          <a:xfrm>
            <a:off x="3962400" y="3581400"/>
            <a:ext cx="1371600" cy="2133600"/>
          </a:xfrm>
          <a:custGeom>
            <a:avLst/>
            <a:gdLst>
              <a:gd name="T0" fmla="*/ 768 w 768"/>
              <a:gd name="T1" fmla="*/ 0 h 1104"/>
              <a:gd name="T2" fmla="*/ 0 w 768"/>
              <a:gd name="T3" fmla="*/ 0 h 1104"/>
              <a:gd name="T4" fmla="*/ 0 w 768"/>
              <a:gd name="T5" fmla="*/ 1104 h 1104"/>
              <a:gd name="T6" fmla="*/ 144 w 768"/>
              <a:gd name="T7" fmla="*/ 1104 h 1104"/>
              <a:gd name="T8" fmla="*/ 0 60000 65536"/>
              <a:gd name="T9" fmla="*/ 0 60000 65536"/>
              <a:gd name="T10" fmla="*/ 0 60000 65536"/>
              <a:gd name="T11" fmla="*/ 0 60000 65536"/>
              <a:gd name="T12" fmla="*/ 0 w 768"/>
              <a:gd name="T13" fmla="*/ 0 h 1104"/>
              <a:gd name="T14" fmla="*/ 768 w 768"/>
              <a:gd name="T15" fmla="*/ 1104 h 110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8" h="1104">
                <a:moveTo>
                  <a:pt x="768" y="0"/>
                </a:moveTo>
                <a:lnTo>
                  <a:pt x="0" y="0"/>
                </a:lnTo>
                <a:lnTo>
                  <a:pt x="0" y="1104"/>
                </a:lnTo>
                <a:lnTo>
                  <a:pt x="144" y="1104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3344" name="Line 60"/>
          <p:cNvSpPr>
            <a:spLocks noChangeShapeType="1"/>
          </p:cNvSpPr>
          <p:nvPr/>
        </p:nvSpPr>
        <p:spPr bwMode="auto">
          <a:xfrm>
            <a:off x="4191000" y="57150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3345" name="Line 61"/>
          <p:cNvSpPr>
            <a:spLocks noChangeShapeType="1"/>
          </p:cNvSpPr>
          <p:nvPr/>
        </p:nvSpPr>
        <p:spPr bwMode="auto">
          <a:xfrm>
            <a:off x="3962400" y="60960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3346" name="Line 62"/>
          <p:cNvSpPr>
            <a:spLocks noChangeShapeType="1"/>
          </p:cNvSpPr>
          <p:nvPr/>
        </p:nvSpPr>
        <p:spPr bwMode="auto">
          <a:xfrm>
            <a:off x="3352800" y="2209800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3347" name="Line 63"/>
          <p:cNvSpPr>
            <a:spLocks noChangeShapeType="1"/>
          </p:cNvSpPr>
          <p:nvPr/>
        </p:nvSpPr>
        <p:spPr bwMode="auto">
          <a:xfrm>
            <a:off x="3352800" y="44958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3348" name="Line 64"/>
          <p:cNvSpPr>
            <a:spLocks noChangeShapeType="1"/>
          </p:cNvSpPr>
          <p:nvPr/>
        </p:nvSpPr>
        <p:spPr bwMode="auto">
          <a:xfrm>
            <a:off x="3352800" y="35814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3349" name="Line 65"/>
          <p:cNvSpPr>
            <a:spLocks noChangeShapeType="1"/>
          </p:cNvSpPr>
          <p:nvPr/>
        </p:nvSpPr>
        <p:spPr bwMode="auto">
          <a:xfrm>
            <a:off x="3352800" y="26670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3350" name="Line 66"/>
          <p:cNvSpPr>
            <a:spLocks noChangeShapeType="1"/>
          </p:cNvSpPr>
          <p:nvPr/>
        </p:nvSpPr>
        <p:spPr bwMode="auto">
          <a:xfrm>
            <a:off x="4267200" y="3124200"/>
            <a:ext cx="106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3351" name="Line 67"/>
          <p:cNvSpPr>
            <a:spLocks noChangeShapeType="1"/>
          </p:cNvSpPr>
          <p:nvPr/>
        </p:nvSpPr>
        <p:spPr bwMode="auto">
          <a:xfrm>
            <a:off x="4267200" y="4038600"/>
            <a:ext cx="106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3352" name="Oval 68"/>
          <p:cNvSpPr>
            <a:spLocks noChangeArrowheads="1"/>
          </p:cNvSpPr>
          <p:nvPr/>
        </p:nvSpPr>
        <p:spPr bwMode="auto">
          <a:xfrm>
            <a:off x="3657600" y="4419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3353" name="Oval 69"/>
          <p:cNvSpPr>
            <a:spLocks noChangeArrowheads="1"/>
          </p:cNvSpPr>
          <p:nvPr/>
        </p:nvSpPr>
        <p:spPr bwMode="auto">
          <a:xfrm>
            <a:off x="3886200" y="3505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3354" name="Oval 70"/>
          <p:cNvSpPr>
            <a:spLocks noChangeArrowheads="1"/>
          </p:cNvSpPr>
          <p:nvPr/>
        </p:nvSpPr>
        <p:spPr bwMode="auto">
          <a:xfrm>
            <a:off x="4038600" y="2590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3355" name="Oval 71"/>
          <p:cNvSpPr>
            <a:spLocks noChangeArrowheads="1"/>
          </p:cNvSpPr>
          <p:nvPr/>
        </p:nvSpPr>
        <p:spPr bwMode="auto">
          <a:xfrm>
            <a:off x="4191000" y="2133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grpSp>
        <p:nvGrpSpPr>
          <p:cNvPr id="9" name="Group 72"/>
          <p:cNvGrpSpPr>
            <a:grpSpLocks/>
          </p:cNvGrpSpPr>
          <p:nvPr/>
        </p:nvGrpSpPr>
        <p:grpSpPr bwMode="auto">
          <a:xfrm>
            <a:off x="7315200" y="3352800"/>
            <a:ext cx="1335088" cy="914400"/>
            <a:chOff x="4416" y="2016"/>
            <a:chExt cx="841" cy="576"/>
          </a:xfrm>
        </p:grpSpPr>
        <p:grpSp>
          <p:nvGrpSpPr>
            <p:cNvPr id="10" name="Group 73"/>
            <p:cNvGrpSpPr>
              <a:grpSpLocks/>
            </p:cNvGrpSpPr>
            <p:nvPr/>
          </p:nvGrpSpPr>
          <p:grpSpPr bwMode="auto">
            <a:xfrm>
              <a:off x="4545" y="2016"/>
              <a:ext cx="543" cy="576"/>
              <a:chOff x="4353" y="1920"/>
              <a:chExt cx="543" cy="480"/>
            </a:xfrm>
          </p:grpSpPr>
          <p:sp>
            <p:nvSpPr>
              <p:cNvPr id="13376" name="Arc 74"/>
              <p:cNvSpPr>
                <a:spLocks/>
              </p:cNvSpPr>
              <p:nvPr/>
            </p:nvSpPr>
            <p:spPr bwMode="auto">
              <a:xfrm>
                <a:off x="4353" y="1922"/>
                <a:ext cx="543" cy="241"/>
              </a:xfrm>
              <a:custGeom>
                <a:avLst/>
                <a:gdLst>
                  <a:gd name="T0" fmla="*/ 0 w 21600"/>
                  <a:gd name="T1" fmla="*/ 0 h 21872"/>
                  <a:gd name="T2" fmla="*/ 543 w 21600"/>
                  <a:gd name="T3" fmla="*/ 241 h 21872"/>
                  <a:gd name="T4" fmla="*/ 0 w 21600"/>
                  <a:gd name="T5" fmla="*/ 238 h 21872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872"/>
                  <a:gd name="T11" fmla="*/ 21600 w 21600"/>
                  <a:gd name="T12" fmla="*/ 21872 h 2187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872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1690"/>
                      <a:pt x="21599" y="21781"/>
                      <a:pt x="21598" y="21872"/>
                    </a:cubicBezTo>
                  </a:path>
                  <a:path w="21600" h="21872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1690"/>
                      <a:pt x="21599" y="21781"/>
                      <a:pt x="21598" y="21872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CC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377" name="Arc 75"/>
              <p:cNvSpPr>
                <a:spLocks/>
              </p:cNvSpPr>
              <p:nvPr/>
            </p:nvSpPr>
            <p:spPr bwMode="auto">
              <a:xfrm flipV="1">
                <a:off x="4353" y="2160"/>
                <a:ext cx="543" cy="240"/>
              </a:xfrm>
              <a:custGeom>
                <a:avLst/>
                <a:gdLst>
                  <a:gd name="T0" fmla="*/ 0 w 21600"/>
                  <a:gd name="T1" fmla="*/ 0 h 21600"/>
                  <a:gd name="T2" fmla="*/ 543 w 21600"/>
                  <a:gd name="T3" fmla="*/ 240 h 21600"/>
                  <a:gd name="T4" fmla="*/ 0 w 21600"/>
                  <a:gd name="T5" fmla="*/ 24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CC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378" name="Arc 76"/>
              <p:cNvSpPr>
                <a:spLocks/>
              </p:cNvSpPr>
              <p:nvPr/>
            </p:nvSpPr>
            <p:spPr bwMode="auto">
              <a:xfrm>
                <a:off x="4353" y="1920"/>
                <a:ext cx="136" cy="240"/>
              </a:xfrm>
              <a:custGeom>
                <a:avLst/>
                <a:gdLst>
                  <a:gd name="T0" fmla="*/ 0 w 21600"/>
                  <a:gd name="T1" fmla="*/ 0 h 21600"/>
                  <a:gd name="T2" fmla="*/ 136 w 21600"/>
                  <a:gd name="T3" fmla="*/ 240 h 21600"/>
                  <a:gd name="T4" fmla="*/ 0 w 21600"/>
                  <a:gd name="T5" fmla="*/ 24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CC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379" name="Arc 77"/>
              <p:cNvSpPr>
                <a:spLocks/>
              </p:cNvSpPr>
              <p:nvPr/>
            </p:nvSpPr>
            <p:spPr bwMode="auto">
              <a:xfrm flipV="1">
                <a:off x="4353" y="2160"/>
                <a:ext cx="136" cy="240"/>
              </a:xfrm>
              <a:custGeom>
                <a:avLst/>
                <a:gdLst>
                  <a:gd name="T0" fmla="*/ 0 w 21600"/>
                  <a:gd name="T1" fmla="*/ 0 h 21600"/>
                  <a:gd name="T2" fmla="*/ 136 w 21600"/>
                  <a:gd name="T3" fmla="*/ 240 h 21600"/>
                  <a:gd name="T4" fmla="*/ 0 w 21600"/>
                  <a:gd name="T5" fmla="*/ 24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CC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13371" name="Line 78"/>
            <p:cNvSpPr>
              <a:spLocks noChangeShapeType="1"/>
            </p:cNvSpPr>
            <p:nvPr/>
          </p:nvSpPr>
          <p:spPr bwMode="auto">
            <a:xfrm flipH="1">
              <a:off x="4416" y="2352"/>
              <a:ext cx="265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3372" name="Line 79"/>
            <p:cNvSpPr>
              <a:spLocks noChangeShapeType="1"/>
            </p:cNvSpPr>
            <p:nvPr/>
          </p:nvSpPr>
          <p:spPr bwMode="auto">
            <a:xfrm flipH="1">
              <a:off x="4416" y="2256"/>
              <a:ext cx="265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3373" name="Line 80"/>
            <p:cNvSpPr>
              <a:spLocks noChangeShapeType="1"/>
            </p:cNvSpPr>
            <p:nvPr/>
          </p:nvSpPr>
          <p:spPr bwMode="auto">
            <a:xfrm flipH="1">
              <a:off x="5088" y="2304"/>
              <a:ext cx="169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3374" name="Line 81"/>
            <p:cNvSpPr>
              <a:spLocks noChangeShapeType="1"/>
            </p:cNvSpPr>
            <p:nvPr/>
          </p:nvSpPr>
          <p:spPr bwMode="auto">
            <a:xfrm flipH="1">
              <a:off x="4416" y="2448"/>
              <a:ext cx="240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3375" name="Line 82"/>
            <p:cNvSpPr>
              <a:spLocks noChangeShapeType="1"/>
            </p:cNvSpPr>
            <p:nvPr/>
          </p:nvSpPr>
          <p:spPr bwMode="auto">
            <a:xfrm flipH="1">
              <a:off x="4416" y="2160"/>
              <a:ext cx="240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3357" name="Freeform 83"/>
          <p:cNvSpPr>
            <a:spLocks/>
          </p:cNvSpPr>
          <p:nvPr/>
        </p:nvSpPr>
        <p:spPr bwMode="auto">
          <a:xfrm>
            <a:off x="6629400" y="3352800"/>
            <a:ext cx="685800" cy="381000"/>
          </a:xfrm>
          <a:custGeom>
            <a:avLst/>
            <a:gdLst>
              <a:gd name="T0" fmla="*/ 0 w 432"/>
              <a:gd name="T1" fmla="*/ 0 h 240"/>
              <a:gd name="T2" fmla="*/ 144 w 432"/>
              <a:gd name="T3" fmla="*/ 0 h 240"/>
              <a:gd name="T4" fmla="*/ 144 w 432"/>
              <a:gd name="T5" fmla="*/ 240 h 240"/>
              <a:gd name="T6" fmla="*/ 432 w 432"/>
              <a:gd name="T7" fmla="*/ 240 h 240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240"/>
              <a:gd name="T14" fmla="*/ 432 w 432"/>
              <a:gd name="T15" fmla="*/ 240 h 2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240">
                <a:moveTo>
                  <a:pt x="0" y="0"/>
                </a:moveTo>
                <a:lnTo>
                  <a:pt x="144" y="0"/>
                </a:lnTo>
                <a:lnTo>
                  <a:pt x="144" y="240"/>
                </a:lnTo>
                <a:lnTo>
                  <a:pt x="432" y="24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3358" name="Freeform 84"/>
          <p:cNvSpPr>
            <a:spLocks/>
          </p:cNvSpPr>
          <p:nvPr/>
        </p:nvSpPr>
        <p:spPr bwMode="auto">
          <a:xfrm>
            <a:off x="6629400" y="2438400"/>
            <a:ext cx="685800" cy="1143000"/>
          </a:xfrm>
          <a:custGeom>
            <a:avLst/>
            <a:gdLst>
              <a:gd name="T0" fmla="*/ 0 w 432"/>
              <a:gd name="T1" fmla="*/ 0 h 720"/>
              <a:gd name="T2" fmla="*/ 288 w 432"/>
              <a:gd name="T3" fmla="*/ 0 h 720"/>
              <a:gd name="T4" fmla="*/ 288 w 432"/>
              <a:gd name="T5" fmla="*/ 720 h 720"/>
              <a:gd name="T6" fmla="*/ 432 w 432"/>
              <a:gd name="T7" fmla="*/ 720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720"/>
              <a:gd name="T14" fmla="*/ 432 w 432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720">
                <a:moveTo>
                  <a:pt x="0" y="0"/>
                </a:moveTo>
                <a:lnTo>
                  <a:pt x="288" y="0"/>
                </a:lnTo>
                <a:lnTo>
                  <a:pt x="288" y="720"/>
                </a:lnTo>
                <a:lnTo>
                  <a:pt x="432" y="72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3359" name="Freeform 85"/>
          <p:cNvSpPr>
            <a:spLocks/>
          </p:cNvSpPr>
          <p:nvPr/>
        </p:nvSpPr>
        <p:spPr bwMode="auto">
          <a:xfrm flipV="1">
            <a:off x="6629400" y="4038600"/>
            <a:ext cx="685800" cy="1447800"/>
          </a:xfrm>
          <a:custGeom>
            <a:avLst/>
            <a:gdLst>
              <a:gd name="T0" fmla="*/ 0 w 432"/>
              <a:gd name="T1" fmla="*/ 0 h 720"/>
              <a:gd name="T2" fmla="*/ 288 w 432"/>
              <a:gd name="T3" fmla="*/ 0 h 720"/>
              <a:gd name="T4" fmla="*/ 288 w 432"/>
              <a:gd name="T5" fmla="*/ 720 h 720"/>
              <a:gd name="T6" fmla="*/ 432 w 432"/>
              <a:gd name="T7" fmla="*/ 720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720"/>
              <a:gd name="T14" fmla="*/ 432 w 432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720">
                <a:moveTo>
                  <a:pt x="0" y="0"/>
                </a:moveTo>
                <a:lnTo>
                  <a:pt x="288" y="0"/>
                </a:lnTo>
                <a:lnTo>
                  <a:pt x="288" y="720"/>
                </a:lnTo>
                <a:lnTo>
                  <a:pt x="432" y="72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3360" name="Freeform 86"/>
          <p:cNvSpPr>
            <a:spLocks/>
          </p:cNvSpPr>
          <p:nvPr/>
        </p:nvSpPr>
        <p:spPr bwMode="auto">
          <a:xfrm flipV="1">
            <a:off x="6629400" y="3886200"/>
            <a:ext cx="685800" cy="381000"/>
          </a:xfrm>
          <a:custGeom>
            <a:avLst/>
            <a:gdLst>
              <a:gd name="T0" fmla="*/ 0 w 432"/>
              <a:gd name="T1" fmla="*/ 0 h 240"/>
              <a:gd name="T2" fmla="*/ 144 w 432"/>
              <a:gd name="T3" fmla="*/ 0 h 240"/>
              <a:gd name="T4" fmla="*/ 144 w 432"/>
              <a:gd name="T5" fmla="*/ 240 h 240"/>
              <a:gd name="T6" fmla="*/ 432 w 432"/>
              <a:gd name="T7" fmla="*/ 240 h 240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240"/>
              <a:gd name="T14" fmla="*/ 432 w 432"/>
              <a:gd name="T15" fmla="*/ 240 h 2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240">
                <a:moveTo>
                  <a:pt x="0" y="0"/>
                </a:moveTo>
                <a:lnTo>
                  <a:pt x="144" y="0"/>
                </a:lnTo>
                <a:lnTo>
                  <a:pt x="144" y="240"/>
                </a:lnTo>
                <a:lnTo>
                  <a:pt x="432" y="24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3361" name="Text Box 87"/>
          <p:cNvSpPr txBox="1">
            <a:spLocks noChangeArrowheads="1"/>
          </p:cNvSpPr>
          <p:nvPr/>
        </p:nvSpPr>
        <p:spPr bwMode="auto">
          <a:xfrm>
            <a:off x="2971800" y="1981200"/>
            <a:ext cx="320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a</a:t>
            </a:r>
          </a:p>
        </p:txBody>
      </p:sp>
      <p:sp>
        <p:nvSpPr>
          <p:cNvPr id="13362" name="Text Box 88"/>
          <p:cNvSpPr txBox="1">
            <a:spLocks noChangeArrowheads="1"/>
          </p:cNvSpPr>
          <p:nvPr/>
        </p:nvSpPr>
        <p:spPr bwMode="auto">
          <a:xfrm>
            <a:off x="8534400" y="3276600"/>
            <a:ext cx="303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z</a:t>
            </a:r>
          </a:p>
        </p:txBody>
      </p:sp>
      <p:sp>
        <p:nvSpPr>
          <p:cNvPr id="13363" name="Text Box 89"/>
          <p:cNvSpPr txBox="1">
            <a:spLocks noChangeArrowheads="1"/>
          </p:cNvSpPr>
          <p:nvPr/>
        </p:nvSpPr>
        <p:spPr bwMode="auto">
          <a:xfrm>
            <a:off x="2971800" y="4267200"/>
            <a:ext cx="327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d</a:t>
            </a:r>
          </a:p>
        </p:txBody>
      </p:sp>
      <p:sp>
        <p:nvSpPr>
          <p:cNvPr id="13364" name="Text Box 90"/>
          <p:cNvSpPr txBox="1">
            <a:spLocks noChangeArrowheads="1"/>
          </p:cNvSpPr>
          <p:nvPr/>
        </p:nvSpPr>
        <p:spPr bwMode="auto">
          <a:xfrm>
            <a:off x="2971800" y="3352800"/>
            <a:ext cx="320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c</a:t>
            </a:r>
          </a:p>
        </p:txBody>
      </p:sp>
      <p:sp>
        <p:nvSpPr>
          <p:cNvPr id="13365" name="Text Box 91"/>
          <p:cNvSpPr txBox="1">
            <a:spLocks noChangeArrowheads="1"/>
          </p:cNvSpPr>
          <p:nvPr/>
        </p:nvSpPr>
        <p:spPr bwMode="auto">
          <a:xfrm>
            <a:off x="2971800" y="2438400"/>
            <a:ext cx="327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b</a:t>
            </a:r>
          </a:p>
        </p:txBody>
      </p:sp>
      <p:sp>
        <p:nvSpPr>
          <p:cNvPr id="13366" name="Oval 92"/>
          <p:cNvSpPr>
            <a:spLocks noChangeArrowheads="1"/>
          </p:cNvSpPr>
          <p:nvPr/>
        </p:nvSpPr>
        <p:spPr bwMode="auto">
          <a:xfrm>
            <a:off x="4191000" y="3048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3367" name="Oval 93"/>
          <p:cNvSpPr>
            <a:spLocks noChangeArrowheads="1"/>
          </p:cNvSpPr>
          <p:nvPr/>
        </p:nvSpPr>
        <p:spPr bwMode="auto">
          <a:xfrm>
            <a:off x="4191000" y="3962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98" name="Segnaposto numero diapositiva 9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9.</a:t>
            </a:r>
            <a:fld id="{DEB34C88-C1E4-4510-B627-E73039ED04AF}" type="slidenum">
              <a:rPr lang="it-IT" smtClean="0"/>
              <a:pPr>
                <a:defRPr/>
              </a:pPr>
              <a:t>56</a:t>
            </a:fld>
            <a:endParaRPr lang="it-IT" dirty="0"/>
          </a:p>
        </p:txBody>
      </p:sp>
      <p:sp>
        <p:nvSpPr>
          <p:cNvPr id="99" name="Segnaposto piè di pagina 9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Sintesi a tre livelli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Si usa un numero inferiore di porte e con meno ingressi</a:t>
            </a:r>
          </a:p>
        </p:txBody>
      </p:sp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228600" y="2438400"/>
          <a:ext cx="2325688" cy="2073275"/>
        </p:xfrm>
        <a:graphic>
          <a:graphicData uri="http://schemas.openxmlformats.org/presentationml/2006/ole">
            <p:oleObj spid="_x0000_s74754" name="Equation" r:id="rId3" imgW="1282680" imgH="1143000" progId="Equation.3">
              <p:embed/>
            </p:oleObj>
          </a:graphicData>
        </a:graphic>
      </p:graphicFrame>
      <p:sp>
        <p:nvSpPr>
          <p:cNvPr id="14342" name="Line 5"/>
          <p:cNvSpPr>
            <a:spLocks noChangeShapeType="1"/>
          </p:cNvSpPr>
          <p:nvPr/>
        </p:nvSpPr>
        <p:spPr bwMode="auto">
          <a:xfrm>
            <a:off x="355600" y="2582863"/>
            <a:ext cx="658813" cy="547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graphicFrame>
        <p:nvGraphicFramePr>
          <p:cNvPr id="14339" name="Object 3"/>
          <p:cNvGraphicFramePr>
            <a:graphicFrameLocks noChangeAspect="1"/>
          </p:cNvGraphicFramePr>
          <p:nvPr/>
        </p:nvGraphicFramePr>
        <p:xfrm>
          <a:off x="152400" y="5105400"/>
          <a:ext cx="3276600" cy="1139825"/>
        </p:xfrm>
        <a:graphic>
          <a:graphicData uri="http://schemas.openxmlformats.org/presentationml/2006/ole">
            <p:oleObj spid="_x0000_s74755" name="Equation" r:id="rId4" imgW="1625400" imgH="533160" progId="Equation.3">
              <p:embed/>
            </p:oleObj>
          </a:graphicData>
        </a:graphic>
      </p:graphicFrame>
      <p:sp>
        <p:nvSpPr>
          <p:cNvPr id="14343" name="AutoShape 7"/>
          <p:cNvSpPr>
            <a:spLocks noChangeArrowheads="1"/>
          </p:cNvSpPr>
          <p:nvPr/>
        </p:nvSpPr>
        <p:spPr bwMode="auto">
          <a:xfrm>
            <a:off x="1066800" y="3810000"/>
            <a:ext cx="1371600" cy="22860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4344" name="AutoShape 8"/>
          <p:cNvSpPr>
            <a:spLocks noChangeArrowheads="1"/>
          </p:cNvSpPr>
          <p:nvPr/>
        </p:nvSpPr>
        <p:spPr bwMode="auto">
          <a:xfrm>
            <a:off x="1447800" y="3733800"/>
            <a:ext cx="609600" cy="68580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4345" name="AutoShape 9"/>
          <p:cNvSpPr>
            <a:spLocks noChangeArrowheads="1"/>
          </p:cNvSpPr>
          <p:nvPr/>
        </p:nvSpPr>
        <p:spPr bwMode="auto">
          <a:xfrm>
            <a:off x="1828800" y="3733800"/>
            <a:ext cx="609600" cy="68580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4346" name="AutoShape 10"/>
          <p:cNvSpPr>
            <a:spLocks noChangeArrowheads="1"/>
          </p:cNvSpPr>
          <p:nvPr/>
        </p:nvSpPr>
        <p:spPr bwMode="auto">
          <a:xfrm>
            <a:off x="1066800" y="3124200"/>
            <a:ext cx="304800" cy="30480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4347" name="AutoShape 11"/>
          <p:cNvSpPr>
            <a:spLocks noChangeArrowheads="1"/>
          </p:cNvSpPr>
          <p:nvPr/>
        </p:nvSpPr>
        <p:spPr bwMode="auto">
          <a:xfrm>
            <a:off x="5638800" y="4800600"/>
            <a:ext cx="762000" cy="1371600"/>
          </a:xfrm>
          <a:prstGeom prst="flowChartDelay">
            <a:avLst/>
          </a:prstGeom>
          <a:noFill/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 flipH="1">
            <a:off x="5334000" y="6096000"/>
            <a:ext cx="304800" cy="1588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 flipH="1">
            <a:off x="5334000" y="4953000"/>
            <a:ext cx="304800" cy="1588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4350" name="Line 14"/>
          <p:cNvSpPr>
            <a:spLocks noChangeShapeType="1"/>
          </p:cNvSpPr>
          <p:nvPr/>
        </p:nvSpPr>
        <p:spPr bwMode="auto">
          <a:xfrm flipH="1">
            <a:off x="6400800" y="5486400"/>
            <a:ext cx="268288" cy="1588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 flipH="1">
            <a:off x="5334000" y="5334000"/>
            <a:ext cx="304800" cy="1588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5715000" y="2057400"/>
            <a:ext cx="1335088" cy="762000"/>
            <a:chOff x="1872" y="1968"/>
            <a:chExt cx="841" cy="480"/>
          </a:xfrm>
        </p:grpSpPr>
        <p:sp>
          <p:nvSpPr>
            <p:cNvPr id="14421" name="AutoShape 17"/>
            <p:cNvSpPr>
              <a:spLocks noChangeArrowheads="1"/>
            </p:cNvSpPr>
            <p:nvPr/>
          </p:nvSpPr>
          <p:spPr bwMode="auto">
            <a:xfrm>
              <a:off x="2064" y="1968"/>
              <a:ext cx="480" cy="480"/>
            </a:xfrm>
            <a:prstGeom prst="flowChartDelay">
              <a:avLst/>
            </a:prstGeom>
            <a:noFill/>
            <a:ln w="38100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4422" name="Line 18"/>
            <p:cNvSpPr>
              <a:spLocks noChangeShapeType="1"/>
            </p:cNvSpPr>
            <p:nvPr/>
          </p:nvSpPr>
          <p:spPr bwMode="auto">
            <a:xfrm flipH="1">
              <a:off x="1872" y="2352"/>
              <a:ext cx="192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4423" name="Line 19"/>
            <p:cNvSpPr>
              <a:spLocks noChangeShapeType="1"/>
            </p:cNvSpPr>
            <p:nvPr/>
          </p:nvSpPr>
          <p:spPr bwMode="auto">
            <a:xfrm flipH="1">
              <a:off x="1872" y="2064"/>
              <a:ext cx="192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4424" name="Line 20"/>
            <p:cNvSpPr>
              <a:spLocks noChangeShapeType="1"/>
            </p:cNvSpPr>
            <p:nvPr/>
          </p:nvSpPr>
          <p:spPr bwMode="auto">
            <a:xfrm flipH="1">
              <a:off x="2544" y="2208"/>
              <a:ext cx="169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4343400" y="4800600"/>
            <a:ext cx="914400" cy="304800"/>
            <a:chOff x="624" y="1728"/>
            <a:chExt cx="576" cy="192"/>
          </a:xfrm>
        </p:grpSpPr>
        <p:sp>
          <p:nvSpPr>
            <p:cNvPr id="14417" name="AutoShape 22"/>
            <p:cNvSpPr>
              <a:spLocks noChangeArrowheads="1"/>
            </p:cNvSpPr>
            <p:nvPr/>
          </p:nvSpPr>
          <p:spPr bwMode="auto">
            <a:xfrm rot="5400000">
              <a:off x="787" y="1722"/>
              <a:ext cx="192" cy="204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rgbClr val="CC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4418" name="Oval 23"/>
            <p:cNvSpPr>
              <a:spLocks noChangeArrowheads="1"/>
            </p:cNvSpPr>
            <p:nvPr/>
          </p:nvSpPr>
          <p:spPr bwMode="auto">
            <a:xfrm>
              <a:off x="985" y="1792"/>
              <a:ext cx="58" cy="64"/>
            </a:xfrm>
            <a:prstGeom prst="ellips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4419" name="Line 24"/>
            <p:cNvSpPr>
              <a:spLocks noChangeShapeType="1"/>
            </p:cNvSpPr>
            <p:nvPr/>
          </p:nvSpPr>
          <p:spPr bwMode="auto">
            <a:xfrm flipH="1">
              <a:off x="624" y="1824"/>
              <a:ext cx="157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4420" name="Line 25"/>
            <p:cNvSpPr>
              <a:spLocks noChangeShapeType="1"/>
            </p:cNvSpPr>
            <p:nvPr/>
          </p:nvSpPr>
          <p:spPr bwMode="auto">
            <a:xfrm flipH="1">
              <a:off x="1043" y="1824"/>
              <a:ext cx="157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4354" name="Line 26"/>
          <p:cNvSpPr>
            <a:spLocks noChangeShapeType="1"/>
          </p:cNvSpPr>
          <p:nvPr/>
        </p:nvSpPr>
        <p:spPr bwMode="auto">
          <a:xfrm flipH="1">
            <a:off x="5334000" y="5715000"/>
            <a:ext cx="304800" cy="1588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4343400" y="5181600"/>
            <a:ext cx="914400" cy="304800"/>
            <a:chOff x="624" y="1728"/>
            <a:chExt cx="576" cy="192"/>
          </a:xfrm>
        </p:grpSpPr>
        <p:sp>
          <p:nvSpPr>
            <p:cNvPr id="14413" name="AutoShape 28"/>
            <p:cNvSpPr>
              <a:spLocks noChangeArrowheads="1"/>
            </p:cNvSpPr>
            <p:nvPr/>
          </p:nvSpPr>
          <p:spPr bwMode="auto">
            <a:xfrm rot="5400000">
              <a:off x="787" y="1722"/>
              <a:ext cx="192" cy="204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rgbClr val="CC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4414" name="Oval 29"/>
            <p:cNvSpPr>
              <a:spLocks noChangeArrowheads="1"/>
            </p:cNvSpPr>
            <p:nvPr/>
          </p:nvSpPr>
          <p:spPr bwMode="auto">
            <a:xfrm>
              <a:off x="985" y="1792"/>
              <a:ext cx="58" cy="64"/>
            </a:xfrm>
            <a:prstGeom prst="ellips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4415" name="Line 30"/>
            <p:cNvSpPr>
              <a:spLocks noChangeShapeType="1"/>
            </p:cNvSpPr>
            <p:nvPr/>
          </p:nvSpPr>
          <p:spPr bwMode="auto">
            <a:xfrm flipH="1">
              <a:off x="624" y="1824"/>
              <a:ext cx="157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4416" name="Line 31"/>
            <p:cNvSpPr>
              <a:spLocks noChangeShapeType="1"/>
            </p:cNvSpPr>
            <p:nvPr/>
          </p:nvSpPr>
          <p:spPr bwMode="auto">
            <a:xfrm flipH="1">
              <a:off x="1043" y="1824"/>
              <a:ext cx="157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4343400" y="5562600"/>
            <a:ext cx="914400" cy="304800"/>
            <a:chOff x="624" y="1728"/>
            <a:chExt cx="576" cy="192"/>
          </a:xfrm>
        </p:grpSpPr>
        <p:sp>
          <p:nvSpPr>
            <p:cNvPr id="14409" name="AutoShape 33"/>
            <p:cNvSpPr>
              <a:spLocks noChangeArrowheads="1"/>
            </p:cNvSpPr>
            <p:nvPr/>
          </p:nvSpPr>
          <p:spPr bwMode="auto">
            <a:xfrm rot="5400000">
              <a:off x="787" y="1722"/>
              <a:ext cx="192" cy="204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rgbClr val="CC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4410" name="Oval 34"/>
            <p:cNvSpPr>
              <a:spLocks noChangeArrowheads="1"/>
            </p:cNvSpPr>
            <p:nvPr/>
          </p:nvSpPr>
          <p:spPr bwMode="auto">
            <a:xfrm>
              <a:off x="985" y="1792"/>
              <a:ext cx="58" cy="64"/>
            </a:xfrm>
            <a:prstGeom prst="ellips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4411" name="Line 35"/>
            <p:cNvSpPr>
              <a:spLocks noChangeShapeType="1"/>
            </p:cNvSpPr>
            <p:nvPr/>
          </p:nvSpPr>
          <p:spPr bwMode="auto">
            <a:xfrm flipH="1">
              <a:off x="624" y="1824"/>
              <a:ext cx="157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4412" name="Line 36"/>
            <p:cNvSpPr>
              <a:spLocks noChangeShapeType="1"/>
            </p:cNvSpPr>
            <p:nvPr/>
          </p:nvSpPr>
          <p:spPr bwMode="auto">
            <a:xfrm flipH="1">
              <a:off x="1043" y="1824"/>
              <a:ext cx="157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4343400" y="5943600"/>
            <a:ext cx="914400" cy="304800"/>
            <a:chOff x="624" y="1728"/>
            <a:chExt cx="576" cy="192"/>
          </a:xfrm>
        </p:grpSpPr>
        <p:sp>
          <p:nvSpPr>
            <p:cNvPr id="14405" name="AutoShape 38"/>
            <p:cNvSpPr>
              <a:spLocks noChangeArrowheads="1"/>
            </p:cNvSpPr>
            <p:nvPr/>
          </p:nvSpPr>
          <p:spPr bwMode="auto">
            <a:xfrm rot="5400000">
              <a:off x="787" y="1722"/>
              <a:ext cx="192" cy="204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rgbClr val="CC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4406" name="Oval 39"/>
            <p:cNvSpPr>
              <a:spLocks noChangeArrowheads="1"/>
            </p:cNvSpPr>
            <p:nvPr/>
          </p:nvSpPr>
          <p:spPr bwMode="auto">
            <a:xfrm>
              <a:off x="985" y="1792"/>
              <a:ext cx="58" cy="64"/>
            </a:xfrm>
            <a:prstGeom prst="ellips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4407" name="Line 40"/>
            <p:cNvSpPr>
              <a:spLocks noChangeShapeType="1"/>
            </p:cNvSpPr>
            <p:nvPr/>
          </p:nvSpPr>
          <p:spPr bwMode="auto">
            <a:xfrm flipH="1">
              <a:off x="624" y="1824"/>
              <a:ext cx="157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4408" name="Line 41"/>
            <p:cNvSpPr>
              <a:spLocks noChangeShapeType="1"/>
            </p:cNvSpPr>
            <p:nvPr/>
          </p:nvSpPr>
          <p:spPr bwMode="auto">
            <a:xfrm flipH="1">
              <a:off x="1043" y="1824"/>
              <a:ext cx="157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4358" name="Line 42"/>
          <p:cNvSpPr>
            <a:spLocks noChangeShapeType="1"/>
          </p:cNvSpPr>
          <p:nvPr/>
        </p:nvSpPr>
        <p:spPr bwMode="auto">
          <a:xfrm>
            <a:off x="5257800" y="6096000"/>
            <a:ext cx="76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4359" name="Line 43"/>
          <p:cNvSpPr>
            <a:spLocks noChangeShapeType="1"/>
          </p:cNvSpPr>
          <p:nvPr/>
        </p:nvSpPr>
        <p:spPr bwMode="auto">
          <a:xfrm>
            <a:off x="5257800" y="4953000"/>
            <a:ext cx="76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4360" name="Line 44"/>
          <p:cNvSpPr>
            <a:spLocks noChangeShapeType="1"/>
          </p:cNvSpPr>
          <p:nvPr/>
        </p:nvSpPr>
        <p:spPr bwMode="auto">
          <a:xfrm>
            <a:off x="5257800" y="5715000"/>
            <a:ext cx="76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4361" name="Line 45"/>
          <p:cNvSpPr>
            <a:spLocks noChangeShapeType="1"/>
          </p:cNvSpPr>
          <p:nvPr/>
        </p:nvSpPr>
        <p:spPr bwMode="auto">
          <a:xfrm>
            <a:off x="5257800" y="5334000"/>
            <a:ext cx="76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4362" name="Freeform 46"/>
          <p:cNvSpPr>
            <a:spLocks/>
          </p:cNvSpPr>
          <p:nvPr/>
        </p:nvSpPr>
        <p:spPr bwMode="auto">
          <a:xfrm>
            <a:off x="4267200" y="2209800"/>
            <a:ext cx="1447800" cy="2743200"/>
          </a:xfrm>
          <a:custGeom>
            <a:avLst/>
            <a:gdLst>
              <a:gd name="T0" fmla="*/ 48 w 672"/>
              <a:gd name="T1" fmla="*/ 1728 h 1728"/>
              <a:gd name="T2" fmla="*/ 0 w 672"/>
              <a:gd name="T3" fmla="*/ 1728 h 1728"/>
              <a:gd name="T4" fmla="*/ 0 w 672"/>
              <a:gd name="T5" fmla="*/ 0 h 1728"/>
              <a:gd name="T6" fmla="*/ 672 w 672"/>
              <a:gd name="T7" fmla="*/ 0 h 1728"/>
              <a:gd name="T8" fmla="*/ 0 60000 65536"/>
              <a:gd name="T9" fmla="*/ 0 60000 65536"/>
              <a:gd name="T10" fmla="*/ 0 60000 65536"/>
              <a:gd name="T11" fmla="*/ 0 60000 65536"/>
              <a:gd name="T12" fmla="*/ 0 w 672"/>
              <a:gd name="T13" fmla="*/ 0 h 1728"/>
              <a:gd name="T14" fmla="*/ 672 w 672"/>
              <a:gd name="T15" fmla="*/ 1728 h 17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2" h="1728">
                <a:moveTo>
                  <a:pt x="48" y="1728"/>
                </a:moveTo>
                <a:lnTo>
                  <a:pt x="0" y="1728"/>
                </a:lnTo>
                <a:lnTo>
                  <a:pt x="0" y="0"/>
                </a:lnTo>
                <a:lnTo>
                  <a:pt x="672" y="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4363" name="Freeform 47"/>
          <p:cNvSpPr>
            <a:spLocks/>
          </p:cNvSpPr>
          <p:nvPr/>
        </p:nvSpPr>
        <p:spPr bwMode="auto">
          <a:xfrm>
            <a:off x="4114800" y="3200400"/>
            <a:ext cx="304800" cy="2133600"/>
          </a:xfrm>
          <a:custGeom>
            <a:avLst/>
            <a:gdLst>
              <a:gd name="T0" fmla="*/ 768 w 768"/>
              <a:gd name="T1" fmla="*/ 0 h 1104"/>
              <a:gd name="T2" fmla="*/ 0 w 768"/>
              <a:gd name="T3" fmla="*/ 0 h 1104"/>
              <a:gd name="T4" fmla="*/ 0 w 768"/>
              <a:gd name="T5" fmla="*/ 1104 h 1104"/>
              <a:gd name="T6" fmla="*/ 144 w 768"/>
              <a:gd name="T7" fmla="*/ 1104 h 1104"/>
              <a:gd name="T8" fmla="*/ 0 60000 65536"/>
              <a:gd name="T9" fmla="*/ 0 60000 65536"/>
              <a:gd name="T10" fmla="*/ 0 60000 65536"/>
              <a:gd name="T11" fmla="*/ 0 60000 65536"/>
              <a:gd name="T12" fmla="*/ 0 w 768"/>
              <a:gd name="T13" fmla="*/ 0 h 1104"/>
              <a:gd name="T14" fmla="*/ 768 w 768"/>
              <a:gd name="T15" fmla="*/ 1104 h 110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8" h="1104">
                <a:moveTo>
                  <a:pt x="768" y="0"/>
                </a:moveTo>
                <a:lnTo>
                  <a:pt x="0" y="0"/>
                </a:lnTo>
                <a:lnTo>
                  <a:pt x="0" y="1104"/>
                </a:lnTo>
                <a:lnTo>
                  <a:pt x="144" y="1104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4364" name="Freeform 48"/>
          <p:cNvSpPr>
            <a:spLocks/>
          </p:cNvSpPr>
          <p:nvPr/>
        </p:nvSpPr>
        <p:spPr bwMode="auto">
          <a:xfrm>
            <a:off x="3733800" y="3810000"/>
            <a:ext cx="685800" cy="2286000"/>
          </a:xfrm>
          <a:custGeom>
            <a:avLst/>
            <a:gdLst>
              <a:gd name="T0" fmla="*/ 768 w 768"/>
              <a:gd name="T1" fmla="*/ 0 h 1104"/>
              <a:gd name="T2" fmla="*/ 0 w 768"/>
              <a:gd name="T3" fmla="*/ 0 h 1104"/>
              <a:gd name="T4" fmla="*/ 0 w 768"/>
              <a:gd name="T5" fmla="*/ 1104 h 1104"/>
              <a:gd name="T6" fmla="*/ 144 w 768"/>
              <a:gd name="T7" fmla="*/ 1104 h 1104"/>
              <a:gd name="T8" fmla="*/ 0 60000 65536"/>
              <a:gd name="T9" fmla="*/ 0 60000 65536"/>
              <a:gd name="T10" fmla="*/ 0 60000 65536"/>
              <a:gd name="T11" fmla="*/ 0 60000 65536"/>
              <a:gd name="T12" fmla="*/ 0 w 768"/>
              <a:gd name="T13" fmla="*/ 0 h 1104"/>
              <a:gd name="T14" fmla="*/ 768 w 768"/>
              <a:gd name="T15" fmla="*/ 1104 h 110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8" h="1104">
                <a:moveTo>
                  <a:pt x="768" y="0"/>
                </a:moveTo>
                <a:lnTo>
                  <a:pt x="0" y="0"/>
                </a:lnTo>
                <a:lnTo>
                  <a:pt x="0" y="1104"/>
                </a:lnTo>
                <a:lnTo>
                  <a:pt x="144" y="1104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4365" name="Freeform 49"/>
          <p:cNvSpPr>
            <a:spLocks/>
          </p:cNvSpPr>
          <p:nvPr/>
        </p:nvSpPr>
        <p:spPr bwMode="auto">
          <a:xfrm>
            <a:off x="3962400" y="3505200"/>
            <a:ext cx="533400" cy="2209800"/>
          </a:xfrm>
          <a:custGeom>
            <a:avLst/>
            <a:gdLst>
              <a:gd name="T0" fmla="*/ 768 w 768"/>
              <a:gd name="T1" fmla="*/ 0 h 1104"/>
              <a:gd name="T2" fmla="*/ 0 w 768"/>
              <a:gd name="T3" fmla="*/ 0 h 1104"/>
              <a:gd name="T4" fmla="*/ 0 w 768"/>
              <a:gd name="T5" fmla="*/ 1104 h 1104"/>
              <a:gd name="T6" fmla="*/ 144 w 768"/>
              <a:gd name="T7" fmla="*/ 1104 h 1104"/>
              <a:gd name="T8" fmla="*/ 0 60000 65536"/>
              <a:gd name="T9" fmla="*/ 0 60000 65536"/>
              <a:gd name="T10" fmla="*/ 0 60000 65536"/>
              <a:gd name="T11" fmla="*/ 0 60000 65536"/>
              <a:gd name="T12" fmla="*/ 0 w 768"/>
              <a:gd name="T13" fmla="*/ 0 h 1104"/>
              <a:gd name="T14" fmla="*/ 768 w 768"/>
              <a:gd name="T15" fmla="*/ 1104 h 110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8" h="1104">
                <a:moveTo>
                  <a:pt x="768" y="0"/>
                </a:moveTo>
                <a:lnTo>
                  <a:pt x="0" y="0"/>
                </a:lnTo>
                <a:lnTo>
                  <a:pt x="0" y="1104"/>
                </a:lnTo>
                <a:lnTo>
                  <a:pt x="144" y="1104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4366" name="Line 50"/>
          <p:cNvSpPr>
            <a:spLocks noChangeShapeType="1"/>
          </p:cNvSpPr>
          <p:nvPr/>
        </p:nvSpPr>
        <p:spPr bwMode="auto">
          <a:xfrm>
            <a:off x="4038600" y="5715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4367" name="Line 51"/>
          <p:cNvSpPr>
            <a:spLocks noChangeShapeType="1"/>
          </p:cNvSpPr>
          <p:nvPr/>
        </p:nvSpPr>
        <p:spPr bwMode="auto">
          <a:xfrm>
            <a:off x="3810000" y="60960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4368" name="Line 52"/>
          <p:cNvSpPr>
            <a:spLocks noChangeShapeType="1"/>
          </p:cNvSpPr>
          <p:nvPr/>
        </p:nvSpPr>
        <p:spPr bwMode="auto">
          <a:xfrm>
            <a:off x="3352800" y="2209800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4369" name="Line 53"/>
          <p:cNvSpPr>
            <a:spLocks noChangeShapeType="1"/>
          </p:cNvSpPr>
          <p:nvPr/>
        </p:nvSpPr>
        <p:spPr bwMode="auto">
          <a:xfrm>
            <a:off x="3352800" y="38100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4370" name="Line 54"/>
          <p:cNvSpPr>
            <a:spLocks noChangeShapeType="1"/>
          </p:cNvSpPr>
          <p:nvPr/>
        </p:nvSpPr>
        <p:spPr bwMode="auto">
          <a:xfrm>
            <a:off x="3352800" y="35052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4371" name="Line 55"/>
          <p:cNvSpPr>
            <a:spLocks noChangeShapeType="1"/>
          </p:cNvSpPr>
          <p:nvPr/>
        </p:nvSpPr>
        <p:spPr bwMode="auto">
          <a:xfrm>
            <a:off x="3352800" y="32004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4372" name="Oval 56"/>
          <p:cNvSpPr>
            <a:spLocks noChangeArrowheads="1"/>
          </p:cNvSpPr>
          <p:nvPr/>
        </p:nvSpPr>
        <p:spPr bwMode="auto">
          <a:xfrm>
            <a:off x="3657600" y="3733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4373" name="Oval 57"/>
          <p:cNvSpPr>
            <a:spLocks noChangeArrowheads="1"/>
          </p:cNvSpPr>
          <p:nvPr/>
        </p:nvSpPr>
        <p:spPr bwMode="auto">
          <a:xfrm>
            <a:off x="3886200" y="3429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4374" name="Oval 58"/>
          <p:cNvSpPr>
            <a:spLocks noChangeArrowheads="1"/>
          </p:cNvSpPr>
          <p:nvPr/>
        </p:nvSpPr>
        <p:spPr bwMode="auto">
          <a:xfrm>
            <a:off x="4038600" y="3124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4375" name="Oval 59"/>
          <p:cNvSpPr>
            <a:spLocks noChangeArrowheads="1"/>
          </p:cNvSpPr>
          <p:nvPr/>
        </p:nvSpPr>
        <p:spPr bwMode="auto">
          <a:xfrm>
            <a:off x="4191000" y="2133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grpSp>
        <p:nvGrpSpPr>
          <p:cNvPr id="7" name="Group 60"/>
          <p:cNvGrpSpPr>
            <a:grpSpLocks/>
          </p:cNvGrpSpPr>
          <p:nvPr/>
        </p:nvGrpSpPr>
        <p:grpSpPr bwMode="auto">
          <a:xfrm>
            <a:off x="7519988" y="3352800"/>
            <a:ext cx="862012" cy="914400"/>
            <a:chOff x="4353" y="1920"/>
            <a:chExt cx="543" cy="480"/>
          </a:xfrm>
        </p:grpSpPr>
        <p:sp>
          <p:nvSpPr>
            <p:cNvPr id="14401" name="Arc 61"/>
            <p:cNvSpPr>
              <a:spLocks/>
            </p:cNvSpPr>
            <p:nvPr/>
          </p:nvSpPr>
          <p:spPr bwMode="auto">
            <a:xfrm>
              <a:off x="4353" y="1922"/>
              <a:ext cx="543" cy="241"/>
            </a:xfrm>
            <a:custGeom>
              <a:avLst/>
              <a:gdLst>
                <a:gd name="T0" fmla="*/ 0 w 21600"/>
                <a:gd name="T1" fmla="*/ 0 h 21872"/>
                <a:gd name="T2" fmla="*/ 543 w 21600"/>
                <a:gd name="T3" fmla="*/ 241 h 21872"/>
                <a:gd name="T4" fmla="*/ 0 w 21600"/>
                <a:gd name="T5" fmla="*/ 238 h 21872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872"/>
                <a:gd name="T11" fmla="*/ 21600 w 21600"/>
                <a:gd name="T12" fmla="*/ 21872 h 218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872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1690"/>
                    <a:pt x="21599" y="21781"/>
                    <a:pt x="21598" y="21872"/>
                  </a:cubicBezTo>
                </a:path>
                <a:path w="21600" h="21872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1690"/>
                    <a:pt x="21599" y="21781"/>
                    <a:pt x="21598" y="21872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4402" name="Arc 62"/>
            <p:cNvSpPr>
              <a:spLocks/>
            </p:cNvSpPr>
            <p:nvPr/>
          </p:nvSpPr>
          <p:spPr bwMode="auto">
            <a:xfrm flipV="1">
              <a:off x="4353" y="2160"/>
              <a:ext cx="543" cy="240"/>
            </a:xfrm>
            <a:custGeom>
              <a:avLst/>
              <a:gdLst>
                <a:gd name="T0" fmla="*/ 0 w 21600"/>
                <a:gd name="T1" fmla="*/ 0 h 21600"/>
                <a:gd name="T2" fmla="*/ 543 w 21600"/>
                <a:gd name="T3" fmla="*/ 240 h 21600"/>
                <a:gd name="T4" fmla="*/ 0 w 21600"/>
                <a:gd name="T5" fmla="*/ 24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4403" name="Arc 63"/>
            <p:cNvSpPr>
              <a:spLocks/>
            </p:cNvSpPr>
            <p:nvPr/>
          </p:nvSpPr>
          <p:spPr bwMode="auto">
            <a:xfrm>
              <a:off x="4353" y="1920"/>
              <a:ext cx="136" cy="240"/>
            </a:xfrm>
            <a:custGeom>
              <a:avLst/>
              <a:gdLst>
                <a:gd name="T0" fmla="*/ 0 w 21600"/>
                <a:gd name="T1" fmla="*/ 0 h 21600"/>
                <a:gd name="T2" fmla="*/ 136 w 21600"/>
                <a:gd name="T3" fmla="*/ 240 h 21600"/>
                <a:gd name="T4" fmla="*/ 0 w 21600"/>
                <a:gd name="T5" fmla="*/ 24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4404" name="Arc 64"/>
            <p:cNvSpPr>
              <a:spLocks/>
            </p:cNvSpPr>
            <p:nvPr/>
          </p:nvSpPr>
          <p:spPr bwMode="auto">
            <a:xfrm flipV="1">
              <a:off x="4353" y="2160"/>
              <a:ext cx="136" cy="240"/>
            </a:xfrm>
            <a:custGeom>
              <a:avLst/>
              <a:gdLst>
                <a:gd name="T0" fmla="*/ 0 w 21600"/>
                <a:gd name="T1" fmla="*/ 0 h 21600"/>
                <a:gd name="T2" fmla="*/ 136 w 21600"/>
                <a:gd name="T3" fmla="*/ 240 h 21600"/>
                <a:gd name="T4" fmla="*/ 0 w 21600"/>
                <a:gd name="T5" fmla="*/ 24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4377" name="Line 65"/>
          <p:cNvSpPr>
            <a:spLocks noChangeShapeType="1"/>
          </p:cNvSpPr>
          <p:nvPr/>
        </p:nvSpPr>
        <p:spPr bwMode="auto">
          <a:xfrm flipH="1">
            <a:off x="8382000" y="3810000"/>
            <a:ext cx="268288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4378" name="Line 66"/>
          <p:cNvSpPr>
            <a:spLocks noChangeShapeType="1"/>
          </p:cNvSpPr>
          <p:nvPr/>
        </p:nvSpPr>
        <p:spPr bwMode="auto">
          <a:xfrm flipH="1">
            <a:off x="7315200" y="4038600"/>
            <a:ext cx="3810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4379" name="Line 67"/>
          <p:cNvSpPr>
            <a:spLocks noChangeShapeType="1"/>
          </p:cNvSpPr>
          <p:nvPr/>
        </p:nvSpPr>
        <p:spPr bwMode="auto">
          <a:xfrm flipH="1">
            <a:off x="7315200" y="3581400"/>
            <a:ext cx="3810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4380" name="Freeform 68"/>
          <p:cNvSpPr>
            <a:spLocks/>
          </p:cNvSpPr>
          <p:nvPr/>
        </p:nvSpPr>
        <p:spPr bwMode="auto">
          <a:xfrm>
            <a:off x="7010400" y="2438400"/>
            <a:ext cx="304800" cy="1143000"/>
          </a:xfrm>
          <a:custGeom>
            <a:avLst/>
            <a:gdLst>
              <a:gd name="T0" fmla="*/ 0 w 432"/>
              <a:gd name="T1" fmla="*/ 0 h 720"/>
              <a:gd name="T2" fmla="*/ 288 w 432"/>
              <a:gd name="T3" fmla="*/ 0 h 720"/>
              <a:gd name="T4" fmla="*/ 288 w 432"/>
              <a:gd name="T5" fmla="*/ 720 h 720"/>
              <a:gd name="T6" fmla="*/ 432 w 432"/>
              <a:gd name="T7" fmla="*/ 720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720"/>
              <a:gd name="T14" fmla="*/ 432 w 432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720">
                <a:moveTo>
                  <a:pt x="0" y="0"/>
                </a:moveTo>
                <a:lnTo>
                  <a:pt x="288" y="0"/>
                </a:lnTo>
                <a:lnTo>
                  <a:pt x="288" y="720"/>
                </a:lnTo>
                <a:lnTo>
                  <a:pt x="432" y="72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4381" name="Freeform 69"/>
          <p:cNvSpPr>
            <a:spLocks/>
          </p:cNvSpPr>
          <p:nvPr/>
        </p:nvSpPr>
        <p:spPr bwMode="auto">
          <a:xfrm flipV="1">
            <a:off x="6629400" y="4038600"/>
            <a:ext cx="685800" cy="1447800"/>
          </a:xfrm>
          <a:custGeom>
            <a:avLst/>
            <a:gdLst>
              <a:gd name="T0" fmla="*/ 0 w 432"/>
              <a:gd name="T1" fmla="*/ 0 h 720"/>
              <a:gd name="T2" fmla="*/ 288 w 432"/>
              <a:gd name="T3" fmla="*/ 0 h 720"/>
              <a:gd name="T4" fmla="*/ 288 w 432"/>
              <a:gd name="T5" fmla="*/ 720 h 720"/>
              <a:gd name="T6" fmla="*/ 432 w 432"/>
              <a:gd name="T7" fmla="*/ 720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720"/>
              <a:gd name="T14" fmla="*/ 432 w 432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720">
                <a:moveTo>
                  <a:pt x="0" y="0"/>
                </a:moveTo>
                <a:lnTo>
                  <a:pt x="288" y="0"/>
                </a:lnTo>
                <a:lnTo>
                  <a:pt x="288" y="720"/>
                </a:lnTo>
                <a:lnTo>
                  <a:pt x="432" y="72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4382" name="Text Box 70"/>
          <p:cNvSpPr txBox="1">
            <a:spLocks noChangeArrowheads="1"/>
          </p:cNvSpPr>
          <p:nvPr/>
        </p:nvSpPr>
        <p:spPr bwMode="auto">
          <a:xfrm>
            <a:off x="2971800" y="1981200"/>
            <a:ext cx="320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a</a:t>
            </a:r>
          </a:p>
        </p:txBody>
      </p:sp>
      <p:sp>
        <p:nvSpPr>
          <p:cNvPr id="14383" name="Text Box 71"/>
          <p:cNvSpPr txBox="1">
            <a:spLocks noChangeArrowheads="1"/>
          </p:cNvSpPr>
          <p:nvPr/>
        </p:nvSpPr>
        <p:spPr bwMode="auto">
          <a:xfrm>
            <a:off x="8534400" y="3276600"/>
            <a:ext cx="303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z</a:t>
            </a:r>
          </a:p>
        </p:txBody>
      </p:sp>
      <p:sp>
        <p:nvSpPr>
          <p:cNvPr id="14384" name="Text Box 72"/>
          <p:cNvSpPr txBox="1">
            <a:spLocks noChangeArrowheads="1"/>
          </p:cNvSpPr>
          <p:nvPr/>
        </p:nvSpPr>
        <p:spPr bwMode="auto">
          <a:xfrm>
            <a:off x="2971800" y="3581400"/>
            <a:ext cx="327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d</a:t>
            </a:r>
          </a:p>
        </p:txBody>
      </p:sp>
      <p:sp>
        <p:nvSpPr>
          <p:cNvPr id="14385" name="Text Box 73"/>
          <p:cNvSpPr txBox="1">
            <a:spLocks noChangeArrowheads="1"/>
          </p:cNvSpPr>
          <p:nvPr/>
        </p:nvSpPr>
        <p:spPr bwMode="auto">
          <a:xfrm>
            <a:off x="2971800" y="3352800"/>
            <a:ext cx="320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c</a:t>
            </a:r>
          </a:p>
        </p:txBody>
      </p:sp>
      <p:sp>
        <p:nvSpPr>
          <p:cNvPr id="14386" name="Text Box 74"/>
          <p:cNvSpPr txBox="1">
            <a:spLocks noChangeArrowheads="1"/>
          </p:cNvSpPr>
          <p:nvPr/>
        </p:nvSpPr>
        <p:spPr bwMode="auto">
          <a:xfrm>
            <a:off x="2971800" y="2971800"/>
            <a:ext cx="327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b</a:t>
            </a:r>
          </a:p>
        </p:txBody>
      </p:sp>
      <p:grpSp>
        <p:nvGrpSpPr>
          <p:cNvPr id="8" name="Group 75"/>
          <p:cNvGrpSpPr>
            <a:grpSpLocks/>
          </p:cNvGrpSpPr>
          <p:nvPr/>
        </p:nvGrpSpPr>
        <p:grpSpPr bwMode="auto">
          <a:xfrm>
            <a:off x="4419600" y="3048000"/>
            <a:ext cx="1335088" cy="914400"/>
            <a:chOff x="3120" y="1920"/>
            <a:chExt cx="841" cy="576"/>
          </a:xfrm>
        </p:grpSpPr>
        <p:grpSp>
          <p:nvGrpSpPr>
            <p:cNvPr id="9" name="Group 76"/>
            <p:cNvGrpSpPr>
              <a:grpSpLocks/>
            </p:cNvGrpSpPr>
            <p:nvPr/>
          </p:nvGrpSpPr>
          <p:grpSpPr bwMode="auto">
            <a:xfrm>
              <a:off x="3264" y="1920"/>
              <a:ext cx="543" cy="576"/>
              <a:chOff x="4353" y="1920"/>
              <a:chExt cx="543" cy="480"/>
            </a:xfrm>
          </p:grpSpPr>
          <p:sp>
            <p:nvSpPr>
              <p:cNvPr id="14397" name="Arc 77"/>
              <p:cNvSpPr>
                <a:spLocks/>
              </p:cNvSpPr>
              <p:nvPr/>
            </p:nvSpPr>
            <p:spPr bwMode="auto">
              <a:xfrm>
                <a:off x="4353" y="1922"/>
                <a:ext cx="543" cy="241"/>
              </a:xfrm>
              <a:custGeom>
                <a:avLst/>
                <a:gdLst>
                  <a:gd name="T0" fmla="*/ 0 w 21600"/>
                  <a:gd name="T1" fmla="*/ 0 h 21872"/>
                  <a:gd name="T2" fmla="*/ 543 w 21600"/>
                  <a:gd name="T3" fmla="*/ 241 h 21872"/>
                  <a:gd name="T4" fmla="*/ 0 w 21600"/>
                  <a:gd name="T5" fmla="*/ 238 h 21872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872"/>
                  <a:gd name="T11" fmla="*/ 21600 w 21600"/>
                  <a:gd name="T12" fmla="*/ 21872 h 2187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872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1690"/>
                      <a:pt x="21599" y="21781"/>
                      <a:pt x="21598" y="21872"/>
                    </a:cubicBezTo>
                  </a:path>
                  <a:path w="21600" h="21872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1690"/>
                      <a:pt x="21599" y="21781"/>
                      <a:pt x="21598" y="21872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CC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4398" name="Arc 78"/>
              <p:cNvSpPr>
                <a:spLocks/>
              </p:cNvSpPr>
              <p:nvPr/>
            </p:nvSpPr>
            <p:spPr bwMode="auto">
              <a:xfrm flipV="1">
                <a:off x="4353" y="2160"/>
                <a:ext cx="543" cy="240"/>
              </a:xfrm>
              <a:custGeom>
                <a:avLst/>
                <a:gdLst>
                  <a:gd name="T0" fmla="*/ 0 w 21600"/>
                  <a:gd name="T1" fmla="*/ 0 h 21600"/>
                  <a:gd name="T2" fmla="*/ 543 w 21600"/>
                  <a:gd name="T3" fmla="*/ 240 h 21600"/>
                  <a:gd name="T4" fmla="*/ 0 w 21600"/>
                  <a:gd name="T5" fmla="*/ 24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CC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4399" name="Arc 79"/>
              <p:cNvSpPr>
                <a:spLocks/>
              </p:cNvSpPr>
              <p:nvPr/>
            </p:nvSpPr>
            <p:spPr bwMode="auto">
              <a:xfrm>
                <a:off x="4353" y="1920"/>
                <a:ext cx="136" cy="240"/>
              </a:xfrm>
              <a:custGeom>
                <a:avLst/>
                <a:gdLst>
                  <a:gd name="T0" fmla="*/ 0 w 21600"/>
                  <a:gd name="T1" fmla="*/ 0 h 21600"/>
                  <a:gd name="T2" fmla="*/ 136 w 21600"/>
                  <a:gd name="T3" fmla="*/ 240 h 21600"/>
                  <a:gd name="T4" fmla="*/ 0 w 21600"/>
                  <a:gd name="T5" fmla="*/ 24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CC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4400" name="Arc 80"/>
              <p:cNvSpPr>
                <a:spLocks/>
              </p:cNvSpPr>
              <p:nvPr/>
            </p:nvSpPr>
            <p:spPr bwMode="auto">
              <a:xfrm flipV="1">
                <a:off x="4353" y="2160"/>
                <a:ext cx="136" cy="240"/>
              </a:xfrm>
              <a:custGeom>
                <a:avLst/>
                <a:gdLst>
                  <a:gd name="T0" fmla="*/ 0 w 21600"/>
                  <a:gd name="T1" fmla="*/ 0 h 21600"/>
                  <a:gd name="T2" fmla="*/ 136 w 21600"/>
                  <a:gd name="T3" fmla="*/ 240 h 21600"/>
                  <a:gd name="T4" fmla="*/ 0 w 21600"/>
                  <a:gd name="T5" fmla="*/ 24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CC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14393" name="Line 81"/>
            <p:cNvSpPr>
              <a:spLocks noChangeShapeType="1"/>
            </p:cNvSpPr>
            <p:nvPr/>
          </p:nvSpPr>
          <p:spPr bwMode="auto">
            <a:xfrm flipH="1">
              <a:off x="3120" y="2208"/>
              <a:ext cx="265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4394" name="Line 82"/>
            <p:cNvSpPr>
              <a:spLocks noChangeShapeType="1"/>
            </p:cNvSpPr>
            <p:nvPr/>
          </p:nvSpPr>
          <p:spPr bwMode="auto">
            <a:xfrm flipH="1">
              <a:off x="3792" y="2208"/>
              <a:ext cx="169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4395" name="Line 83"/>
            <p:cNvSpPr>
              <a:spLocks noChangeShapeType="1"/>
            </p:cNvSpPr>
            <p:nvPr/>
          </p:nvSpPr>
          <p:spPr bwMode="auto">
            <a:xfrm flipH="1">
              <a:off x="3120" y="2400"/>
              <a:ext cx="240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4396" name="Line 84"/>
            <p:cNvSpPr>
              <a:spLocks noChangeShapeType="1"/>
            </p:cNvSpPr>
            <p:nvPr/>
          </p:nvSpPr>
          <p:spPr bwMode="auto">
            <a:xfrm flipH="1">
              <a:off x="3120" y="2016"/>
              <a:ext cx="240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4388" name="Line 85"/>
          <p:cNvSpPr>
            <a:spLocks noChangeShapeType="1"/>
          </p:cNvSpPr>
          <p:nvPr/>
        </p:nvSpPr>
        <p:spPr bwMode="auto">
          <a:xfrm>
            <a:off x="4191000" y="53340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4389" name="Line 86"/>
          <p:cNvSpPr>
            <a:spLocks noChangeShapeType="1"/>
          </p:cNvSpPr>
          <p:nvPr/>
        </p:nvSpPr>
        <p:spPr bwMode="auto">
          <a:xfrm>
            <a:off x="5715000" y="266700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91" name="Segnaposto numero diapositiva 9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9.</a:t>
            </a:r>
            <a:fld id="{DEB34C88-C1E4-4510-B627-E73039ED04AF}" type="slidenum">
              <a:rPr lang="it-IT" smtClean="0"/>
              <a:pPr>
                <a:defRPr/>
              </a:pPr>
              <a:t>57</a:t>
            </a:fld>
            <a:endParaRPr lang="it-IT" dirty="0"/>
          </a:p>
        </p:txBody>
      </p:sp>
      <p:sp>
        <p:nvSpPr>
          <p:cNvPr id="92" name="Segnaposto piè di pagina 9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Reti a più uscite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it-IT" dirty="0"/>
              <a:t>Casi visti</a:t>
            </a:r>
          </a:p>
          <a:p>
            <a:pPr lvl="2">
              <a:lnSpc>
                <a:spcPct val="90000"/>
              </a:lnSpc>
              <a:defRPr/>
            </a:pPr>
            <a:r>
              <a:rPr lang="it-IT" dirty="0"/>
              <a:t> più ingressi una uscita</a:t>
            </a:r>
          </a:p>
          <a:p>
            <a:pPr>
              <a:lnSpc>
                <a:spcPct val="90000"/>
              </a:lnSpc>
              <a:defRPr/>
            </a:pPr>
            <a:r>
              <a:rPr lang="it-IT" dirty="0"/>
              <a:t>Tecniche di minimizzazione viste</a:t>
            </a:r>
          </a:p>
          <a:p>
            <a:pPr lvl="2">
              <a:lnSpc>
                <a:spcPct val="90000"/>
              </a:lnSpc>
              <a:defRPr/>
            </a:pPr>
            <a:r>
              <a:rPr lang="it-IT" dirty="0"/>
              <a:t>Una sola uscita</a:t>
            </a:r>
          </a:p>
          <a:p>
            <a:pPr>
              <a:lnSpc>
                <a:spcPct val="90000"/>
              </a:lnSpc>
              <a:defRPr/>
            </a:pPr>
            <a:r>
              <a:rPr lang="it-IT" dirty="0"/>
              <a:t>Casi frequenti nella pratica</a:t>
            </a:r>
          </a:p>
          <a:p>
            <a:pPr lvl="2">
              <a:lnSpc>
                <a:spcPct val="90000"/>
              </a:lnSpc>
              <a:defRPr/>
            </a:pPr>
            <a:r>
              <a:rPr lang="it-IT" dirty="0"/>
              <a:t>più ingressi più uscite</a:t>
            </a:r>
          </a:p>
          <a:p>
            <a:pPr>
              <a:lnSpc>
                <a:spcPct val="90000"/>
              </a:lnSpc>
              <a:defRPr/>
            </a:pPr>
            <a:r>
              <a:rPr lang="it-IT" dirty="0"/>
              <a:t>La minimizzazione delle singole uscite (separatamente) non garantisce la minimizzazione dell’intera rete</a:t>
            </a:r>
          </a:p>
          <a:p>
            <a:pPr>
              <a:lnSpc>
                <a:spcPct val="90000"/>
              </a:lnSpc>
              <a:defRPr/>
            </a:pPr>
            <a:r>
              <a:rPr lang="it-IT" dirty="0"/>
              <a:t>Il procedimento di minimizzazione globale risulta molto complesso</a:t>
            </a:r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9.</a:t>
            </a:r>
            <a:fld id="{DEB34C88-C1E4-4510-B627-E73039ED04AF}" type="slidenum">
              <a:rPr lang="it-IT" smtClean="0"/>
              <a:pPr>
                <a:defRPr/>
              </a:pPr>
              <a:t>58</a:t>
            </a:fld>
            <a:endParaRPr lang="it-IT" dirty="0"/>
          </a:p>
        </p:txBody>
      </p:sp>
      <p:sp>
        <p:nvSpPr>
          <p:cNvPr id="9" name="Segnaposto piè di pagina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Esempio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Rete a due uscite</a:t>
            </a:r>
          </a:p>
          <a:p>
            <a:pPr>
              <a:defRPr/>
            </a:pPr>
            <a:r>
              <a:rPr lang="it-IT" dirty="0"/>
              <a:t> 		z				w</a:t>
            </a:r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1095375" y="2373313"/>
          <a:ext cx="2187575" cy="1427162"/>
        </p:xfrm>
        <a:graphic>
          <a:graphicData uri="http://schemas.openxmlformats.org/presentationml/2006/ole">
            <p:oleObj spid="_x0000_s75778" name="Equation" r:id="rId3" imgW="1206360" imgH="787320" progId="Equation.3">
              <p:embed/>
            </p:oleObj>
          </a:graphicData>
        </a:graphic>
      </p:graphicFrame>
      <p:sp>
        <p:nvSpPr>
          <p:cNvPr id="15369" name="Line 5"/>
          <p:cNvSpPr>
            <a:spLocks noChangeShapeType="1"/>
          </p:cNvSpPr>
          <p:nvPr/>
        </p:nvSpPr>
        <p:spPr bwMode="auto">
          <a:xfrm>
            <a:off x="1184275" y="2481263"/>
            <a:ext cx="577850" cy="596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4714875" y="2444750"/>
          <a:ext cx="2187575" cy="1427163"/>
        </p:xfrm>
        <a:graphic>
          <a:graphicData uri="http://schemas.openxmlformats.org/presentationml/2006/ole">
            <p:oleObj spid="_x0000_s75779" name="Equation" r:id="rId4" imgW="1206360" imgH="787320" progId="Equation.3">
              <p:embed/>
            </p:oleObj>
          </a:graphicData>
        </a:graphic>
      </p:graphicFrame>
      <p:sp>
        <p:nvSpPr>
          <p:cNvPr id="15370" name="Line 7"/>
          <p:cNvSpPr>
            <a:spLocks noChangeShapeType="1"/>
          </p:cNvSpPr>
          <p:nvPr/>
        </p:nvSpPr>
        <p:spPr bwMode="auto">
          <a:xfrm>
            <a:off x="4803775" y="2552700"/>
            <a:ext cx="577850" cy="596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5371" name="AutoShape 8"/>
          <p:cNvSpPr>
            <a:spLocks noChangeArrowheads="1"/>
          </p:cNvSpPr>
          <p:nvPr/>
        </p:nvSpPr>
        <p:spPr bwMode="auto">
          <a:xfrm>
            <a:off x="2208213" y="3414713"/>
            <a:ext cx="611187" cy="27305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5372" name="AutoShape 9"/>
          <p:cNvSpPr>
            <a:spLocks noChangeArrowheads="1"/>
          </p:cNvSpPr>
          <p:nvPr/>
        </p:nvSpPr>
        <p:spPr bwMode="auto">
          <a:xfrm rot="5400000">
            <a:off x="2012156" y="3261519"/>
            <a:ext cx="611188" cy="27305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5373" name="AutoShape 10"/>
          <p:cNvSpPr>
            <a:spLocks noChangeArrowheads="1"/>
          </p:cNvSpPr>
          <p:nvPr/>
        </p:nvSpPr>
        <p:spPr bwMode="auto">
          <a:xfrm rot="10800000">
            <a:off x="5422900" y="3160713"/>
            <a:ext cx="611188" cy="27305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5374" name="AutoShape 11"/>
          <p:cNvSpPr>
            <a:spLocks noChangeArrowheads="1"/>
          </p:cNvSpPr>
          <p:nvPr/>
        </p:nvSpPr>
        <p:spPr bwMode="auto">
          <a:xfrm rot="5400000">
            <a:off x="2145506" y="3001169"/>
            <a:ext cx="344488" cy="40005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5375" name="AutoShape 12"/>
          <p:cNvSpPr>
            <a:spLocks noChangeArrowheads="1"/>
          </p:cNvSpPr>
          <p:nvPr/>
        </p:nvSpPr>
        <p:spPr bwMode="auto">
          <a:xfrm rot="5400000">
            <a:off x="5777706" y="3099594"/>
            <a:ext cx="344488" cy="40005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5376" name="AutoShape 13"/>
          <p:cNvSpPr>
            <a:spLocks noChangeArrowheads="1"/>
          </p:cNvSpPr>
          <p:nvPr/>
        </p:nvSpPr>
        <p:spPr bwMode="auto">
          <a:xfrm rot="5400000">
            <a:off x="5277644" y="3355182"/>
            <a:ext cx="611187" cy="27305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1238250" y="3962400"/>
          <a:ext cx="1554163" cy="447675"/>
        </p:xfrm>
        <a:graphic>
          <a:graphicData uri="http://schemas.openxmlformats.org/presentationml/2006/ole">
            <p:oleObj spid="_x0000_s75780" name="Equation" r:id="rId5" imgW="749160" imgH="215640" progId="Equation.3">
              <p:embed/>
            </p:oleObj>
          </a:graphicData>
        </a:graphic>
      </p:graphicFrame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5075238" y="4017963"/>
          <a:ext cx="1579562" cy="447675"/>
        </p:xfrm>
        <a:graphic>
          <a:graphicData uri="http://schemas.openxmlformats.org/presentationml/2006/ole">
            <p:oleObj spid="_x0000_s75781" name="Equation" r:id="rId6" imgW="761760" imgH="215640" progId="Equation.3">
              <p:embed/>
            </p:oleObj>
          </a:graphicData>
        </a:graphic>
      </p:graphicFrame>
      <p:graphicFrame>
        <p:nvGraphicFramePr>
          <p:cNvPr id="15366" name="Object 6"/>
          <p:cNvGraphicFramePr>
            <a:graphicFrameLocks noChangeAspect="1"/>
          </p:cNvGraphicFramePr>
          <p:nvPr/>
        </p:nvGraphicFramePr>
        <p:xfrm>
          <a:off x="3084513" y="4589463"/>
          <a:ext cx="1765300" cy="1001712"/>
        </p:xfrm>
        <a:graphic>
          <a:graphicData uri="http://schemas.openxmlformats.org/presentationml/2006/ole">
            <p:oleObj spid="_x0000_s75782" name="Equation" r:id="rId7" imgW="850680" imgH="482400" progId="Equation.3">
              <p:embed/>
            </p:oleObj>
          </a:graphicData>
        </a:graphic>
      </p:graphicFrame>
      <p:sp>
        <p:nvSpPr>
          <p:cNvPr id="15377" name="AutoShape 17"/>
          <p:cNvSpPr>
            <a:spLocks noChangeArrowheads="1"/>
          </p:cNvSpPr>
          <p:nvPr/>
        </p:nvSpPr>
        <p:spPr bwMode="auto">
          <a:xfrm rot="5400000">
            <a:off x="3314701" y="4791075"/>
            <a:ext cx="1103312" cy="655637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9.</a:t>
            </a:r>
            <a:fld id="{DEB34C88-C1E4-4510-B627-E73039ED04AF}" type="slidenum">
              <a:rPr lang="it-IT" smtClean="0"/>
              <a:pPr>
                <a:defRPr/>
              </a:pPr>
              <a:t>59</a:t>
            </a:fld>
            <a:endParaRPr lang="it-IT" dirty="0"/>
          </a:p>
        </p:txBody>
      </p:sp>
      <p:sp>
        <p:nvSpPr>
          <p:cNvPr id="23" name="Segnaposto piè di pagina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Osservazione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371600"/>
            <a:ext cx="8523288" cy="4724400"/>
          </a:xfrm>
        </p:spPr>
        <p:txBody>
          <a:bodyPr/>
          <a:lstStyle/>
          <a:p>
            <a:pPr eaLnBrk="1" hangingPunct="1">
              <a:defRPr/>
            </a:pPr>
            <a:endParaRPr lang="it-IT" dirty="0" smtClean="0"/>
          </a:p>
          <a:p>
            <a:pPr eaLnBrk="1" hangingPunct="1">
              <a:defRPr/>
            </a:pPr>
            <a:r>
              <a:rPr lang="it-IT" dirty="0" smtClean="0"/>
              <a:t>Per una  </a:t>
            </a:r>
            <a:r>
              <a:rPr lang="it-IT" i="1" dirty="0" smtClean="0">
                <a:solidFill>
                  <a:srgbClr val="00FF00"/>
                </a:solidFill>
                <a:latin typeface="Times New Roman" pitchFamily="18" charset="0"/>
              </a:rPr>
              <a:t>f</a:t>
            </a:r>
            <a:r>
              <a:rPr lang="it-IT" dirty="0" smtClean="0"/>
              <a:t>  funzione nella forma </a:t>
            </a:r>
            <a:r>
              <a:rPr lang="it-IT" dirty="0" smtClean="0">
                <a:solidFill>
                  <a:srgbClr val="CC0000"/>
                </a:solidFill>
              </a:rPr>
              <a:t>SP</a:t>
            </a:r>
          </a:p>
          <a:p>
            <a:pPr lvl="1" eaLnBrk="1" hangingPunct="1">
              <a:defRPr/>
            </a:pPr>
            <a:r>
              <a:rPr lang="it-IT" dirty="0" smtClean="0"/>
              <a:t>Ogni termine di prodotto                   è implicante di  </a:t>
            </a:r>
            <a:r>
              <a:rPr lang="it-IT" i="1" dirty="0" smtClean="0">
                <a:solidFill>
                  <a:srgbClr val="00FF00"/>
                </a:solidFill>
                <a:latin typeface="Times New Roman" pitchFamily="18" charset="0"/>
              </a:rPr>
              <a:t>f</a:t>
            </a:r>
          </a:p>
          <a:p>
            <a:pPr eaLnBrk="1" hangingPunct="1">
              <a:defRPr/>
            </a:pPr>
            <a:endParaRPr lang="it-IT" baseline="-25000" dirty="0" smtClean="0">
              <a:solidFill>
                <a:srgbClr val="00FF00"/>
              </a:solidFill>
            </a:endParaRPr>
          </a:p>
          <a:p>
            <a:pPr eaLnBrk="1" hangingPunct="1">
              <a:defRPr/>
            </a:pPr>
            <a:endParaRPr lang="it-IT" dirty="0" smtClean="0"/>
          </a:p>
          <a:p>
            <a:pPr eaLnBrk="1" hangingPunct="1">
              <a:defRPr/>
            </a:pPr>
            <a:r>
              <a:rPr lang="it-IT" dirty="0" smtClean="0"/>
              <a:t>Per una  </a:t>
            </a:r>
            <a:r>
              <a:rPr lang="it-IT" i="1" dirty="0" smtClean="0">
                <a:solidFill>
                  <a:srgbClr val="00FF00"/>
                </a:solidFill>
                <a:latin typeface="Times New Roman" pitchFamily="18" charset="0"/>
              </a:rPr>
              <a:t>f</a:t>
            </a:r>
            <a:r>
              <a:rPr lang="it-IT" dirty="0" smtClean="0"/>
              <a:t>  funzione nella forma </a:t>
            </a:r>
            <a:r>
              <a:rPr lang="it-IT" dirty="0" smtClean="0">
                <a:solidFill>
                  <a:srgbClr val="CC0000"/>
                </a:solidFill>
              </a:rPr>
              <a:t>PS</a:t>
            </a:r>
          </a:p>
          <a:p>
            <a:pPr lvl="1" eaLnBrk="1" hangingPunct="1">
              <a:defRPr/>
            </a:pPr>
            <a:r>
              <a:rPr lang="it-IT" dirty="0" smtClean="0"/>
              <a:t>La funzione  </a:t>
            </a:r>
            <a:r>
              <a:rPr lang="it-IT" i="1" dirty="0" smtClean="0">
                <a:solidFill>
                  <a:srgbClr val="00FF00"/>
                </a:solidFill>
                <a:latin typeface="Times New Roman" pitchFamily="18" charset="0"/>
              </a:rPr>
              <a:t>f</a:t>
            </a:r>
            <a:r>
              <a:rPr lang="it-IT" dirty="0" smtClean="0"/>
              <a:t>  è implicante di ciascun temine   di somma</a:t>
            </a:r>
            <a:endParaRPr lang="it-IT" baseline="-25000" dirty="0" smtClean="0">
              <a:solidFill>
                <a:srgbClr val="00FF00"/>
              </a:solidFill>
            </a:endParaRPr>
          </a:p>
        </p:txBody>
      </p:sp>
      <p:graphicFrame>
        <p:nvGraphicFramePr>
          <p:cNvPr id="16386" name="Object 4"/>
          <p:cNvGraphicFramePr>
            <a:graphicFrameLocks noChangeAspect="1"/>
          </p:cNvGraphicFramePr>
          <p:nvPr/>
        </p:nvGraphicFramePr>
        <p:xfrm>
          <a:off x="4716463" y="2492375"/>
          <a:ext cx="1306512" cy="406400"/>
        </p:xfrm>
        <a:graphic>
          <a:graphicData uri="http://schemas.openxmlformats.org/presentationml/2006/ole">
            <p:oleObj spid="_x0000_s16386" name="Equation" r:id="rId3" imgW="774360" imgH="241200" progId="Equation.3">
              <p:embed/>
            </p:oleObj>
          </a:graphicData>
        </a:graphic>
      </p:graphicFrame>
      <p:graphicFrame>
        <p:nvGraphicFramePr>
          <p:cNvPr id="16387" name="Object 5"/>
          <p:cNvGraphicFramePr>
            <a:graphicFrameLocks noChangeAspect="1"/>
          </p:cNvGraphicFramePr>
          <p:nvPr/>
        </p:nvGraphicFramePr>
        <p:xfrm>
          <a:off x="2195513" y="4652963"/>
          <a:ext cx="2016125" cy="430212"/>
        </p:xfrm>
        <a:graphic>
          <a:graphicData uri="http://schemas.openxmlformats.org/presentationml/2006/ole">
            <p:oleObj spid="_x0000_s16387" name="Equation" r:id="rId4" imgW="1130040" imgH="241200" progId="Equation.3">
              <p:embed/>
            </p:oleObj>
          </a:graphicData>
        </a:graphic>
      </p:graphicFrame>
      <p:sp>
        <p:nvSpPr>
          <p:cNvPr id="13" name="Segnaposto numero diapositiva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9.</a:t>
            </a:r>
            <a:fld id="{0D52B49A-F44C-4262-A71F-9992E60667EE}" type="slidenum">
              <a:rPr lang="it-IT" smtClean="0"/>
              <a:pPr>
                <a:defRPr/>
              </a:pPr>
              <a:t>6</a:t>
            </a:fld>
            <a:endParaRPr lang="it-IT" dirty="0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Tempo di ritardo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Per una porta logica si ha</a:t>
            </a:r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2576513" y="2019300"/>
          <a:ext cx="3751262" cy="841375"/>
        </p:xfrm>
        <a:graphic>
          <a:graphicData uri="http://schemas.openxmlformats.org/presentationml/2006/ole">
            <p:oleObj spid="_x0000_s76802" name="Equation" r:id="rId3" imgW="1358640" imgH="304560" progId="">
              <p:embed/>
            </p:oleObj>
          </a:graphicData>
        </a:graphic>
      </p:graphicFrame>
      <p:sp>
        <p:nvSpPr>
          <p:cNvPr id="16390" name="Line 5"/>
          <p:cNvSpPr>
            <a:spLocks noChangeShapeType="1"/>
          </p:cNvSpPr>
          <p:nvPr/>
        </p:nvSpPr>
        <p:spPr bwMode="auto">
          <a:xfrm>
            <a:off x="250825" y="5408613"/>
            <a:ext cx="8021638" cy="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6391" name="Line 6"/>
          <p:cNvSpPr>
            <a:spLocks noChangeShapeType="1"/>
          </p:cNvSpPr>
          <p:nvPr/>
        </p:nvSpPr>
        <p:spPr bwMode="auto">
          <a:xfrm flipV="1">
            <a:off x="927100" y="2708275"/>
            <a:ext cx="0" cy="293846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6392" name="Line 7"/>
          <p:cNvSpPr>
            <a:spLocks noChangeShapeType="1"/>
          </p:cNvSpPr>
          <p:nvPr/>
        </p:nvSpPr>
        <p:spPr bwMode="auto">
          <a:xfrm>
            <a:off x="431800" y="3249613"/>
            <a:ext cx="7812088" cy="1270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431800" y="3789363"/>
            <a:ext cx="7812088" cy="1270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6394" name="Line 13"/>
          <p:cNvSpPr>
            <a:spLocks noChangeShapeType="1"/>
          </p:cNvSpPr>
          <p:nvPr/>
        </p:nvSpPr>
        <p:spPr bwMode="auto">
          <a:xfrm>
            <a:off x="431800" y="4329113"/>
            <a:ext cx="7812088" cy="1270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6395" name="Line 15"/>
          <p:cNvSpPr>
            <a:spLocks noChangeShapeType="1"/>
          </p:cNvSpPr>
          <p:nvPr/>
        </p:nvSpPr>
        <p:spPr bwMode="auto">
          <a:xfrm>
            <a:off x="431800" y="4868863"/>
            <a:ext cx="7812088" cy="1270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6396" name="Freeform 17"/>
          <p:cNvSpPr>
            <a:spLocks/>
          </p:cNvSpPr>
          <p:nvPr/>
        </p:nvSpPr>
        <p:spPr bwMode="auto">
          <a:xfrm>
            <a:off x="971550" y="4508500"/>
            <a:ext cx="7021513" cy="360363"/>
          </a:xfrm>
          <a:custGeom>
            <a:avLst/>
            <a:gdLst>
              <a:gd name="T0" fmla="*/ 0 w 4423"/>
              <a:gd name="T1" fmla="*/ 227 h 227"/>
              <a:gd name="T2" fmla="*/ 794 w 4423"/>
              <a:gd name="T3" fmla="*/ 227 h 227"/>
              <a:gd name="T4" fmla="*/ 794 w 4423"/>
              <a:gd name="T5" fmla="*/ 0 h 227"/>
              <a:gd name="T6" fmla="*/ 4423 w 4423"/>
              <a:gd name="T7" fmla="*/ 0 h 227"/>
              <a:gd name="T8" fmla="*/ 0 60000 65536"/>
              <a:gd name="T9" fmla="*/ 0 60000 65536"/>
              <a:gd name="T10" fmla="*/ 0 60000 65536"/>
              <a:gd name="T11" fmla="*/ 0 60000 65536"/>
              <a:gd name="T12" fmla="*/ 0 w 4423"/>
              <a:gd name="T13" fmla="*/ 0 h 227"/>
              <a:gd name="T14" fmla="*/ 4423 w 4423"/>
              <a:gd name="T15" fmla="*/ 227 h 22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423" h="227">
                <a:moveTo>
                  <a:pt x="0" y="227"/>
                </a:moveTo>
                <a:lnTo>
                  <a:pt x="794" y="227"/>
                </a:lnTo>
                <a:lnTo>
                  <a:pt x="794" y="0"/>
                </a:lnTo>
                <a:lnTo>
                  <a:pt x="4423" y="0"/>
                </a:ln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397" name="Freeform 18"/>
          <p:cNvSpPr>
            <a:spLocks/>
          </p:cNvSpPr>
          <p:nvPr/>
        </p:nvSpPr>
        <p:spPr bwMode="auto">
          <a:xfrm>
            <a:off x="971550" y="3429000"/>
            <a:ext cx="7021513" cy="360363"/>
          </a:xfrm>
          <a:custGeom>
            <a:avLst/>
            <a:gdLst>
              <a:gd name="T0" fmla="*/ 0 w 4423"/>
              <a:gd name="T1" fmla="*/ 227 h 227"/>
              <a:gd name="T2" fmla="*/ 1361 w 4423"/>
              <a:gd name="T3" fmla="*/ 227 h 227"/>
              <a:gd name="T4" fmla="*/ 1361 w 4423"/>
              <a:gd name="T5" fmla="*/ 0 h 227"/>
              <a:gd name="T6" fmla="*/ 4423 w 4423"/>
              <a:gd name="T7" fmla="*/ 0 h 227"/>
              <a:gd name="T8" fmla="*/ 0 60000 65536"/>
              <a:gd name="T9" fmla="*/ 0 60000 65536"/>
              <a:gd name="T10" fmla="*/ 0 60000 65536"/>
              <a:gd name="T11" fmla="*/ 0 60000 65536"/>
              <a:gd name="T12" fmla="*/ 0 w 4423"/>
              <a:gd name="T13" fmla="*/ 0 h 227"/>
              <a:gd name="T14" fmla="*/ 4423 w 4423"/>
              <a:gd name="T15" fmla="*/ 227 h 22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423" h="227">
                <a:moveTo>
                  <a:pt x="0" y="227"/>
                </a:moveTo>
                <a:lnTo>
                  <a:pt x="1361" y="227"/>
                </a:lnTo>
                <a:lnTo>
                  <a:pt x="1361" y="0"/>
                </a:lnTo>
                <a:lnTo>
                  <a:pt x="4423" y="0"/>
                </a:ln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398" name="Freeform 19"/>
          <p:cNvSpPr>
            <a:spLocks/>
          </p:cNvSpPr>
          <p:nvPr/>
        </p:nvSpPr>
        <p:spPr bwMode="auto">
          <a:xfrm>
            <a:off x="971550" y="3968750"/>
            <a:ext cx="7021513" cy="360363"/>
          </a:xfrm>
          <a:custGeom>
            <a:avLst/>
            <a:gdLst>
              <a:gd name="T0" fmla="*/ 0 w 4423"/>
              <a:gd name="T1" fmla="*/ 227 h 227"/>
              <a:gd name="T2" fmla="*/ 1814 w 4423"/>
              <a:gd name="T3" fmla="*/ 227 h 227"/>
              <a:gd name="T4" fmla="*/ 1814 w 4423"/>
              <a:gd name="T5" fmla="*/ 0 h 227"/>
              <a:gd name="T6" fmla="*/ 4423 w 4423"/>
              <a:gd name="T7" fmla="*/ 0 h 227"/>
              <a:gd name="T8" fmla="*/ 0 60000 65536"/>
              <a:gd name="T9" fmla="*/ 0 60000 65536"/>
              <a:gd name="T10" fmla="*/ 0 60000 65536"/>
              <a:gd name="T11" fmla="*/ 0 60000 65536"/>
              <a:gd name="T12" fmla="*/ 0 w 4423"/>
              <a:gd name="T13" fmla="*/ 0 h 227"/>
              <a:gd name="T14" fmla="*/ 4423 w 4423"/>
              <a:gd name="T15" fmla="*/ 227 h 22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423" h="227">
                <a:moveTo>
                  <a:pt x="0" y="227"/>
                </a:moveTo>
                <a:lnTo>
                  <a:pt x="1814" y="227"/>
                </a:lnTo>
                <a:lnTo>
                  <a:pt x="1814" y="0"/>
                </a:lnTo>
                <a:lnTo>
                  <a:pt x="4423" y="0"/>
                </a:ln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399" name="Freeform 20"/>
          <p:cNvSpPr>
            <a:spLocks/>
          </p:cNvSpPr>
          <p:nvPr/>
        </p:nvSpPr>
        <p:spPr bwMode="auto">
          <a:xfrm>
            <a:off x="971550" y="2889250"/>
            <a:ext cx="7021513" cy="360363"/>
          </a:xfrm>
          <a:custGeom>
            <a:avLst/>
            <a:gdLst>
              <a:gd name="T0" fmla="*/ 0 w 4423"/>
              <a:gd name="T1" fmla="*/ 227 h 227"/>
              <a:gd name="T2" fmla="*/ 2948 w 4423"/>
              <a:gd name="T3" fmla="*/ 227 h 227"/>
              <a:gd name="T4" fmla="*/ 2948 w 4423"/>
              <a:gd name="T5" fmla="*/ 0 h 227"/>
              <a:gd name="T6" fmla="*/ 4423 w 4423"/>
              <a:gd name="T7" fmla="*/ 0 h 227"/>
              <a:gd name="T8" fmla="*/ 0 60000 65536"/>
              <a:gd name="T9" fmla="*/ 0 60000 65536"/>
              <a:gd name="T10" fmla="*/ 0 60000 65536"/>
              <a:gd name="T11" fmla="*/ 0 60000 65536"/>
              <a:gd name="T12" fmla="*/ 0 w 4423"/>
              <a:gd name="T13" fmla="*/ 0 h 227"/>
              <a:gd name="T14" fmla="*/ 4423 w 4423"/>
              <a:gd name="T15" fmla="*/ 227 h 22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423" h="227">
                <a:moveTo>
                  <a:pt x="0" y="227"/>
                </a:moveTo>
                <a:lnTo>
                  <a:pt x="2948" y="227"/>
                </a:lnTo>
                <a:lnTo>
                  <a:pt x="2948" y="0"/>
                </a:lnTo>
                <a:lnTo>
                  <a:pt x="4423" y="0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00" name="Text Box 21"/>
          <p:cNvSpPr txBox="1">
            <a:spLocks noChangeArrowheads="1"/>
          </p:cNvSpPr>
          <p:nvPr/>
        </p:nvSpPr>
        <p:spPr bwMode="auto">
          <a:xfrm>
            <a:off x="431800" y="288925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b="1">
                <a:solidFill>
                  <a:srgbClr val="FF0000"/>
                </a:solidFill>
                <a:latin typeface="Arial" pitchFamily="34" charset="0"/>
              </a:rPr>
              <a:t>U</a:t>
            </a:r>
          </a:p>
        </p:txBody>
      </p:sp>
      <p:sp>
        <p:nvSpPr>
          <p:cNvPr id="16401" name="Text Box 22"/>
          <p:cNvSpPr txBox="1">
            <a:spLocks noChangeArrowheads="1"/>
          </p:cNvSpPr>
          <p:nvPr/>
        </p:nvSpPr>
        <p:spPr bwMode="auto">
          <a:xfrm>
            <a:off x="431800" y="3429000"/>
            <a:ext cx="346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b="1">
                <a:solidFill>
                  <a:schemeClr val="accent2"/>
                </a:solidFill>
                <a:latin typeface="Arial" pitchFamily="34" charset="0"/>
              </a:rPr>
              <a:t>I</a:t>
            </a:r>
            <a:r>
              <a:rPr lang="it-IT" sz="2000" b="1" baseline="-25000">
                <a:solidFill>
                  <a:schemeClr val="accent2"/>
                </a:solidFill>
                <a:latin typeface="Arial" pitchFamily="34" charset="0"/>
              </a:rPr>
              <a:t>1</a:t>
            </a:r>
          </a:p>
        </p:txBody>
      </p:sp>
      <p:sp>
        <p:nvSpPr>
          <p:cNvPr id="16402" name="Text Box 23"/>
          <p:cNvSpPr txBox="1">
            <a:spLocks noChangeArrowheads="1"/>
          </p:cNvSpPr>
          <p:nvPr/>
        </p:nvSpPr>
        <p:spPr bwMode="auto">
          <a:xfrm>
            <a:off x="431800" y="3968750"/>
            <a:ext cx="346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b="1">
                <a:solidFill>
                  <a:schemeClr val="accent2"/>
                </a:solidFill>
                <a:latin typeface="Arial" pitchFamily="34" charset="0"/>
              </a:rPr>
              <a:t>I</a:t>
            </a:r>
            <a:r>
              <a:rPr lang="it-IT" sz="2000" b="1" baseline="-25000">
                <a:solidFill>
                  <a:schemeClr val="accent2"/>
                </a:solidFill>
                <a:latin typeface="Arial" pitchFamily="34" charset="0"/>
              </a:rPr>
              <a:t>2</a:t>
            </a:r>
          </a:p>
        </p:txBody>
      </p:sp>
      <p:sp>
        <p:nvSpPr>
          <p:cNvPr id="16403" name="Text Box 24"/>
          <p:cNvSpPr txBox="1">
            <a:spLocks noChangeArrowheads="1"/>
          </p:cNvSpPr>
          <p:nvPr/>
        </p:nvSpPr>
        <p:spPr bwMode="auto">
          <a:xfrm>
            <a:off x="431800" y="4508500"/>
            <a:ext cx="346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b="1">
                <a:solidFill>
                  <a:schemeClr val="accent2"/>
                </a:solidFill>
                <a:latin typeface="Arial" pitchFamily="34" charset="0"/>
              </a:rPr>
              <a:t>I</a:t>
            </a:r>
            <a:r>
              <a:rPr lang="it-IT" sz="2000" b="1" baseline="-25000">
                <a:solidFill>
                  <a:schemeClr val="accent2"/>
                </a:solidFill>
                <a:latin typeface="Arial" pitchFamily="34" charset="0"/>
              </a:rPr>
              <a:t>3</a:t>
            </a:r>
          </a:p>
        </p:txBody>
      </p:sp>
      <p:sp>
        <p:nvSpPr>
          <p:cNvPr id="16404" name="Line 26"/>
          <p:cNvSpPr>
            <a:spLocks noChangeShapeType="1"/>
          </p:cNvSpPr>
          <p:nvPr/>
        </p:nvSpPr>
        <p:spPr bwMode="auto">
          <a:xfrm>
            <a:off x="2232025" y="4868863"/>
            <a:ext cx="0" cy="900112"/>
          </a:xfrm>
          <a:prstGeom prst="line">
            <a:avLst/>
          </a:prstGeom>
          <a:noFill/>
          <a:ln w="28575">
            <a:solidFill>
              <a:srgbClr val="0099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05" name="Line 27"/>
          <p:cNvSpPr>
            <a:spLocks noChangeShapeType="1"/>
          </p:cNvSpPr>
          <p:nvPr/>
        </p:nvSpPr>
        <p:spPr bwMode="auto">
          <a:xfrm>
            <a:off x="3132138" y="3789363"/>
            <a:ext cx="0" cy="1979612"/>
          </a:xfrm>
          <a:prstGeom prst="line">
            <a:avLst/>
          </a:prstGeom>
          <a:noFill/>
          <a:ln w="28575">
            <a:solidFill>
              <a:srgbClr val="0099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06" name="Line 28"/>
          <p:cNvSpPr>
            <a:spLocks noChangeShapeType="1"/>
          </p:cNvSpPr>
          <p:nvPr/>
        </p:nvSpPr>
        <p:spPr bwMode="auto">
          <a:xfrm>
            <a:off x="3851275" y="4329113"/>
            <a:ext cx="0" cy="1439862"/>
          </a:xfrm>
          <a:prstGeom prst="line">
            <a:avLst/>
          </a:prstGeom>
          <a:noFill/>
          <a:ln w="28575">
            <a:solidFill>
              <a:srgbClr val="0099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07" name="Line 29"/>
          <p:cNvSpPr>
            <a:spLocks noChangeShapeType="1"/>
          </p:cNvSpPr>
          <p:nvPr/>
        </p:nvSpPr>
        <p:spPr bwMode="auto">
          <a:xfrm>
            <a:off x="5651500" y="3249613"/>
            <a:ext cx="0" cy="2519362"/>
          </a:xfrm>
          <a:prstGeom prst="line">
            <a:avLst/>
          </a:prstGeom>
          <a:noFill/>
          <a:ln w="28575">
            <a:solidFill>
              <a:srgbClr val="0099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08" name="Text Box 30"/>
          <p:cNvSpPr txBox="1">
            <a:spLocks noChangeArrowheads="1"/>
          </p:cNvSpPr>
          <p:nvPr/>
        </p:nvSpPr>
        <p:spPr bwMode="auto">
          <a:xfrm>
            <a:off x="2232025" y="5589588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b="1">
                <a:solidFill>
                  <a:schemeClr val="accent2"/>
                </a:solidFill>
                <a:latin typeface="Arial" pitchFamily="34" charset="0"/>
              </a:rPr>
              <a:t>t</a:t>
            </a:r>
            <a:r>
              <a:rPr lang="it-IT" sz="2000" b="1" baseline="-25000">
                <a:solidFill>
                  <a:schemeClr val="accent2"/>
                </a:solidFill>
                <a:latin typeface="Arial" pitchFamily="34" charset="0"/>
              </a:rPr>
              <a:t>3</a:t>
            </a:r>
          </a:p>
        </p:txBody>
      </p:sp>
      <p:sp>
        <p:nvSpPr>
          <p:cNvPr id="16409" name="Text Box 31"/>
          <p:cNvSpPr txBox="1">
            <a:spLocks noChangeArrowheads="1"/>
          </p:cNvSpPr>
          <p:nvPr/>
        </p:nvSpPr>
        <p:spPr bwMode="auto">
          <a:xfrm>
            <a:off x="3132138" y="5589588"/>
            <a:ext cx="360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b="1">
                <a:solidFill>
                  <a:schemeClr val="accent2"/>
                </a:solidFill>
                <a:latin typeface="Arial" pitchFamily="34" charset="0"/>
              </a:rPr>
              <a:t>t</a:t>
            </a:r>
            <a:r>
              <a:rPr lang="it-IT" sz="2000" b="1" baseline="-25000">
                <a:solidFill>
                  <a:schemeClr val="accent2"/>
                </a:solidFill>
                <a:latin typeface="Arial" pitchFamily="34" charset="0"/>
              </a:rPr>
              <a:t>1</a:t>
            </a:r>
          </a:p>
        </p:txBody>
      </p:sp>
      <p:sp>
        <p:nvSpPr>
          <p:cNvPr id="16410" name="Text Box 32"/>
          <p:cNvSpPr txBox="1">
            <a:spLocks noChangeArrowheads="1"/>
          </p:cNvSpPr>
          <p:nvPr/>
        </p:nvSpPr>
        <p:spPr bwMode="auto">
          <a:xfrm>
            <a:off x="3851275" y="5589588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b="1">
                <a:solidFill>
                  <a:schemeClr val="accent2"/>
                </a:solidFill>
                <a:latin typeface="Arial" pitchFamily="34" charset="0"/>
              </a:rPr>
              <a:t>t</a:t>
            </a:r>
            <a:r>
              <a:rPr lang="it-IT" sz="2000" b="1" baseline="-25000">
                <a:solidFill>
                  <a:schemeClr val="accent2"/>
                </a:solidFill>
                <a:latin typeface="Arial" pitchFamily="34" charset="0"/>
              </a:rPr>
              <a:t>2</a:t>
            </a:r>
          </a:p>
        </p:txBody>
      </p:sp>
      <p:sp>
        <p:nvSpPr>
          <p:cNvPr id="16411" name="Text Box 33"/>
          <p:cNvSpPr txBox="1">
            <a:spLocks noChangeArrowheads="1"/>
          </p:cNvSpPr>
          <p:nvPr/>
        </p:nvSpPr>
        <p:spPr bwMode="auto">
          <a:xfrm>
            <a:off x="5651500" y="5589588"/>
            <a:ext cx="3508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b="1">
                <a:solidFill>
                  <a:schemeClr val="accent2"/>
                </a:solidFill>
                <a:latin typeface="Arial" pitchFamily="34" charset="0"/>
              </a:rPr>
              <a:t>t</a:t>
            </a:r>
            <a:r>
              <a:rPr lang="it-IT" sz="2000" b="1" baseline="-25000">
                <a:solidFill>
                  <a:schemeClr val="accent2"/>
                </a:solidFill>
                <a:latin typeface="Arial" pitchFamily="34" charset="0"/>
              </a:rPr>
              <a:t>z</a:t>
            </a:r>
          </a:p>
        </p:txBody>
      </p:sp>
      <p:sp>
        <p:nvSpPr>
          <p:cNvPr id="16412" name="Line 34"/>
          <p:cNvSpPr>
            <a:spLocks noChangeShapeType="1"/>
          </p:cNvSpPr>
          <p:nvPr/>
        </p:nvSpPr>
        <p:spPr bwMode="auto">
          <a:xfrm>
            <a:off x="3865563" y="5278438"/>
            <a:ext cx="1800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4354513" y="4829175"/>
          <a:ext cx="719137" cy="488950"/>
        </p:xfrm>
        <a:graphic>
          <a:graphicData uri="http://schemas.openxmlformats.org/presentationml/2006/ole">
            <p:oleObj spid="_x0000_s76803" name="Equation" r:id="rId4" imgW="317160" imgH="215640" progId="">
              <p:embed/>
            </p:oleObj>
          </a:graphicData>
        </a:graphic>
      </p:graphicFrame>
      <p:sp>
        <p:nvSpPr>
          <p:cNvPr id="33" name="Segnaposto numero diapositiva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9.</a:t>
            </a:r>
            <a:fld id="{DEB34C88-C1E4-4510-B627-E73039ED04AF}" type="slidenum">
              <a:rPr lang="it-IT" smtClean="0"/>
              <a:pPr>
                <a:defRPr/>
              </a:pPr>
              <a:t>60</a:t>
            </a:fld>
            <a:endParaRPr lang="it-IT" dirty="0"/>
          </a:p>
        </p:txBody>
      </p:sp>
      <p:sp>
        <p:nvSpPr>
          <p:cNvPr id="34" name="Segnaposto piè di pagina 3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Ritardi del FULL ADDER 1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it-IT" dirty="0"/>
              <a:t> </a:t>
            </a:r>
          </a:p>
        </p:txBody>
      </p:sp>
      <p:grpSp>
        <p:nvGrpSpPr>
          <p:cNvPr id="2" name="Group 62"/>
          <p:cNvGrpSpPr>
            <a:grpSpLocks/>
          </p:cNvGrpSpPr>
          <p:nvPr/>
        </p:nvGrpSpPr>
        <p:grpSpPr bwMode="auto">
          <a:xfrm>
            <a:off x="1827213" y="1506538"/>
            <a:ext cx="1276350" cy="609600"/>
            <a:chOff x="3744" y="1632"/>
            <a:chExt cx="804" cy="384"/>
          </a:xfrm>
        </p:grpSpPr>
        <p:sp>
          <p:nvSpPr>
            <p:cNvPr id="17479" name="Arc 63"/>
            <p:cNvSpPr>
              <a:spLocks/>
            </p:cNvSpPr>
            <p:nvPr/>
          </p:nvSpPr>
          <p:spPr bwMode="auto">
            <a:xfrm>
              <a:off x="3936" y="1632"/>
              <a:ext cx="357" cy="192"/>
            </a:xfrm>
            <a:custGeom>
              <a:avLst/>
              <a:gdLst>
                <a:gd name="T0" fmla="*/ 0 w 21600"/>
                <a:gd name="T1" fmla="*/ 0 h 21600"/>
                <a:gd name="T2" fmla="*/ 357 w 21600"/>
                <a:gd name="T3" fmla="*/ 192 h 21600"/>
                <a:gd name="T4" fmla="*/ 0 w 21600"/>
                <a:gd name="T5" fmla="*/ 192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7480" name="Arc 64"/>
            <p:cNvSpPr>
              <a:spLocks/>
            </p:cNvSpPr>
            <p:nvPr/>
          </p:nvSpPr>
          <p:spPr bwMode="auto">
            <a:xfrm flipV="1">
              <a:off x="3936" y="1824"/>
              <a:ext cx="357" cy="192"/>
            </a:xfrm>
            <a:custGeom>
              <a:avLst/>
              <a:gdLst>
                <a:gd name="T0" fmla="*/ 0 w 21600"/>
                <a:gd name="T1" fmla="*/ 0 h 21600"/>
                <a:gd name="T2" fmla="*/ 357 w 21600"/>
                <a:gd name="T3" fmla="*/ 192 h 21600"/>
                <a:gd name="T4" fmla="*/ 0 w 21600"/>
                <a:gd name="T5" fmla="*/ 192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7481" name="Arc 65"/>
            <p:cNvSpPr>
              <a:spLocks/>
            </p:cNvSpPr>
            <p:nvPr/>
          </p:nvSpPr>
          <p:spPr bwMode="auto">
            <a:xfrm>
              <a:off x="3936" y="1632"/>
              <a:ext cx="51" cy="192"/>
            </a:xfrm>
            <a:custGeom>
              <a:avLst/>
              <a:gdLst>
                <a:gd name="T0" fmla="*/ 0 w 21600"/>
                <a:gd name="T1" fmla="*/ 0 h 21600"/>
                <a:gd name="T2" fmla="*/ 51 w 21600"/>
                <a:gd name="T3" fmla="*/ 192 h 21600"/>
                <a:gd name="T4" fmla="*/ 0 w 21600"/>
                <a:gd name="T5" fmla="*/ 192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7482" name="Arc 66"/>
            <p:cNvSpPr>
              <a:spLocks/>
            </p:cNvSpPr>
            <p:nvPr/>
          </p:nvSpPr>
          <p:spPr bwMode="auto">
            <a:xfrm flipV="1">
              <a:off x="3936" y="1824"/>
              <a:ext cx="51" cy="192"/>
            </a:xfrm>
            <a:custGeom>
              <a:avLst/>
              <a:gdLst>
                <a:gd name="T0" fmla="*/ 0 w 21600"/>
                <a:gd name="T1" fmla="*/ 0 h 21600"/>
                <a:gd name="T2" fmla="*/ 51 w 21600"/>
                <a:gd name="T3" fmla="*/ 192 h 21600"/>
                <a:gd name="T4" fmla="*/ 0 w 21600"/>
                <a:gd name="T5" fmla="*/ 192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7483" name="Arc 67"/>
            <p:cNvSpPr>
              <a:spLocks/>
            </p:cNvSpPr>
            <p:nvPr/>
          </p:nvSpPr>
          <p:spPr bwMode="auto">
            <a:xfrm>
              <a:off x="3885" y="1632"/>
              <a:ext cx="51" cy="192"/>
            </a:xfrm>
            <a:custGeom>
              <a:avLst/>
              <a:gdLst>
                <a:gd name="T0" fmla="*/ 0 w 21600"/>
                <a:gd name="T1" fmla="*/ 0 h 21600"/>
                <a:gd name="T2" fmla="*/ 51 w 21600"/>
                <a:gd name="T3" fmla="*/ 192 h 21600"/>
                <a:gd name="T4" fmla="*/ 0 w 21600"/>
                <a:gd name="T5" fmla="*/ 192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7484" name="Arc 68"/>
            <p:cNvSpPr>
              <a:spLocks/>
            </p:cNvSpPr>
            <p:nvPr/>
          </p:nvSpPr>
          <p:spPr bwMode="auto">
            <a:xfrm flipV="1">
              <a:off x="3885" y="1824"/>
              <a:ext cx="51" cy="192"/>
            </a:xfrm>
            <a:custGeom>
              <a:avLst/>
              <a:gdLst>
                <a:gd name="T0" fmla="*/ 0 w 21600"/>
                <a:gd name="T1" fmla="*/ 0 h 21600"/>
                <a:gd name="T2" fmla="*/ 51 w 21600"/>
                <a:gd name="T3" fmla="*/ 192 h 21600"/>
                <a:gd name="T4" fmla="*/ 0 w 21600"/>
                <a:gd name="T5" fmla="*/ 192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7485" name="Line 69"/>
            <p:cNvSpPr>
              <a:spLocks noChangeShapeType="1"/>
            </p:cNvSpPr>
            <p:nvPr/>
          </p:nvSpPr>
          <p:spPr bwMode="auto">
            <a:xfrm flipH="1">
              <a:off x="3744" y="1728"/>
              <a:ext cx="255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7486" name="Line 70"/>
            <p:cNvSpPr>
              <a:spLocks noChangeShapeType="1"/>
            </p:cNvSpPr>
            <p:nvPr/>
          </p:nvSpPr>
          <p:spPr bwMode="auto">
            <a:xfrm flipH="1">
              <a:off x="3744" y="1920"/>
              <a:ext cx="255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7487" name="Line 71"/>
            <p:cNvSpPr>
              <a:spLocks noChangeShapeType="1"/>
            </p:cNvSpPr>
            <p:nvPr/>
          </p:nvSpPr>
          <p:spPr bwMode="auto">
            <a:xfrm flipH="1">
              <a:off x="4293" y="1824"/>
              <a:ext cx="255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3" name="Group 72"/>
          <p:cNvGrpSpPr>
            <a:grpSpLocks/>
          </p:cNvGrpSpPr>
          <p:nvPr/>
        </p:nvGrpSpPr>
        <p:grpSpPr bwMode="auto">
          <a:xfrm>
            <a:off x="1827213" y="2268538"/>
            <a:ext cx="1066800" cy="609600"/>
            <a:chOff x="3744" y="2112"/>
            <a:chExt cx="672" cy="384"/>
          </a:xfrm>
        </p:grpSpPr>
        <p:sp>
          <p:nvSpPr>
            <p:cNvPr id="17475" name="AutoShape 73"/>
            <p:cNvSpPr>
              <a:spLocks noChangeArrowheads="1"/>
            </p:cNvSpPr>
            <p:nvPr/>
          </p:nvSpPr>
          <p:spPr bwMode="auto">
            <a:xfrm>
              <a:off x="3919" y="2112"/>
              <a:ext cx="322" cy="384"/>
            </a:xfrm>
            <a:prstGeom prst="flowChartDelay">
              <a:avLst/>
            </a:prstGeom>
            <a:noFill/>
            <a:ln w="38100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7476" name="Line 74"/>
            <p:cNvSpPr>
              <a:spLocks noChangeShapeType="1"/>
            </p:cNvSpPr>
            <p:nvPr/>
          </p:nvSpPr>
          <p:spPr bwMode="auto">
            <a:xfrm flipH="1">
              <a:off x="3744" y="2400"/>
              <a:ext cx="175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7477" name="Line 75"/>
            <p:cNvSpPr>
              <a:spLocks noChangeShapeType="1"/>
            </p:cNvSpPr>
            <p:nvPr/>
          </p:nvSpPr>
          <p:spPr bwMode="auto">
            <a:xfrm flipH="1">
              <a:off x="3744" y="2208"/>
              <a:ext cx="175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7478" name="Line 76"/>
            <p:cNvSpPr>
              <a:spLocks noChangeShapeType="1"/>
            </p:cNvSpPr>
            <p:nvPr/>
          </p:nvSpPr>
          <p:spPr bwMode="auto">
            <a:xfrm flipH="1">
              <a:off x="4241" y="2304"/>
              <a:ext cx="175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7416" name="Text Box 77"/>
          <p:cNvSpPr txBox="1">
            <a:spLocks noChangeArrowheads="1"/>
          </p:cNvSpPr>
          <p:nvPr/>
        </p:nvSpPr>
        <p:spPr bwMode="auto">
          <a:xfrm>
            <a:off x="684213" y="1049338"/>
            <a:ext cx="379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c</a:t>
            </a:r>
            <a:r>
              <a:rPr lang="it-IT" sz="2000" baseline="-25000">
                <a:latin typeface="Arial Rounded MT Bold" pitchFamily="34" charset="0"/>
              </a:rPr>
              <a:t>i</a:t>
            </a:r>
          </a:p>
        </p:txBody>
      </p:sp>
      <p:sp>
        <p:nvSpPr>
          <p:cNvPr id="17417" name="Text Box 78"/>
          <p:cNvSpPr txBox="1">
            <a:spLocks noChangeArrowheads="1"/>
          </p:cNvSpPr>
          <p:nvPr/>
        </p:nvSpPr>
        <p:spPr bwMode="auto">
          <a:xfrm>
            <a:off x="684213" y="1354138"/>
            <a:ext cx="379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a</a:t>
            </a:r>
            <a:r>
              <a:rPr lang="it-IT" sz="2000" baseline="-25000">
                <a:latin typeface="Arial Rounded MT Bold" pitchFamily="34" charset="0"/>
              </a:rPr>
              <a:t>i</a:t>
            </a:r>
          </a:p>
        </p:txBody>
      </p:sp>
      <p:sp>
        <p:nvSpPr>
          <p:cNvPr id="17418" name="Text Box 79"/>
          <p:cNvSpPr txBox="1">
            <a:spLocks noChangeArrowheads="1"/>
          </p:cNvSpPr>
          <p:nvPr/>
        </p:nvSpPr>
        <p:spPr bwMode="auto">
          <a:xfrm>
            <a:off x="5180013" y="1354138"/>
            <a:ext cx="3667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s</a:t>
            </a:r>
            <a:r>
              <a:rPr lang="it-IT" sz="2000" baseline="-25000">
                <a:latin typeface="Arial Rounded MT Bold" pitchFamily="34" charset="0"/>
              </a:rPr>
              <a:t>i</a:t>
            </a:r>
          </a:p>
        </p:txBody>
      </p:sp>
      <p:sp>
        <p:nvSpPr>
          <p:cNvPr id="17419" name="Text Box 80"/>
          <p:cNvSpPr txBox="1">
            <a:spLocks noChangeArrowheads="1"/>
          </p:cNvSpPr>
          <p:nvPr/>
        </p:nvSpPr>
        <p:spPr bwMode="auto">
          <a:xfrm>
            <a:off x="5027613" y="3106738"/>
            <a:ext cx="574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c</a:t>
            </a:r>
            <a:r>
              <a:rPr lang="it-IT" sz="2000" baseline="-25000">
                <a:latin typeface="Arial Rounded MT Bold" pitchFamily="34" charset="0"/>
              </a:rPr>
              <a:t>i+1</a:t>
            </a:r>
          </a:p>
        </p:txBody>
      </p:sp>
      <p:sp>
        <p:nvSpPr>
          <p:cNvPr id="17420" name="Line 81"/>
          <p:cNvSpPr>
            <a:spLocks noChangeShapeType="1"/>
          </p:cNvSpPr>
          <p:nvPr/>
        </p:nvSpPr>
        <p:spPr bwMode="auto">
          <a:xfrm flipH="1" flipV="1">
            <a:off x="1141413" y="1354138"/>
            <a:ext cx="2362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7421" name="Line 82"/>
          <p:cNvSpPr>
            <a:spLocks noChangeShapeType="1"/>
          </p:cNvSpPr>
          <p:nvPr/>
        </p:nvSpPr>
        <p:spPr bwMode="auto">
          <a:xfrm flipH="1">
            <a:off x="1141413" y="1963738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7422" name="Line 83"/>
          <p:cNvSpPr>
            <a:spLocks noChangeShapeType="1"/>
          </p:cNvSpPr>
          <p:nvPr/>
        </p:nvSpPr>
        <p:spPr bwMode="auto">
          <a:xfrm flipH="1">
            <a:off x="1141413" y="1658938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grpSp>
        <p:nvGrpSpPr>
          <p:cNvPr id="4" name="Group 84"/>
          <p:cNvGrpSpPr>
            <a:grpSpLocks/>
          </p:cNvGrpSpPr>
          <p:nvPr/>
        </p:nvGrpSpPr>
        <p:grpSpPr bwMode="auto">
          <a:xfrm>
            <a:off x="3503613" y="1201738"/>
            <a:ext cx="1276350" cy="609600"/>
            <a:chOff x="3744" y="1632"/>
            <a:chExt cx="804" cy="384"/>
          </a:xfrm>
        </p:grpSpPr>
        <p:sp>
          <p:nvSpPr>
            <p:cNvPr id="17466" name="Arc 85"/>
            <p:cNvSpPr>
              <a:spLocks/>
            </p:cNvSpPr>
            <p:nvPr/>
          </p:nvSpPr>
          <p:spPr bwMode="auto">
            <a:xfrm>
              <a:off x="3936" y="1632"/>
              <a:ext cx="357" cy="192"/>
            </a:xfrm>
            <a:custGeom>
              <a:avLst/>
              <a:gdLst>
                <a:gd name="T0" fmla="*/ 0 w 21600"/>
                <a:gd name="T1" fmla="*/ 0 h 21600"/>
                <a:gd name="T2" fmla="*/ 357 w 21600"/>
                <a:gd name="T3" fmla="*/ 192 h 21600"/>
                <a:gd name="T4" fmla="*/ 0 w 21600"/>
                <a:gd name="T5" fmla="*/ 192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7467" name="Arc 86"/>
            <p:cNvSpPr>
              <a:spLocks/>
            </p:cNvSpPr>
            <p:nvPr/>
          </p:nvSpPr>
          <p:spPr bwMode="auto">
            <a:xfrm flipV="1">
              <a:off x="3936" y="1824"/>
              <a:ext cx="357" cy="192"/>
            </a:xfrm>
            <a:custGeom>
              <a:avLst/>
              <a:gdLst>
                <a:gd name="T0" fmla="*/ 0 w 21600"/>
                <a:gd name="T1" fmla="*/ 0 h 21600"/>
                <a:gd name="T2" fmla="*/ 357 w 21600"/>
                <a:gd name="T3" fmla="*/ 192 h 21600"/>
                <a:gd name="T4" fmla="*/ 0 w 21600"/>
                <a:gd name="T5" fmla="*/ 192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7468" name="Arc 87"/>
            <p:cNvSpPr>
              <a:spLocks/>
            </p:cNvSpPr>
            <p:nvPr/>
          </p:nvSpPr>
          <p:spPr bwMode="auto">
            <a:xfrm>
              <a:off x="3936" y="1632"/>
              <a:ext cx="51" cy="192"/>
            </a:xfrm>
            <a:custGeom>
              <a:avLst/>
              <a:gdLst>
                <a:gd name="T0" fmla="*/ 0 w 21600"/>
                <a:gd name="T1" fmla="*/ 0 h 21600"/>
                <a:gd name="T2" fmla="*/ 51 w 21600"/>
                <a:gd name="T3" fmla="*/ 192 h 21600"/>
                <a:gd name="T4" fmla="*/ 0 w 21600"/>
                <a:gd name="T5" fmla="*/ 192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7469" name="Arc 88"/>
            <p:cNvSpPr>
              <a:spLocks/>
            </p:cNvSpPr>
            <p:nvPr/>
          </p:nvSpPr>
          <p:spPr bwMode="auto">
            <a:xfrm flipV="1">
              <a:off x="3936" y="1824"/>
              <a:ext cx="51" cy="192"/>
            </a:xfrm>
            <a:custGeom>
              <a:avLst/>
              <a:gdLst>
                <a:gd name="T0" fmla="*/ 0 w 21600"/>
                <a:gd name="T1" fmla="*/ 0 h 21600"/>
                <a:gd name="T2" fmla="*/ 51 w 21600"/>
                <a:gd name="T3" fmla="*/ 192 h 21600"/>
                <a:gd name="T4" fmla="*/ 0 w 21600"/>
                <a:gd name="T5" fmla="*/ 192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7470" name="Arc 89"/>
            <p:cNvSpPr>
              <a:spLocks/>
            </p:cNvSpPr>
            <p:nvPr/>
          </p:nvSpPr>
          <p:spPr bwMode="auto">
            <a:xfrm>
              <a:off x="3885" y="1632"/>
              <a:ext cx="51" cy="192"/>
            </a:xfrm>
            <a:custGeom>
              <a:avLst/>
              <a:gdLst>
                <a:gd name="T0" fmla="*/ 0 w 21600"/>
                <a:gd name="T1" fmla="*/ 0 h 21600"/>
                <a:gd name="T2" fmla="*/ 51 w 21600"/>
                <a:gd name="T3" fmla="*/ 192 h 21600"/>
                <a:gd name="T4" fmla="*/ 0 w 21600"/>
                <a:gd name="T5" fmla="*/ 192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7471" name="Arc 90"/>
            <p:cNvSpPr>
              <a:spLocks/>
            </p:cNvSpPr>
            <p:nvPr/>
          </p:nvSpPr>
          <p:spPr bwMode="auto">
            <a:xfrm flipV="1">
              <a:off x="3885" y="1824"/>
              <a:ext cx="51" cy="192"/>
            </a:xfrm>
            <a:custGeom>
              <a:avLst/>
              <a:gdLst>
                <a:gd name="T0" fmla="*/ 0 w 21600"/>
                <a:gd name="T1" fmla="*/ 0 h 21600"/>
                <a:gd name="T2" fmla="*/ 51 w 21600"/>
                <a:gd name="T3" fmla="*/ 192 h 21600"/>
                <a:gd name="T4" fmla="*/ 0 w 21600"/>
                <a:gd name="T5" fmla="*/ 192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7472" name="Line 91"/>
            <p:cNvSpPr>
              <a:spLocks noChangeShapeType="1"/>
            </p:cNvSpPr>
            <p:nvPr/>
          </p:nvSpPr>
          <p:spPr bwMode="auto">
            <a:xfrm flipH="1">
              <a:off x="3744" y="1728"/>
              <a:ext cx="255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7473" name="Line 92"/>
            <p:cNvSpPr>
              <a:spLocks noChangeShapeType="1"/>
            </p:cNvSpPr>
            <p:nvPr/>
          </p:nvSpPr>
          <p:spPr bwMode="auto">
            <a:xfrm flipH="1">
              <a:off x="3744" y="1920"/>
              <a:ext cx="255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7474" name="Line 93"/>
            <p:cNvSpPr>
              <a:spLocks noChangeShapeType="1"/>
            </p:cNvSpPr>
            <p:nvPr/>
          </p:nvSpPr>
          <p:spPr bwMode="auto">
            <a:xfrm flipH="1">
              <a:off x="4293" y="1824"/>
              <a:ext cx="255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5" name="Group 94"/>
          <p:cNvGrpSpPr>
            <a:grpSpLocks/>
          </p:cNvGrpSpPr>
          <p:nvPr/>
        </p:nvGrpSpPr>
        <p:grpSpPr bwMode="auto">
          <a:xfrm>
            <a:off x="1827213" y="3030538"/>
            <a:ext cx="1066800" cy="609600"/>
            <a:chOff x="3744" y="2112"/>
            <a:chExt cx="672" cy="384"/>
          </a:xfrm>
        </p:grpSpPr>
        <p:sp>
          <p:nvSpPr>
            <p:cNvPr id="17462" name="AutoShape 95"/>
            <p:cNvSpPr>
              <a:spLocks noChangeArrowheads="1"/>
            </p:cNvSpPr>
            <p:nvPr/>
          </p:nvSpPr>
          <p:spPr bwMode="auto">
            <a:xfrm>
              <a:off x="3919" y="2112"/>
              <a:ext cx="322" cy="384"/>
            </a:xfrm>
            <a:prstGeom prst="flowChartDelay">
              <a:avLst/>
            </a:prstGeom>
            <a:noFill/>
            <a:ln w="38100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7463" name="Line 96"/>
            <p:cNvSpPr>
              <a:spLocks noChangeShapeType="1"/>
            </p:cNvSpPr>
            <p:nvPr/>
          </p:nvSpPr>
          <p:spPr bwMode="auto">
            <a:xfrm flipH="1">
              <a:off x="3744" y="2400"/>
              <a:ext cx="175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7464" name="Line 97"/>
            <p:cNvSpPr>
              <a:spLocks noChangeShapeType="1"/>
            </p:cNvSpPr>
            <p:nvPr/>
          </p:nvSpPr>
          <p:spPr bwMode="auto">
            <a:xfrm flipH="1">
              <a:off x="3744" y="2208"/>
              <a:ext cx="175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7465" name="Line 98"/>
            <p:cNvSpPr>
              <a:spLocks noChangeShapeType="1"/>
            </p:cNvSpPr>
            <p:nvPr/>
          </p:nvSpPr>
          <p:spPr bwMode="auto">
            <a:xfrm flipH="1">
              <a:off x="4241" y="2304"/>
              <a:ext cx="175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6" name="Group 99"/>
          <p:cNvGrpSpPr>
            <a:grpSpLocks/>
          </p:cNvGrpSpPr>
          <p:nvPr/>
        </p:nvGrpSpPr>
        <p:grpSpPr bwMode="auto">
          <a:xfrm>
            <a:off x="1827213" y="3792538"/>
            <a:ext cx="1066800" cy="609600"/>
            <a:chOff x="3744" y="2112"/>
            <a:chExt cx="672" cy="384"/>
          </a:xfrm>
        </p:grpSpPr>
        <p:sp>
          <p:nvSpPr>
            <p:cNvPr id="17458" name="AutoShape 100"/>
            <p:cNvSpPr>
              <a:spLocks noChangeArrowheads="1"/>
            </p:cNvSpPr>
            <p:nvPr/>
          </p:nvSpPr>
          <p:spPr bwMode="auto">
            <a:xfrm>
              <a:off x="3919" y="2112"/>
              <a:ext cx="322" cy="384"/>
            </a:xfrm>
            <a:prstGeom prst="flowChartDelay">
              <a:avLst/>
            </a:prstGeom>
            <a:noFill/>
            <a:ln w="38100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7459" name="Line 101"/>
            <p:cNvSpPr>
              <a:spLocks noChangeShapeType="1"/>
            </p:cNvSpPr>
            <p:nvPr/>
          </p:nvSpPr>
          <p:spPr bwMode="auto">
            <a:xfrm flipH="1">
              <a:off x="3744" y="2400"/>
              <a:ext cx="175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7460" name="Line 102"/>
            <p:cNvSpPr>
              <a:spLocks noChangeShapeType="1"/>
            </p:cNvSpPr>
            <p:nvPr/>
          </p:nvSpPr>
          <p:spPr bwMode="auto">
            <a:xfrm flipH="1">
              <a:off x="3744" y="2208"/>
              <a:ext cx="175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7461" name="Line 103"/>
            <p:cNvSpPr>
              <a:spLocks noChangeShapeType="1"/>
            </p:cNvSpPr>
            <p:nvPr/>
          </p:nvSpPr>
          <p:spPr bwMode="auto">
            <a:xfrm flipH="1">
              <a:off x="4241" y="2304"/>
              <a:ext cx="175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7426" name="Text Box 104"/>
          <p:cNvSpPr txBox="1">
            <a:spLocks noChangeArrowheads="1"/>
          </p:cNvSpPr>
          <p:nvPr/>
        </p:nvSpPr>
        <p:spPr bwMode="auto">
          <a:xfrm>
            <a:off x="684213" y="1735138"/>
            <a:ext cx="387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b</a:t>
            </a:r>
            <a:r>
              <a:rPr lang="it-IT" sz="2000" baseline="-25000">
                <a:latin typeface="Arial Rounded MT Bold" pitchFamily="34" charset="0"/>
              </a:rPr>
              <a:t>i</a:t>
            </a:r>
          </a:p>
        </p:txBody>
      </p:sp>
      <p:sp>
        <p:nvSpPr>
          <p:cNvPr id="17427" name="Freeform 105"/>
          <p:cNvSpPr>
            <a:spLocks/>
          </p:cNvSpPr>
          <p:nvPr/>
        </p:nvSpPr>
        <p:spPr bwMode="auto">
          <a:xfrm>
            <a:off x="3046413" y="1658938"/>
            <a:ext cx="457200" cy="152400"/>
          </a:xfrm>
          <a:custGeom>
            <a:avLst/>
            <a:gdLst>
              <a:gd name="T0" fmla="*/ 0 w 240"/>
              <a:gd name="T1" fmla="*/ 96 h 96"/>
              <a:gd name="T2" fmla="*/ 96 w 240"/>
              <a:gd name="T3" fmla="*/ 96 h 96"/>
              <a:gd name="T4" fmla="*/ 96 w 240"/>
              <a:gd name="T5" fmla="*/ 0 h 96"/>
              <a:gd name="T6" fmla="*/ 240 w 240"/>
              <a:gd name="T7" fmla="*/ 0 h 96"/>
              <a:gd name="T8" fmla="*/ 0 60000 65536"/>
              <a:gd name="T9" fmla="*/ 0 60000 65536"/>
              <a:gd name="T10" fmla="*/ 0 60000 65536"/>
              <a:gd name="T11" fmla="*/ 0 60000 65536"/>
              <a:gd name="T12" fmla="*/ 0 w 240"/>
              <a:gd name="T13" fmla="*/ 0 h 96"/>
              <a:gd name="T14" fmla="*/ 240 w 240"/>
              <a:gd name="T15" fmla="*/ 96 h 9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0" h="96">
                <a:moveTo>
                  <a:pt x="0" y="96"/>
                </a:moveTo>
                <a:lnTo>
                  <a:pt x="96" y="96"/>
                </a:lnTo>
                <a:lnTo>
                  <a:pt x="96" y="0"/>
                </a:lnTo>
                <a:lnTo>
                  <a:pt x="240" y="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7428" name="Freeform 106"/>
          <p:cNvSpPr>
            <a:spLocks/>
          </p:cNvSpPr>
          <p:nvPr/>
        </p:nvSpPr>
        <p:spPr bwMode="auto">
          <a:xfrm>
            <a:off x="1674813" y="1963738"/>
            <a:ext cx="152400" cy="2286000"/>
          </a:xfrm>
          <a:custGeom>
            <a:avLst/>
            <a:gdLst>
              <a:gd name="T0" fmla="*/ 0 w 96"/>
              <a:gd name="T1" fmla="*/ 0 h 1440"/>
              <a:gd name="T2" fmla="*/ 0 w 96"/>
              <a:gd name="T3" fmla="*/ 1440 h 1440"/>
              <a:gd name="T4" fmla="*/ 96 w 96"/>
              <a:gd name="T5" fmla="*/ 1440 h 1440"/>
              <a:gd name="T6" fmla="*/ 0 60000 65536"/>
              <a:gd name="T7" fmla="*/ 0 60000 65536"/>
              <a:gd name="T8" fmla="*/ 0 60000 65536"/>
              <a:gd name="T9" fmla="*/ 0 w 96"/>
              <a:gd name="T10" fmla="*/ 0 h 1440"/>
              <a:gd name="T11" fmla="*/ 96 w 96"/>
              <a:gd name="T12" fmla="*/ 1440 h 14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" h="1440">
                <a:moveTo>
                  <a:pt x="0" y="0"/>
                </a:moveTo>
                <a:lnTo>
                  <a:pt x="0" y="1440"/>
                </a:lnTo>
                <a:lnTo>
                  <a:pt x="96" y="144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7429" name="Freeform 107"/>
          <p:cNvSpPr>
            <a:spLocks/>
          </p:cNvSpPr>
          <p:nvPr/>
        </p:nvSpPr>
        <p:spPr bwMode="auto">
          <a:xfrm>
            <a:off x="1522413" y="1658938"/>
            <a:ext cx="304800" cy="2286000"/>
          </a:xfrm>
          <a:custGeom>
            <a:avLst/>
            <a:gdLst>
              <a:gd name="T0" fmla="*/ 0 w 96"/>
              <a:gd name="T1" fmla="*/ 0 h 1440"/>
              <a:gd name="T2" fmla="*/ 0 w 96"/>
              <a:gd name="T3" fmla="*/ 1440 h 1440"/>
              <a:gd name="T4" fmla="*/ 96 w 96"/>
              <a:gd name="T5" fmla="*/ 1440 h 1440"/>
              <a:gd name="T6" fmla="*/ 0 60000 65536"/>
              <a:gd name="T7" fmla="*/ 0 60000 65536"/>
              <a:gd name="T8" fmla="*/ 0 60000 65536"/>
              <a:gd name="T9" fmla="*/ 0 w 96"/>
              <a:gd name="T10" fmla="*/ 0 h 1440"/>
              <a:gd name="T11" fmla="*/ 96 w 96"/>
              <a:gd name="T12" fmla="*/ 1440 h 14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" h="1440">
                <a:moveTo>
                  <a:pt x="0" y="0"/>
                </a:moveTo>
                <a:lnTo>
                  <a:pt x="0" y="1440"/>
                </a:lnTo>
                <a:lnTo>
                  <a:pt x="96" y="144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7430" name="Freeform 108"/>
          <p:cNvSpPr>
            <a:spLocks/>
          </p:cNvSpPr>
          <p:nvPr/>
        </p:nvSpPr>
        <p:spPr bwMode="auto">
          <a:xfrm>
            <a:off x="1370013" y="1354138"/>
            <a:ext cx="457200" cy="1828800"/>
          </a:xfrm>
          <a:custGeom>
            <a:avLst/>
            <a:gdLst>
              <a:gd name="T0" fmla="*/ 0 w 96"/>
              <a:gd name="T1" fmla="*/ 0 h 1440"/>
              <a:gd name="T2" fmla="*/ 0 w 96"/>
              <a:gd name="T3" fmla="*/ 1440 h 1440"/>
              <a:gd name="T4" fmla="*/ 96 w 96"/>
              <a:gd name="T5" fmla="*/ 1440 h 1440"/>
              <a:gd name="T6" fmla="*/ 0 60000 65536"/>
              <a:gd name="T7" fmla="*/ 0 60000 65536"/>
              <a:gd name="T8" fmla="*/ 0 60000 65536"/>
              <a:gd name="T9" fmla="*/ 0 w 96"/>
              <a:gd name="T10" fmla="*/ 0 h 1440"/>
              <a:gd name="T11" fmla="*/ 96 w 96"/>
              <a:gd name="T12" fmla="*/ 1440 h 14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" h="1440">
                <a:moveTo>
                  <a:pt x="0" y="0"/>
                </a:moveTo>
                <a:lnTo>
                  <a:pt x="0" y="1440"/>
                </a:lnTo>
                <a:lnTo>
                  <a:pt x="96" y="144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7431" name="Line 109"/>
          <p:cNvSpPr>
            <a:spLocks noChangeShapeType="1"/>
          </p:cNvSpPr>
          <p:nvPr/>
        </p:nvSpPr>
        <p:spPr bwMode="auto">
          <a:xfrm flipH="1">
            <a:off x="1370013" y="2420938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7432" name="Line 110"/>
          <p:cNvSpPr>
            <a:spLocks noChangeShapeType="1"/>
          </p:cNvSpPr>
          <p:nvPr/>
        </p:nvSpPr>
        <p:spPr bwMode="auto">
          <a:xfrm flipH="1">
            <a:off x="1522413" y="2725738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7433" name="Line 111"/>
          <p:cNvSpPr>
            <a:spLocks noChangeShapeType="1"/>
          </p:cNvSpPr>
          <p:nvPr/>
        </p:nvSpPr>
        <p:spPr bwMode="auto">
          <a:xfrm flipH="1">
            <a:off x="1674813" y="3487738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7434" name="Oval 112"/>
          <p:cNvSpPr>
            <a:spLocks noChangeArrowheads="1"/>
          </p:cNvSpPr>
          <p:nvPr/>
        </p:nvSpPr>
        <p:spPr bwMode="auto">
          <a:xfrm>
            <a:off x="1584325" y="3411538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7435" name="Oval 113"/>
          <p:cNvSpPr>
            <a:spLocks noChangeArrowheads="1"/>
          </p:cNvSpPr>
          <p:nvPr/>
        </p:nvSpPr>
        <p:spPr bwMode="auto">
          <a:xfrm>
            <a:off x="1431925" y="2662238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7436" name="Oval 114"/>
          <p:cNvSpPr>
            <a:spLocks noChangeArrowheads="1"/>
          </p:cNvSpPr>
          <p:nvPr/>
        </p:nvSpPr>
        <p:spPr bwMode="auto">
          <a:xfrm>
            <a:off x="1293813" y="2344738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7437" name="Oval 115"/>
          <p:cNvSpPr>
            <a:spLocks noChangeArrowheads="1"/>
          </p:cNvSpPr>
          <p:nvPr/>
        </p:nvSpPr>
        <p:spPr bwMode="auto">
          <a:xfrm>
            <a:off x="1293813" y="1277938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7438" name="Oval 116"/>
          <p:cNvSpPr>
            <a:spLocks noChangeArrowheads="1"/>
          </p:cNvSpPr>
          <p:nvPr/>
        </p:nvSpPr>
        <p:spPr bwMode="auto">
          <a:xfrm>
            <a:off x="1446213" y="1582738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7439" name="Oval 117"/>
          <p:cNvSpPr>
            <a:spLocks noChangeArrowheads="1"/>
          </p:cNvSpPr>
          <p:nvPr/>
        </p:nvSpPr>
        <p:spPr bwMode="auto">
          <a:xfrm>
            <a:off x="1598613" y="1887538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7440" name="Line 118"/>
          <p:cNvSpPr>
            <a:spLocks noChangeShapeType="1"/>
          </p:cNvSpPr>
          <p:nvPr/>
        </p:nvSpPr>
        <p:spPr bwMode="auto">
          <a:xfrm>
            <a:off x="2894013" y="3335338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grpSp>
        <p:nvGrpSpPr>
          <p:cNvPr id="7" name="Group 119"/>
          <p:cNvGrpSpPr>
            <a:grpSpLocks/>
          </p:cNvGrpSpPr>
          <p:nvPr/>
        </p:nvGrpSpPr>
        <p:grpSpPr bwMode="auto">
          <a:xfrm>
            <a:off x="3503613" y="3030538"/>
            <a:ext cx="1276350" cy="609600"/>
            <a:chOff x="1872" y="3024"/>
            <a:chExt cx="804" cy="384"/>
          </a:xfrm>
        </p:grpSpPr>
        <p:sp>
          <p:nvSpPr>
            <p:cNvPr id="17450" name="Arc 120"/>
            <p:cNvSpPr>
              <a:spLocks/>
            </p:cNvSpPr>
            <p:nvPr/>
          </p:nvSpPr>
          <p:spPr bwMode="auto">
            <a:xfrm>
              <a:off x="2064" y="3024"/>
              <a:ext cx="357" cy="192"/>
            </a:xfrm>
            <a:custGeom>
              <a:avLst/>
              <a:gdLst>
                <a:gd name="T0" fmla="*/ 0 w 21600"/>
                <a:gd name="T1" fmla="*/ 0 h 21600"/>
                <a:gd name="T2" fmla="*/ 357 w 21600"/>
                <a:gd name="T3" fmla="*/ 192 h 21600"/>
                <a:gd name="T4" fmla="*/ 0 w 21600"/>
                <a:gd name="T5" fmla="*/ 192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7451" name="Arc 121"/>
            <p:cNvSpPr>
              <a:spLocks/>
            </p:cNvSpPr>
            <p:nvPr/>
          </p:nvSpPr>
          <p:spPr bwMode="auto">
            <a:xfrm flipV="1">
              <a:off x="2064" y="3216"/>
              <a:ext cx="357" cy="192"/>
            </a:xfrm>
            <a:custGeom>
              <a:avLst/>
              <a:gdLst>
                <a:gd name="T0" fmla="*/ 0 w 21600"/>
                <a:gd name="T1" fmla="*/ 0 h 21600"/>
                <a:gd name="T2" fmla="*/ 357 w 21600"/>
                <a:gd name="T3" fmla="*/ 192 h 21600"/>
                <a:gd name="T4" fmla="*/ 0 w 21600"/>
                <a:gd name="T5" fmla="*/ 192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7452" name="Arc 122"/>
            <p:cNvSpPr>
              <a:spLocks/>
            </p:cNvSpPr>
            <p:nvPr/>
          </p:nvSpPr>
          <p:spPr bwMode="auto">
            <a:xfrm>
              <a:off x="2064" y="3024"/>
              <a:ext cx="51" cy="192"/>
            </a:xfrm>
            <a:custGeom>
              <a:avLst/>
              <a:gdLst>
                <a:gd name="T0" fmla="*/ 0 w 21600"/>
                <a:gd name="T1" fmla="*/ 0 h 21600"/>
                <a:gd name="T2" fmla="*/ 51 w 21600"/>
                <a:gd name="T3" fmla="*/ 192 h 21600"/>
                <a:gd name="T4" fmla="*/ 0 w 21600"/>
                <a:gd name="T5" fmla="*/ 192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7453" name="Arc 123"/>
            <p:cNvSpPr>
              <a:spLocks/>
            </p:cNvSpPr>
            <p:nvPr/>
          </p:nvSpPr>
          <p:spPr bwMode="auto">
            <a:xfrm flipV="1">
              <a:off x="2064" y="3216"/>
              <a:ext cx="51" cy="192"/>
            </a:xfrm>
            <a:custGeom>
              <a:avLst/>
              <a:gdLst>
                <a:gd name="T0" fmla="*/ 0 w 21600"/>
                <a:gd name="T1" fmla="*/ 0 h 21600"/>
                <a:gd name="T2" fmla="*/ 51 w 21600"/>
                <a:gd name="T3" fmla="*/ 192 h 21600"/>
                <a:gd name="T4" fmla="*/ 0 w 21600"/>
                <a:gd name="T5" fmla="*/ 192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7454" name="Line 124"/>
            <p:cNvSpPr>
              <a:spLocks noChangeShapeType="1"/>
            </p:cNvSpPr>
            <p:nvPr/>
          </p:nvSpPr>
          <p:spPr bwMode="auto">
            <a:xfrm flipH="1">
              <a:off x="1872" y="3120"/>
              <a:ext cx="255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7455" name="Line 125"/>
            <p:cNvSpPr>
              <a:spLocks noChangeShapeType="1"/>
            </p:cNvSpPr>
            <p:nvPr/>
          </p:nvSpPr>
          <p:spPr bwMode="auto">
            <a:xfrm flipH="1">
              <a:off x="1872" y="3312"/>
              <a:ext cx="255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7456" name="Line 126"/>
            <p:cNvSpPr>
              <a:spLocks noChangeShapeType="1"/>
            </p:cNvSpPr>
            <p:nvPr/>
          </p:nvSpPr>
          <p:spPr bwMode="auto">
            <a:xfrm flipH="1">
              <a:off x="2421" y="3216"/>
              <a:ext cx="255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7457" name="Line 127"/>
            <p:cNvSpPr>
              <a:spLocks noChangeShapeType="1"/>
            </p:cNvSpPr>
            <p:nvPr/>
          </p:nvSpPr>
          <p:spPr bwMode="auto">
            <a:xfrm flipH="1">
              <a:off x="1872" y="3216"/>
              <a:ext cx="255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7442" name="Freeform 128"/>
          <p:cNvSpPr>
            <a:spLocks/>
          </p:cNvSpPr>
          <p:nvPr/>
        </p:nvSpPr>
        <p:spPr bwMode="auto">
          <a:xfrm>
            <a:off x="2894013" y="2573338"/>
            <a:ext cx="609600" cy="609600"/>
          </a:xfrm>
          <a:custGeom>
            <a:avLst/>
            <a:gdLst>
              <a:gd name="T0" fmla="*/ 0 w 384"/>
              <a:gd name="T1" fmla="*/ 0 h 384"/>
              <a:gd name="T2" fmla="*/ 144 w 384"/>
              <a:gd name="T3" fmla="*/ 0 h 384"/>
              <a:gd name="T4" fmla="*/ 144 w 384"/>
              <a:gd name="T5" fmla="*/ 384 h 384"/>
              <a:gd name="T6" fmla="*/ 384 w 384"/>
              <a:gd name="T7" fmla="*/ 384 h 384"/>
              <a:gd name="T8" fmla="*/ 0 60000 65536"/>
              <a:gd name="T9" fmla="*/ 0 60000 65536"/>
              <a:gd name="T10" fmla="*/ 0 60000 65536"/>
              <a:gd name="T11" fmla="*/ 0 60000 65536"/>
              <a:gd name="T12" fmla="*/ 0 w 384"/>
              <a:gd name="T13" fmla="*/ 0 h 384"/>
              <a:gd name="T14" fmla="*/ 384 w 384"/>
              <a:gd name="T15" fmla="*/ 384 h 3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4" h="384">
                <a:moveTo>
                  <a:pt x="0" y="0"/>
                </a:moveTo>
                <a:lnTo>
                  <a:pt x="144" y="0"/>
                </a:lnTo>
                <a:lnTo>
                  <a:pt x="144" y="384"/>
                </a:lnTo>
                <a:lnTo>
                  <a:pt x="384" y="384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7443" name="Freeform 129"/>
          <p:cNvSpPr>
            <a:spLocks/>
          </p:cNvSpPr>
          <p:nvPr/>
        </p:nvSpPr>
        <p:spPr bwMode="auto">
          <a:xfrm flipV="1">
            <a:off x="2894013" y="3487738"/>
            <a:ext cx="609600" cy="609600"/>
          </a:xfrm>
          <a:custGeom>
            <a:avLst/>
            <a:gdLst>
              <a:gd name="T0" fmla="*/ 0 w 384"/>
              <a:gd name="T1" fmla="*/ 0 h 384"/>
              <a:gd name="T2" fmla="*/ 144 w 384"/>
              <a:gd name="T3" fmla="*/ 0 h 384"/>
              <a:gd name="T4" fmla="*/ 144 w 384"/>
              <a:gd name="T5" fmla="*/ 384 h 384"/>
              <a:gd name="T6" fmla="*/ 384 w 384"/>
              <a:gd name="T7" fmla="*/ 384 h 384"/>
              <a:gd name="T8" fmla="*/ 0 60000 65536"/>
              <a:gd name="T9" fmla="*/ 0 60000 65536"/>
              <a:gd name="T10" fmla="*/ 0 60000 65536"/>
              <a:gd name="T11" fmla="*/ 0 60000 65536"/>
              <a:gd name="T12" fmla="*/ 0 w 384"/>
              <a:gd name="T13" fmla="*/ 0 h 384"/>
              <a:gd name="T14" fmla="*/ 384 w 384"/>
              <a:gd name="T15" fmla="*/ 384 h 3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4" h="384">
                <a:moveTo>
                  <a:pt x="0" y="0"/>
                </a:moveTo>
                <a:lnTo>
                  <a:pt x="144" y="0"/>
                </a:lnTo>
                <a:lnTo>
                  <a:pt x="144" y="384"/>
                </a:lnTo>
                <a:lnTo>
                  <a:pt x="384" y="384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7444" name="Line 130"/>
          <p:cNvSpPr>
            <a:spLocks noChangeShapeType="1"/>
          </p:cNvSpPr>
          <p:nvPr/>
        </p:nvSpPr>
        <p:spPr bwMode="auto">
          <a:xfrm>
            <a:off x="4722813" y="3335338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7445" name="Line 131"/>
          <p:cNvSpPr>
            <a:spLocks noChangeShapeType="1"/>
          </p:cNvSpPr>
          <p:nvPr/>
        </p:nvSpPr>
        <p:spPr bwMode="auto">
          <a:xfrm>
            <a:off x="4722813" y="1506538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914400" y="4395788"/>
          <a:ext cx="5699125" cy="1677987"/>
        </p:xfrm>
        <a:graphic>
          <a:graphicData uri="http://schemas.openxmlformats.org/presentationml/2006/ole">
            <p:oleObj spid="_x0000_s77826" name="Equation" r:id="rId3" imgW="2070000" imgH="609480" progId="">
              <p:embed/>
            </p:oleObj>
          </a:graphicData>
        </a:graphic>
      </p:graphicFrame>
      <p:sp>
        <p:nvSpPr>
          <p:cNvPr id="17446" name="Line 133"/>
          <p:cNvSpPr>
            <a:spLocks noChangeShapeType="1"/>
          </p:cNvSpPr>
          <p:nvPr/>
        </p:nvSpPr>
        <p:spPr bwMode="auto">
          <a:xfrm flipH="1" flipV="1">
            <a:off x="4271963" y="1841500"/>
            <a:ext cx="822325" cy="312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7447" name="Text Box 134"/>
          <p:cNvSpPr txBox="1">
            <a:spLocks noChangeArrowheads="1"/>
          </p:cNvSpPr>
          <p:nvPr/>
        </p:nvSpPr>
        <p:spPr bwMode="auto">
          <a:xfrm>
            <a:off x="5102225" y="2179638"/>
            <a:ext cx="3544888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="1">
                <a:latin typeface="Arial" pitchFamily="34" charset="0"/>
              </a:rPr>
              <a:t>Consente di anticipare </a:t>
            </a:r>
          </a:p>
          <a:p>
            <a:r>
              <a:rPr lang="it-IT" b="1">
                <a:latin typeface="Arial" pitchFamily="34" charset="0"/>
              </a:rPr>
              <a:t>il calcolo di </a:t>
            </a:r>
          </a:p>
        </p:txBody>
      </p:sp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6978650" y="2557463"/>
          <a:ext cx="747713" cy="388937"/>
        </p:xfrm>
        <a:graphic>
          <a:graphicData uri="http://schemas.openxmlformats.org/presentationml/2006/ole">
            <p:oleObj spid="_x0000_s77827" name="Equation" r:id="rId4" imgW="317160" imgH="164880" progId="">
              <p:embed/>
            </p:oleObj>
          </a:graphicData>
        </a:graphic>
      </p:graphicFrame>
      <p:sp>
        <p:nvSpPr>
          <p:cNvPr id="82" name="Segnaposto numero diapositiva 8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9.</a:t>
            </a:r>
            <a:fld id="{DEB34C88-C1E4-4510-B627-E73039ED04AF}" type="slidenum">
              <a:rPr lang="it-IT" smtClean="0"/>
              <a:pPr>
                <a:defRPr/>
              </a:pPr>
              <a:t>61</a:t>
            </a:fld>
            <a:endParaRPr lang="it-IT" dirty="0"/>
          </a:p>
        </p:txBody>
      </p:sp>
      <p:sp>
        <p:nvSpPr>
          <p:cNvPr id="83" name="Segnaposto piè di pagina 8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Ritardi del FULL ADDER 2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371600"/>
            <a:ext cx="7921625" cy="4724400"/>
          </a:xfrm>
        </p:spPr>
        <p:txBody>
          <a:bodyPr/>
          <a:lstStyle/>
          <a:p>
            <a:pPr>
              <a:defRPr/>
            </a:pPr>
            <a:r>
              <a:rPr lang="it-IT" dirty="0"/>
              <a:t>Per il </a:t>
            </a:r>
            <a:r>
              <a:rPr lang="it-IT" i="1" dirty="0"/>
              <a:t>C</a:t>
            </a:r>
            <a:r>
              <a:rPr lang="it-IT" baseline="-25000" dirty="0"/>
              <a:t>i+1 </a:t>
            </a:r>
            <a:r>
              <a:rPr lang="it-IT" dirty="0"/>
              <a:t>si ha</a:t>
            </a:r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>
            <p:ph sz="half" idx="2"/>
          </p:nvPr>
        </p:nvGraphicFramePr>
        <p:xfrm>
          <a:off x="588963" y="1876425"/>
          <a:ext cx="6383337" cy="3074988"/>
        </p:xfrm>
        <a:graphic>
          <a:graphicData uri="http://schemas.openxmlformats.org/presentationml/2006/ole">
            <p:oleObj spid="_x0000_s78850" name="Equation" r:id="rId3" imgW="2400120" imgH="1155600" progId="">
              <p:embed/>
            </p:oleObj>
          </a:graphicData>
        </a:graphic>
      </p:graphicFrame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9.</a:t>
            </a:r>
            <a:fld id="{CCFDE6F6-A4BE-402A-9175-CB9A64553EE3}" type="slidenum">
              <a:rPr lang="it-IT" smtClean="0"/>
              <a:pPr>
                <a:defRPr/>
              </a:pPr>
              <a:t>62</a:t>
            </a:fld>
            <a:endParaRPr lang="it-IT" dirty="0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Tempo di ritardo nel Sommatore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it-IT" dirty="0" err="1"/>
              <a:t>T</a:t>
            </a:r>
            <a:r>
              <a:rPr lang="it-IT" baseline="-25000" dirty="0" err="1"/>
              <a:t>c</a:t>
            </a:r>
            <a:r>
              <a:rPr lang="it-IT" dirty="0"/>
              <a:t> = ritardo del </a:t>
            </a:r>
            <a:r>
              <a:rPr lang="it-IT" dirty="0" err="1"/>
              <a:t>Carry</a:t>
            </a:r>
            <a:r>
              <a:rPr lang="it-IT" dirty="0"/>
              <a:t>, </a:t>
            </a:r>
            <a:r>
              <a:rPr lang="it-IT" dirty="0" err="1"/>
              <a:t>T</a:t>
            </a:r>
            <a:r>
              <a:rPr lang="it-IT" baseline="-25000" dirty="0" err="1"/>
              <a:t>s</a:t>
            </a:r>
            <a:r>
              <a:rPr lang="it-IT" dirty="0"/>
              <a:t> = ritardo della somma</a:t>
            </a:r>
          </a:p>
        </p:txBody>
      </p:sp>
      <p:grpSp>
        <p:nvGrpSpPr>
          <p:cNvPr id="2" name="Group 85"/>
          <p:cNvGrpSpPr>
            <a:grpSpLocks/>
          </p:cNvGrpSpPr>
          <p:nvPr/>
        </p:nvGrpSpPr>
        <p:grpSpPr bwMode="auto">
          <a:xfrm>
            <a:off x="1143000" y="1828800"/>
            <a:ext cx="7367588" cy="3597275"/>
            <a:chOff x="720" y="1152"/>
            <a:chExt cx="4641" cy="2266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4176" y="1680"/>
              <a:ext cx="874" cy="1274"/>
              <a:chOff x="4176" y="1680"/>
              <a:chExt cx="874" cy="1274"/>
            </a:xfrm>
          </p:grpSpPr>
          <p:sp>
            <p:nvSpPr>
              <p:cNvPr id="19534" name="Text Box 5"/>
              <p:cNvSpPr txBox="1">
                <a:spLocks noChangeArrowheads="1"/>
              </p:cNvSpPr>
              <p:nvPr/>
            </p:nvSpPr>
            <p:spPr bwMode="auto">
              <a:xfrm rot="5400000">
                <a:off x="4360" y="2648"/>
                <a:ext cx="36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2000">
                    <a:solidFill>
                      <a:srgbClr val="FF0000"/>
                    </a:solidFill>
                    <a:latin typeface="Arial Rounded MT Bold" pitchFamily="34" charset="0"/>
                  </a:rPr>
                  <a:t>c</a:t>
                </a:r>
                <a:r>
                  <a:rPr lang="it-IT" sz="2000" baseline="-25000">
                    <a:solidFill>
                      <a:srgbClr val="FF0000"/>
                    </a:solidFill>
                    <a:latin typeface="Arial Rounded MT Bold" pitchFamily="34" charset="0"/>
                  </a:rPr>
                  <a:t>i+1</a:t>
                </a:r>
              </a:p>
            </p:txBody>
          </p:sp>
          <p:sp>
            <p:nvSpPr>
              <p:cNvPr id="19535" name="Line 6"/>
              <p:cNvSpPr>
                <a:spLocks noChangeShapeType="1"/>
              </p:cNvSpPr>
              <p:nvPr/>
            </p:nvSpPr>
            <p:spPr bwMode="auto">
              <a:xfrm rot="5400000" flipH="1">
                <a:off x="4656" y="1824"/>
                <a:ext cx="288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9536" name="Line 7"/>
              <p:cNvSpPr>
                <a:spLocks noChangeShapeType="1"/>
              </p:cNvSpPr>
              <p:nvPr/>
            </p:nvSpPr>
            <p:spPr bwMode="auto">
              <a:xfrm rot="5400000" flipH="1">
                <a:off x="4416" y="1824"/>
                <a:ext cx="288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9537" name="Line 8"/>
              <p:cNvSpPr>
                <a:spLocks noChangeShapeType="1"/>
              </p:cNvSpPr>
              <p:nvPr/>
            </p:nvSpPr>
            <p:spPr bwMode="auto">
              <a:xfrm rot="5400000" flipH="1">
                <a:off x="4176" y="1824"/>
                <a:ext cx="288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9538" name="Rectangle 9"/>
              <p:cNvSpPr>
                <a:spLocks noChangeArrowheads="1"/>
              </p:cNvSpPr>
              <p:nvPr/>
            </p:nvSpPr>
            <p:spPr bwMode="auto">
              <a:xfrm rot="5400000">
                <a:off x="4248" y="1897"/>
                <a:ext cx="624" cy="768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it-IT">
                    <a:solidFill>
                      <a:srgbClr val="FF0000"/>
                    </a:solidFill>
                    <a:latin typeface="Arial Rounded MT Bold" pitchFamily="34" charset="0"/>
                  </a:rPr>
                  <a:t>FA</a:t>
                </a:r>
              </a:p>
            </p:txBody>
          </p:sp>
          <p:sp>
            <p:nvSpPr>
              <p:cNvPr id="19539" name="Text Box 10"/>
              <p:cNvSpPr txBox="1">
                <a:spLocks noChangeArrowheads="1"/>
              </p:cNvSpPr>
              <p:nvPr/>
            </p:nvSpPr>
            <p:spPr bwMode="auto">
              <a:xfrm rot="5400000">
                <a:off x="4805" y="1724"/>
                <a:ext cx="239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2000">
                    <a:solidFill>
                      <a:srgbClr val="FF0000"/>
                    </a:solidFill>
                    <a:latin typeface="Arial Rounded MT Bold" pitchFamily="34" charset="0"/>
                  </a:rPr>
                  <a:t>c</a:t>
                </a:r>
                <a:r>
                  <a:rPr lang="it-IT" sz="2000" baseline="-25000">
                    <a:solidFill>
                      <a:srgbClr val="FF0000"/>
                    </a:solidFill>
                    <a:latin typeface="Arial Rounded MT Bold" pitchFamily="34" charset="0"/>
                  </a:rPr>
                  <a:t>i</a:t>
                </a:r>
              </a:p>
            </p:txBody>
          </p:sp>
          <p:sp>
            <p:nvSpPr>
              <p:cNvPr id="19540" name="Line 11"/>
              <p:cNvSpPr>
                <a:spLocks noChangeShapeType="1"/>
              </p:cNvSpPr>
              <p:nvPr/>
            </p:nvSpPr>
            <p:spPr bwMode="auto">
              <a:xfrm rot="5400000" flipH="1">
                <a:off x="4272" y="2736"/>
                <a:ext cx="288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9541" name="Line 12"/>
              <p:cNvSpPr>
                <a:spLocks noChangeShapeType="1"/>
              </p:cNvSpPr>
              <p:nvPr/>
            </p:nvSpPr>
            <p:spPr bwMode="auto">
              <a:xfrm rot="5400000" flipH="1">
                <a:off x="4512" y="2736"/>
                <a:ext cx="288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9542" name="Text Box 13"/>
              <p:cNvSpPr txBox="1">
                <a:spLocks noChangeArrowheads="1"/>
              </p:cNvSpPr>
              <p:nvPr/>
            </p:nvSpPr>
            <p:spPr bwMode="auto">
              <a:xfrm rot="5400000">
                <a:off x="4565" y="1724"/>
                <a:ext cx="239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2000">
                    <a:solidFill>
                      <a:srgbClr val="FF0000"/>
                    </a:solidFill>
                    <a:latin typeface="Arial Rounded MT Bold" pitchFamily="34" charset="0"/>
                  </a:rPr>
                  <a:t>a</a:t>
                </a:r>
                <a:r>
                  <a:rPr lang="it-IT" sz="2000" baseline="-25000">
                    <a:solidFill>
                      <a:srgbClr val="FF0000"/>
                    </a:solidFill>
                    <a:latin typeface="Arial Rounded MT Bold" pitchFamily="34" charset="0"/>
                  </a:rPr>
                  <a:t>i</a:t>
                </a:r>
              </a:p>
            </p:txBody>
          </p:sp>
          <p:sp>
            <p:nvSpPr>
              <p:cNvPr id="19543" name="Text Box 14"/>
              <p:cNvSpPr txBox="1">
                <a:spLocks noChangeArrowheads="1"/>
              </p:cNvSpPr>
              <p:nvPr/>
            </p:nvSpPr>
            <p:spPr bwMode="auto">
              <a:xfrm rot="5400000">
                <a:off x="4665" y="2583"/>
                <a:ext cx="231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2000">
                    <a:solidFill>
                      <a:srgbClr val="FF0000"/>
                    </a:solidFill>
                    <a:latin typeface="Arial Rounded MT Bold" pitchFamily="34" charset="0"/>
                  </a:rPr>
                  <a:t>s</a:t>
                </a:r>
                <a:r>
                  <a:rPr lang="it-IT" sz="2000" baseline="-25000">
                    <a:solidFill>
                      <a:srgbClr val="FF0000"/>
                    </a:solidFill>
                    <a:latin typeface="Arial Rounded MT Bold" pitchFamily="34" charset="0"/>
                  </a:rPr>
                  <a:t>i</a:t>
                </a:r>
              </a:p>
            </p:txBody>
          </p:sp>
          <p:sp>
            <p:nvSpPr>
              <p:cNvPr id="19544" name="Text Box 15"/>
              <p:cNvSpPr txBox="1">
                <a:spLocks noChangeArrowheads="1"/>
              </p:cNvSpPr>
              <p:nvPr/>
            </p:nvSpPr>
            <p:spPr bwMode="auto">
              <a:xfrm rot="5400000">
                <a:off x="4323" y="1721"/>
                <a:ext cx="244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2000">
                    <a:solidFill>
                      <a:srgbClr val="FF0000"/>
                    </a:solidFill>
                    <a:latin typeface="Arial Rounded MT Bold" pitchFamily="34" charset="0"/>
                  </a:rPr>
                  <a:t>b</a:t>
                </a:r>
                <a:r>
                  <a:rPr lang="it-IT" sz="2000" baseline="-25000">
                    <a:solidFill>
                      <a:srgbClr val="FF0000"/>
                    </a:solidFill>
                    <a:latin typeface="Arial Rounded MT Bold" pitchFamily="34" charset="0"/>
                  </a:rPr>
                  <a:t>i</a:t>
                </a:r>
              </a:p>
            </p:txBody>
          </p:sp>
        </p:grpSp>
        <p:sp>
          <p:nvSpPr>
            <p:cNvPr id="19465" name="Freeform 16"/>
            <p:cNvSpPr>
              <a:spLocks/>
            </p:cNvSpPr>
            <p:nvPr/>
          </p:nvSpPr>
          <p:spPr bwMode="auto">
            <a:xfrm>
              <a:off x="3792" y="1632"/>
              <a:ext cx="624" cy="1296"/>
            </a:xfrm>
            <a:custGeom>
              <a:avLst/>
              <a:gdLst>
                <a:gd name="T0" fmla="*/ 624 w 624"/>
                <a:gd name="T1" fmla="*/ 1248 h 1296"/>
                <a:gd name="T2" fmla="*/ 624 w 624"/>
                <a:gd name="T3" fmla="*/ 1296 h 1296"/>
                <a:gd name="T4" fmla="*/ 288 w 624"/>
                <a:gd name="T5" fmla="*/ 1296 h 1296"/>
                <a:gd name="T6" fmla="*/ 288 w 624"/>
                <a:gd name="T7" fmla="*/ 0 h 1296"/>
                <a:gd name="T8" fmla="*/ 0 w 624"/>
                <a:gd name="T9" fmla="*/ 0 h 1296"/>
                <a:gd name="T10" fmla="*/ 0 w 624"/>
                <a:gd name="T11" fmla="*/ 48 h 1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24"/>
                <a:gd name="T19" fmla="*/ 0 h 1296"/>
                <a:gd name="T20" fmla="*/ 624 w 624"/>
                <a:gd name="T21" fmla="*/ 1296 h 129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24" h="1296">
                  <a:moveTo>
                    <a:pt x="624" y="1248"/>
                  </a:moveTo>
                  <a:lnTo>
                    <a:pt x="624" y="1296"/>
                  </a:lnTo>
                  <a:lnTo>
                    <a:pt x="288" y="1296"/>
                  </a:lnTo>
                  <a:lnTo>
                    <a:pt x="288" y="0"/>
                  </a:lnTo>
                  <a:lnTo>
                    <a:pt x="0" y="0"/>
                  </a:lnTo>
                  <a:lnTo>
                    <a:pt x="0" y="48"/>
                  </a:ln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9466" name="Line 17"/>
            <p:cNvSpPr>
              <a:spLocks noChangeShapeType="1"/>
            </p:cNvSpPr>
            <p:nvPr/>
          </p:nvSpPr>
          <p:spPr bwMode="auto">
            <a:xfrm flipV="1">
              <a:off x="4560" y="1392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9467" name="Line 18"/>
            <p:cNvSpPr>
              <a:spLocks noChangeShapeType="1"/>
            </p:cNvSpPr>
            <p:nvPr/>
          </p:nvSpPr>
          <p:spPr bwMode="auto">
            <a:xfrm flipV="1">
              <a:off x="4656" y="2880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9468" name="Line 19"/>
            <p:cNvSpPr>
              <a:spLocks noChangeShapeType="1"/>
            </p:cNvSpPr>
            <p:nvPr/>
          </p:nvSpPr>
          <p:spPr bwMode="auto">
            <a:xfrm flipV="1">
              <a:off x="4320" y="1392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9469" name="Text Box 20"/>
            <p:cNvSpPr txBox="1">
              <a:spLocks noChangeArrowheads="1"/>
            </p:cNvSpPr>
            <p:nvPr/>
          </p:nvSpPr>
          <p:spPr bwMode="auto">
            <a:xfrm>
              <a:off x="4224" y="1152"/>
              <a:ext cx="27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2000">
                  <a:latin typeface="Arial Rounded MT Bold" pitchFamily="34" charset="0"/>
                </a:rPr>
                <a:t>b</a:t>
              </a:r>
              <a:r>
                <a:rPr lang="it-IT" sz="2000" baseline="-25000">
                  <a:latin typeface="Arial Rounded MT Bold" pitchFamily="34" charset="0"/>
                </a:rPr>
                <a:t>0</a:t>
              </a:r>
            </a:p>
          </p:txBody>
        </p:sp>
        <p:sp>
          <p:nvSpPr>
            <p:cNvPr id="19470" name="Text Box 21"/>
            <p:cNvSpPr txBox="1">
              <a:spLocks noChangeArrowheads="1"/>
            </p:cNvSpPr>
            <p:nvPr/>
          </p:nvSpPr>
          <p:spPr bwMode="auto">
            <a:xfrm>
              <a:off x="4416" y="1152"/>
              <a:ext cx="27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2000">
                  <a:latin typeface="Arial Rounded MT Bold" pitchFamily="34" charset="0"/>
                </a:rPr>
                <a:t>a</a:t>
              </a:r>
              <a:r>
                <a:rPr lang="it-IT" sz="2000" baseline="-25000">
                  <a:latin typeface="Arial Rounded MT Bold" pitchFamily="34" charset="0"/>
                </a:rPr>
                <a:t>0</a:t>
              </a:r>
            </a:p>
          </p:txBody>
        </p:sp>
        <p:sp>
          <p:nvSpPr>
            <p:cNvPr id="19471" name="Line 22"/>
            <p:cNvSpPr>
              <a:spLocks noChangeShapeType="1"/>
            </p:cNvSpPr>
            <p:nvPr/>
          </p:nvSpPr>
          <p:spPr bwMode="auto">
            <a:xfrm flipV="1">
              <a:off x="3552" y="1392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9472" name="Line 23"/>
            <p:cNvSpPr>
              <a:spLocks noChangeShapeType="1"/>
            </p:cNvSpPr>
            <p:nvPr/>
          </p:nvSpPr>
          <p:spPr bwMode="auto">
            <a:xfrm flipV="1">
              <a:off x="3312" y="1392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9473" name="Text Box 24"/>
            <p:cNvSpPr txBox="1">
              <a:spLocks noChangeArrowheads="1"/>
            </p:cNvSpPr>
            <p:nvPr/>
          </p:nvSpPr>
          <p:spPr bwMode="auto">
            <a:xfrm>
              <a:off x="3216" y="1152"/>
              <a:ext cx="27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2000">
                  <a:latin typeface="Arial Rounded MT Bold" pitchFamily="34" charset="0"/>
                </a:rPr>
                <a:t>b</a:t>
              </a:r>
              <a:r>
                <a:rPr lang="it-IT" sz="2000" baseline="-25000">
                  <a:latin typeface="Arial Rounded MT Bold" pitchFamily="34" charset="0"/>
                </a:rPr>
                <a:t>1</a:t>
              </a:r>
            </a:p>
          </p:txBody>
        </p:sp>
        <p:sp>
          <p:nvSpPr>
            <p:cNvPr id="19474" name="Text Box 25"/>
            <p:cNvSpPr txBox="1">
              <a:spLocks noChangeArrowheads="1"/>
            </p:cNvSpPr>
            <p:nvPr/>
          </p:nvSpPr>
          <p:spPr bwMode="auto">
            <a:xfrm>
              <a:off x="3408" y="1152"/>
              <a:ext cx="27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2000">
                  <a:latin typeface="Arial Rounded MT Bold" pitchFamily="34" charset="0"/>
                </a:rPr>
                <a:t>a</a:t>
              </a:r>
              <a:r>
                <a:rPr lang="it-IT" sz="2000" baseline="-25000">
                  <a:latin typeface="Arial Rounded MT Bold" pitchFamily="34" charset="0"/>
                </a:rPr>
                <a:t>1</a:t>
              </a:r>
            </a:p>
          </p:txBody>
        </p:sp>
        <p:sp>
          <p:nvSpPr>
            <p:cNvPr id="19475" name="Freeform 26"/>
            <p:cNvSpPr>
              <a:spLocks/>
            </p:cNvSpPr>
            <p:nvPr/>
          </p:nvSpPr>
          <p:spPr bwMode="auto">
            <a:xfrm>
              <a:off x="2784" y="1632"/>
              <a:ext cx="624" cy="1296"/>
            </a:xfrm>
            <a:custGeom>
              <a:avLst/>
              <a:gdLst>
                <a:gd name="T0" fmla="*/ 624 w 624"/>
                <a:gd name="T1" fmla="*/ 1248 h 1296"/>
                <a:gd name="T2" fmla="*/ 624 w 624"/>
                <a:gd name="T3" fmla="*/ 1296 h 1296"/>
                <a:gd name="T4" fmla="*/ 288 w 624"/>
                <a:gd name="T5" fmla="*/ 1296 h 1296"/>
                <a:gd name="T6" fmla="*/ 288 w 624"/>
                <a:gd name="T7" fmla="*/ 0 h 1296"/>
                <a:gd name="T8" fmla="*/ 0 w 624"/>
                <a:gd name="T9" fmla="*/ 0 h 1296"/>
                <a:gd name="T10" fmla="*/ 0 w 624"/>
                <a:gd name="T11" fmla="*/ 48 h 1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24"/>
                <a:gd name="T19" fmla="*/ 0 h 1296"/>
                <a:gd name="T20" fmla="*/ 624 w 624"/>
                <a:gd name="T21" fmla="*/ 1296 h 129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24" h="1296">
                  <a:moveTo>
                    <a:pt x="624" y="1248"/>
                  </a:moveTo>
                  <a:lnTo>
                    <a:pt x="624" y="1296"/>
                  </a:lnTo>
                  <a:lnTo>
                    <a:pt x="288" y="1296"/>
                  </a:lnTo>
                  <a:lnTo>
                    <a:pt x="288" y="0"/>
                  </a:lnTo>
                  <a:lnTo>
                    <a:pt x="0" y="0"/>
                  </a:lnTo>
                  <a:lnTo>
                    <a:pt x="0" y="48"/>
                  </a:ln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9476" name="Text Box 27"/>
            <p:cNvSpPr txBox="1">
              <a:spLocks noChangeArrowheads="1"/>
            </p:cNvSpPr>
            <p:nvPr/>
          </p:nvSpPr>
          <p:spPr bwMode="auto">
            <a:xfrm rot="5400000">
              <a:off x="2344" y="2648"/>
              <a:ext cx="36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2000">
                  <a:solidFill>
                    <a:srgbClr val="FF0000"/>
                  </a:solidFill>
                  <a:latin typeface="Arial Rounded MT Bold" pitchFamily="34" charset="0"/>
                </a:rPr>
                <a:t>c</a:t>
              </a:r>
              <a:r>
                <a:rPr lang="it-IT" sz="2000" baseline="-25000">
                  <a:solidFill>
                    <a:srgbClr val="FF0000"/>
                  </a:solidFill>
                  <a:latin typeface="Arial Rounded MT Bold" pitchFamily="34" charset="0"/>
                </a:rPr>
                <a:t>i+1</a:t>
              </a:r>
            </a:p>
          </p:txBody>
        </p:sp>
        <p:grpSp>
          <p:nvGrpSpPr>
            <p:cNvPr id="4" name="Group 28"/>
            <p:cNvGrpSpPr>
              <a:grpSpLocks/>
            </p:cNvGrpSpPr>
            <p:nvPr/>
          </p:nvGrpSpPr>
          <p:grpSpPr bwMode="auto">
            <a:xfrm>
              <a:off x="2160" y="1680"/>
              <a:ext cx="874" cy="1200"/>
              <a:chOff x="4176" y="1680"/>
              <a:chExt cx="874" cy="1200"/>
            </a:xfrm>
          </p:grpSpPr>
          <p:sp>
            <p:nvSpPr>
              <p:cNvPr id="19524" name="Line 29"/>
              <p:cNvSpPr>
                <a:spLocks noChangeShapeType="1"/>
              </p:cNvSpPr>
              <p:nvPr/>
            </p:nvSpPr>
            <p:spPr bwMode="auto">
              <a:xfrm rot="5400000" flipH="1">
                <a:off x="4656" y="1824"/>
                <a:ext cx="288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9525" name="Line 30"/>
              <p:cNvSpPr>
                <a:spLocks noChangeShapeType="1"/>
              </p:cNvSpPr>
              <p:nvPr/>
            </p:nvSpPr>
            <p:spPr bwMode="auto">
              <a:xfrm rot="5400000" flipH="1">
                <a:off x="4416" y="1824"/>
                <a:ext cx="288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9526" name="Line 31"/>
              <p:cNvSpPr>
                <a:spLocks noChangeShapeType="1"/>
              </p:cNvSpPr>
              <p:nvPr/>
            </p:nvSpPr>
            <p:spPr bwMode="auto">
              <a:xfrm rot="5400000" flipH="1">
                <a:off x="4176" y="1824"/>
                <a:ext cx="288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9527" name="Rectangle 32"/>
              <p:cNvSpPr>
                <a:spLocks noChangeArrowheads="1"/>
              </p:cNvSpPr>
              <p:nvPr/>
            </p:nvSpPr>
            <p:spPr bwMode="auto">
              <a:xfrm rot="5400000">
                <a:off x="4248" y="1897"/>
                <a:ext cx="624" cy="768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it-IT">
                    <a:solidFill>
                      <a:srgbClr val="FF0000"/>
                    </a:solidFill>
                    <a:latin typeface="Arial Rounded MT Bold" pitchFamily="34" charset="0"/>
                  </a:rPr>
                  <a:t>FA</a:t>
                </a:r>
              </a:p>
            </p:txBody>
          </p:sp>
          <p:sp>
            <p:nvSpPr>
              <p:cNvPr id="19528" name="Text Box 33"/>
              <p:cNvSpPr txBox="1">
                <a:spLocks noChangeArrowheads="1"/>
              </p:cNvSpPr>
              <p:nvPr/>
            </p:nvSpPr>
            <p:spPr bwMode="auto">
              <a:xfrm rot="5400000">
                <a:off x="4805" y="1724"/>
                <a:ext cx="239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2000">
                    <a:solidFill>
                      <a:srgbClr val="FF0000"/>
                    </a:solidFill>
                    <a:latin typeface="Arial Rounded MT Bold" pitchFamily="34" charset="0"/>
                  </a:rPr>
                  <a:t>c</a:t>
                </a:r>
                <a:r>
                  <a:rPr lang="it-IT" sz="2000" baseline="-25000">
                    <a:solidFill>
                      <a:srgbClr val="FF0000"/>
                    </a:solidFill>
                    <a:latin typeface="Arial Rounded MT Bold" pitchFamily="34" charset="0"/>
                  </a:rPr>
                  <a:t>i</a:t>
                </a:r>
              </a:p>
            </p:txBody>
          </p:sp>
          <p:sp>
            <p:nvSpPr>
              <p:cNvPr id="19529" name="Line 34"/>
              <p:cNvSpPr>
                <a:spLocks noChangeShapeType="1"/>
              </p:cNvSpPr>
              <p:nvPr/>
            </p:nvSpPr>
            <p:spPr bwMode="auto">
              <a:xfrm rot="5400000" flipH="1">
                <a:off x="4272" y="2736"/>
                <a:ext cx="288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9530" name="Line 35"/>
              <p:cNvSpPr>
                <a:spLocks noChangeShapeType="1"/>
              </p:cNvSpPr>
              <p:nvPr/>
            </p:nvSpPr>
            <p:spPr bwMode="auto">
              <a:xfrm rot="5400000" flipH="1">
                <a:off x="4512" y="2736"/>
                <a:ext cx="288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9531" name="Text Box 36"/>
              <p:cNvSpPr txBox="1">
                <a:spLocks noChangeArrowheads="1"/>
              </p:cNvSpPr>
              <p:nvPr/>
            </p:nvSpPr>
            <p:spPr bwMode="auto">
              <a:xfrm rot="5400000">
                <a:off x="4565" y="1724"/>
                <a:ext cx="239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2000">
                    <a:solidFill>
                      <a:srgbClr val="FF0000"/>
                    </a:solidFill>
                    <a:latin typeface="Arial Rounded MT Bold" pitchFamily="34" charset="0"/>
                  </a:rPr>
                  <a:t>a</a:t>
                </a:r>
                <a:r>
                  <a:rPr lang="it-IT" sz="2000" baseline="-25000">
                    <a:solidFill>
                      <a:srgbClr val="FF0000"/>
                    </a:solidFill>
                    <a:latin typeface="Arial Rounded MT Bold" pitchFamily="34" charset="0"/>
                  </a:rPr>
                  <a:t>i</a:t>
                </a:r>
              </a:p>
            </p:txBody>
          </p:sp>
          <p:sp>
            <p:nvSpPr>
              <p:cNvPr id="19532" name="Text Box 37"/>
              <p:cNvSpPr txBox="1">
                <a:spLocks noChangeArrowheads="1"/>
              </p:cNvSpPr>
              <p:nvPr/>
            </p:nvSpPr>
            <p:spPr bwMode="auto">
              <a:xfrm rot="5400000">
                <a:off x="4665" y="2583"/>
                <a:ext cx="231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2000">
                    <a:solidFill>
                      <a:srgbClr val="FF0000"/>
                    </a:solidFill>
                    <a:latin typeface="Arial Rounded MT Bold" pitchFamily="34" charset="0"/>
                  </a:rPr>
                  <a:t>s</a:t>
                </a:r>
                <a:r>
                  <a:rPr lang="it-IT" sz="2000" baseline="-25000">
                    <a:solidFill>
                      <a:srgbClr val="FF0000"/>
                    </a:solidFill>
                    <a:latin typeface="Arial Rounded MT Bold" pitchFamily="34" charset="0"/>
                  </a:rPr>
                  <a:t>i</a:t>
                </a:r>
              </a:p>
            </p:txBody>
          </p:sp>
          <p:sp>
            <p:nvSpPr>
              <p:cNvPr id="19533" name="Text Box 38"/>
              <p:cNvSpPr txBox="1">
                <a:spLocks noChangeArrowheads="1"/>
              </p:cNvSpPr>
              <p:nvPr/>
            </p:nvSpPr>
            <p:spPr bwMode="auto">
              <a:xfrm rot="5400000">
                <a:off x="4323" y="1721"/>
                <a:ext cx="244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2000">
                    <a:solidFill>
                      <a:srgbClr val="FF0000"/>
                    </a:solidFill>
                    <a:latin typeface="Arial Rounded MT Bold" pitchFamily="34" charset="0"/>
                  </a:rPr>
                  <a:t>b</a:t>
                </a:r>
                <a:r>
                  <a:rPr lang="it-IT" sz="2000" baseline="-25000">
                    <a:solidFill>
                      <a:srgbClr val="FF0000"/>
                    </a:solidFill>
                    <a:latin typeface="Arial Rounded MT Bold" pitchFamily="34" charset="0"/>
                  </a:rPr>
                  <a:t>i</a:t>
                </a:r>
              </a:p>
            </p:txBody>
          </p:sp>
        </p:grpSp>
        <p:sp>
          <p:nvSpPr>
            <p:cNvPr id="19478" name="Freeform 39"/>
            <p:cNvSpPr>
              <a:spLocks/>
            </p:cNvSpPr>
            <p:nvPr/>
          </p:nvSpPr>
          <p:spPr bwMode="auto">
            <a:xfrm>
              <a:off x="1776" y="1632"/>
              <a:ext cx="624" cy="1296"/>
            </a:xfrm>
            <a:custGeom>
              <a:avLst/>
              <a:gdLst>
                <a:gd name="T0" fmla="*/ 624 w 624"/>
                <a:gd name="T1" fmla="*/ 1248 h 1296"/>
                <a:gd name="T2" fmla="*/ 624 w 624"/>
                <a:gd name="T3" fmla="*/ 1296 h 1296"/>
                <a:gd name="T4" fmla="*/ 288 w 624"/>
                <a:gd name="T5" fmla="*/ 1296 h 1296"/>
                <a:gd name="T6" fmla="*/ 288 w 624"/>
                <a:gd name="T7" fmla="*/ 0 h 1296"/>
                <a:gd name="T8" fmla="*/ 0 w 624"/>
                <a:gd name="T9" fmla="*/ 0 h 1296"/>
                <a:gd name="T10" fmla="*/ 0 w 624"/>
                <a:gd name="T11" fmla="*/ 48 h 1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24"/>
                <a:gd name="T19" fmla="*/ 0 h 1296"/>
                <a:gd name="T20" fmla="*/ 624 w 624"/>
                <a:gd name="T21" fmla="*/ 1296 h 129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24" h="1296">
                  <a:moveTo>
                    <a:pt x="624" y="1248"/>
                  </a:moveTo>
                  <a:lnTo>
                    <a:pt x="624" y="1296"/>
                  </a:lnTo>
                  <a:lnTo>
                    <a:pt x="288" y="1296"/>
                  </a:lnTo>
                  <a:lnTo>
                    <a:pt x="288" y="0"/>
                  </a:lnTo>
                  <a:lnTo>
                    <a:pt x="0" y="0"/>
                  </a:lnTo>
                  <a:lnTo>
                    <a:pt x="0" y="48"/>
                  </a:ln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9479" name="Line 40"/>
            <p:cNvSpPr>
              <a:spLocks noChangeShapeType="1"/>
            </p:cNvSpPr>
            <p:nvPr/>
          </p:nvSpPr>
          <p:spPr bwMode="auto">
            <a:xfrm flipV="1">
              <a:off x="2544" y="1392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9480" name="Line 41"/>
            <p:cNvSpPr>
              <a:spLocks noChangeShapeType="1"/>
            </p:cNvSpPr>
            <p:nvPr/>
          </p:nvSpPr>
          <p:spPr bwMode="auto">
            <a:xfrm flipV="1">
              <a:off x="2304" y="1392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9481" name="Text Box 42"/>
            <p:cNvSpPr txBox="1">
              <a:spLocks noChangeArrowheads="1"/>
            </p:cNvSpPr>
            <p:nvPr/>
          </p:nvSpPr>
          <p:spPr bwMode="auto">
            <a:xfrm>
              <a:off x="2208" y="1152"/>
              <a:ext cx="27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it-IT" sz="2000">
                  <a:latin typeface="Arial Rounded MT Bold" pitchFamily="34" charset="0"/>
                </a:rPr>
                <a:t>b</a:t>
              </a:r>
              <a:r>
                <a:rPr lang="it-IT" sz="2000" baseline="-25000">
                  <a:latin typeface="Arial Rounded MT Bold" pitchFamily="34" charset="0"/>
                </a:rPr>
                <a:t>2</a:t>
              </a:r>
            </a:p>
          </p:txBody>
        </p:sp>
        <p:sp>
          <p:nvSpPr>
            <p:cNvPr id="19482" name="Text Box 43"/>
            <p:cNvSpPr txBox="1">
              <a:spLocks noChangeArrowheads="1"/>
            </p:cNvSpPr>
            <p:nvPr/>
          </p:nvSpPr>
          <p:spPr bwMode="auto">
            <a:xfrm>
              <a:off x="2400" y="1152"/>
              <a:ext cx="27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it-IT" sz="2000">
                  <a:latin typeface="Arial Rounded MT Bold" pitchFamily="34" charset="0"/>
                </a:rPr>
                <a:t>a</a:t>
              </a:r>
              <a:r>
                <a:rPr lang="it-IT" sz="2000" baseline="-25000">
                  <a:latin typeface="Arial Rounded MT Bold" pitchFamily="34" charset="0"/>
                </a:rPr>
                <a:t>2</a:t>
              </a:r>
            </a:p>
          </p:txBody>
        </p:sp>
        <p:sp>
          <p:nvSpPr>
            <p:cNvPr id="19483" name="Text Box 44"/>
            <p:cNvSpPr txBox="1">
              <a:spLocks noChangeArrowheads="1"/>
            </p:cNvSpPr>
            <p:nvPr/>
          </p:nvSpPr>
          <p:spPr bwMode="auto">
            <a:xfrm rot="5400000">
              <a:off x="1336" y="2648"/>
              <a:ext cx="36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2000">
                  <a:solidFill>
                    <a:srgbClr val="FF0000"/>
                  </a:solidFill>
                  <a:latin typeface="Arial Rounded MT Bold" pitchFamily="34" charset="0"/>
                </a:rPr>
                <a:t>c</a:t>
              </a:r>
              <a:r>
                <a:rPr lang="it-IT" sz="2000" baseline="-25000">
                  <a:solidFill>
                    <a:srgbClr val="FF0000"/>
                  </a:solidFill>
                  <a:latin typeface="Arial Rounded MT Bold" pitchFamily="34" charset="0"/>
                </a:rPr>
                <a:t>i+1</a:t>
              </a:r>
            </a:p>
          </p:txBody>
        </p:sp>
        <p:grpSp>
          <p:nvGrpSpPr>
            <p:cNvPr id="5" name="Group 45"/>
            <p:cNvGrpSpPr>
              <a:grpSpLocks/>
            </p:cNvGrpSpPr>
            <p:nvPr/>
          </p:nvGrpSpPr>
          <p:grpSpPr bwMode="auto">
            <a:xfrm>
              <a:off x="1152" y="1680"/>
              <a:ext cx="874" cy="1200"/>
              <a:chOff x="4176" y="1680"/>
              <a:chExt cx="874" cy="1200"/>
            </a:xfrm>
          </p:grpSpPr>
          <p:sp>
            <p:nvSpPr>
              <p:cNvPr id="19514" name="Line 46"/>
              <p:cNvSpPr>
                <a:spLocks noChangeShapeType="1"/>
              </p:cNvSpPr>
              <p:nvPr/>
            </p:nvSpPr>
            <p:spPr bwMode="auto">
              <a:xfrm rot="5400000" flipH="1">
                <a:off x="4656" y="1824"/>
                <a:ext cx="288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9515" name="Line 47"/>
              <p:cNvSpPr>
                <a:spLocks noChangeShapeType="1"/>
              </p:cNvSpPr>
              <p:nvPr/>
            </p:nvSpPr>
            <p:spPr bwMode="auto">
              <a:xfrm rot="5400000" flipH="1">
                <a:off x="4416" y="1824"/>
                <a:ext cx="288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9516" name="Line 48"/>
              <p:cNvSpPr>
                <a:spLocks noChangeShapeType="1"/>
              </p:cNvSpPr>
              <p:nvPr/>
            </p:nvSpPr>
            <p:spPr bwMode="auto">
              <a:xfrm rot="5400000" flipH="1">
                <a:off x="4176" y="1824"/>
                <a:ext cx="288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9517" name="Rectangle 49"/>
              <p:cNvSpPr>
                <a:spLocks noChangeArrowheads="1"/>
              </p:cNvSpPr>
              <p:nvPr/>
            </p:nvSpPr>
            <p:spPr bwMode="auto">
              <a:xfrm rot="5400000">
                <a:off x="4248" y="1897"/>
                <a:ext cx="624" cy="768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it-IT">
                    <a:solidFill>
                      <a:srgbClr val="FF0000"/>
                    </a:solidFill>
                    <a:latin typeface="Arial Rounded MT Bold" pitchFamily="34" charset="0"/>
                  </a:rPr>
                  <a:t>FA</a:t>
                </a:r>
              </a:p>
            </p:txBody>
          </p:sp>
          <p:sp>
            <p:nvSpPr>
              <p:cNvPr id="19518" name="Text Box 50"/>
              <p:cNvSpPr txBox="1">
                <a:spLocks noChangeArrowheads="1"/>
              </p:cNvSpPr>
              <p:nvPr/>
            </p:nvSpPr>
            <p:spPr bwMode="auto">
              <a:xfrm rot="5400000">
                <a:off x="4805" y="1724"/>
                <a:ext cx="239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2000">
                    <a:solidFill>
                      <a:srgbClr val="FF0000"/>
                    </a:solidFill>
                    <a:latin typeface="Arial Rounded MT Bold" pitchFamily="34" charset="0"/>
                  </a:rPr>
                  <a:t>c</a:t>
                </a:r>
                <a:r>
                  <a:rPr lang="it-IT" sz="2000" baseline="-25000">
                    <a:solidFill>
                      <a:srgbClr val="FF0000"/>
                    </a:solidFill>
                    <a:latin typeface="Arial Rounded MT Bold" pitchFamily="34" charset="0"/>
                  </a:rPr>
                  <a:t>i</a:t>
                </a:r>
              </a:p>
            </p:txBody>
          </p:sp>
          <p:sp>
            <p:nvSpPr>
              <p:cNvPr id="19519" name="Line 51"/>
              <p:cNvSpPr>
                <a:spLocks noChangeShapeType="1"/>
              </p:cNvSpPr>
              <p:nvPr/>
            </p:nvSpPr>
            <p:spPr bwMode="auto">
              <a:xfrm rot="5400000" flipH="1">
                <a:off x="4272" y="2736"/>
                <a:ext cx="288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9520" name="Line 52"/>
              <p:cNvSpPr>
                <a:spLocks noChangeShapeType="1"/>
              </p:cNvSpPr>
              <p:nvPr/>
            </p:nvSpPr>
            <p:spPr bwMode="auto">
              <a:xfrm rot="5400000" flipH="1">
                <a:off x="4512" y="2736"/>
                <a:ext cx="288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9521" name="Text Box 53"/>
              <p:cNvSpPr txBox="1">
                <a:spLocks noChangeArrowheads="1"/>
              </p:cNvSpPr>
              <p:nvPr/>
            </p:nvSpPr>
            <p:spPr bwMode="auto">
              <a:xfrm rot="5400000">
                <a:off x="4565" y="1724"/>
                <a:ext cx="239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2000">
                    <a:solidFill>
                      <a:srgbClr val="FF0000"/>
                    </a:solidFill>
                    <a:latin typeface="Arial Rounded MT Bold" pitchFamily="34" charset="0"/>
                  </a:rPr>
                  <a:t>a</a:t>
                </a:r>
                <a:r>
                  <a:rPr lang="it-IT" sz="2000" baseline="-25000">
                    <a:solidFill>
                      <a:srgbClr val="FF0000"/>
                    </a:solidFill>
                    <a:latin typeface="Arial Rounded MT Bold" pitchFamily="34" charset="0"/>
                  </a:rPr>
                  <a:t>i</a:t>
                </a:r>
              </a:p>
            </p:txBody>
          </p:sp>
          <p:sp>
            <p:nvSpPr>
              <p:cNvPr id="19522" name="Text Box 54"/>
              <p:cNvSpPr txBox="1">
                <a:spLocks noChangeArrowheads="1"/>
              </p:cNvSpPr>
              <p:nvPr/>
            </p:nvSpPr>
            <p:spPr bwMode="auto">
              <a:xfrm rot="5400000">
                <a:off x="4665" y="2583"/>
                <a:ext cx="231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2000">
                    <a:solidFill>
                      <a:srgbClr val="FF0000"/>
                    </a:solidFill>
                    <a:latin typeface="Arial Rounded MT Bold" pitchFamily="34" charset="0"/>
                  </a:rPr>
                  <a:t>s</a:t>
                </a:r>
                <a:r>
                  <a:rPr lang="it-IT" sz="2000" baseline="-25000">
                    <a:solidFill>
                      <a:srgbClr val="FF0000"/>
                    </a:solidFill>
                    <a:latin typeface="Arial Rounded MT Bold" pitchFamily="34" charset="0"/>
                  </a:rPr>
                  <a:t>i</a:t>
                </a:r>
              </a:p>
            </p:txBody>
          </p:sp>
          <p:sp>
            <p:nvSpPr>
              <p:cNvPr id="19523" name="Text Box 55"/>
              <p:cNvSpPr txBox="1">
                <a:spLocks noChangeArrowheads="1"/>
              </p:cNvSpPr>
              <p:nvPr/>
            </p:nvSpPr>
            <p:spPr bwMode="auto">
              <a:xfrm rot="5400000">
                <a:off x="4323" y="1721"/>
                <a:ext cx="244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2000">
                    <a:solidFill>
                      <a:srgbClr val="FF0000"/>
                    </a:solidFill>
                    <a:latin typeface="Arial Rounded MT Bold" pitchFamily="34" charset="0"/>
                  </a:rPr>
                  <a:t>b</a:t>
                </a:r>
                <a:r>
                  <a:rPr lang="it-IT" sz="2000" baseline="-25000">
                    <a:solidFill>
                      <a:srgbClr val="FF0000"/>
                    </a:solidFill>
                    <a:latin typeface="Arial Rounded MT Bold" pitchFamily="34" charset="0"/>
                  </a:rPr>
                  <a:t>i</a:t>
                </a:r>
              </a:p>
            </p:txBody>
          </p:sp>
        </p:grpSp>
        <p:sp>
          <p:nvSpPr>
            <p:cNvPr id="19485" name="Line 56"/>
            <p:cNvSpPr>
              <a:spLocks noChangeShapeType="1"/>
            </p:cNvSpPr>
            <p:nvPr/>
          </p:nvSpPr>
          <p:spPr bwMode="auto">
            <a:xfrm flipV="1">
              <a:off x="1536" y="1392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9486" name="Line 57"/>
            <p:cNvSpPr>
              <a:spLocks noChangeShapeType="1"/>
            </p:cNvSpPr>
            <p:nvPr/>
          </p:nvSpPr>
          <p:spPr bwMode="auto">
            <a:xfrm flipV="1">
              <a:off x="1296" y="1392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9487" name="Text Box 58"/>
            <p:cNvSpPr txBox="1">
              <a:spLocks noChangeArrowheads="1"/>
            </p:cNvSpPr>
            <p:nvPr/>
          </p:nvSpPr>
          <p:spPr bwMode="auto">
            <a:xfrm>
              <a:off x="1200" y="1152"/>
              <a:ext cx="27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it-IT" sz="2000">
                  <a:latin typeface="Arial Rounded MT Bold" pitchFamily="34" charset="0"/>
                </a:rPr>
                <a:t>b</a:t>
              </a:r>
              <a:r>
                <a:rPr lang="it-IT" sz="2000" baseline="-25000">
                  <a:latin typeface="Arial Rounded MT Bold" pitchFamily="34" charset="0"/>
                </a:rPr>
                <a:t>3</a:t>
              </a:r>
            </a:p>
          </p:txBody>
        </p:sp>
        <p:sp>
          <p:nvSpPr>
            <p:cNvPr id="19488" name="Text Box 59"/>
            <p:cNvSpPr txBox="1">
              <a:spLocks noChangeArrowheads="1"/>
            </p:cNvSpPr>
            <p:nvPr/>
          </p:nvSpPr>
          <p:spPr bwMode="auto">
            <a:xfrm>
              <a:off x="1392" y="1152"/>
              <a:ext cx="27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it-IT" sz="2000">
                  <a:latin typeface="Arial Rounded MT Bold" pitchFamily="34" charset="0"/>
                </a:rPr>
                <a:t>a</a:t>
              </a:r>
              <a:r>
                <a:rPr lang="it-IT" sz="2000" baseline="-25000">
                  <a:latin typeface="Arial Rounded MT Bold" pitchFamily="34" charset="0"/>
                </a:rPr>
                <a:t>3</a:t>
              </a:r>
            </a:p>
          </p:txBody>
        </p:sp>
        <p:sp>
          <p:nvSpPr>
            <p:cNvPr id="19489" name="Freeform 60"/>
            <p:cNvSpPr>
              <a:spLocks/>
            </p:cNvSpPr>
            <p:nvPr/>
          </p:nvSpPr>
          <p:spPr bwMode="auto">
            <a:xfrm>
              <a:off x="4800" y="1536"/>
              <a:ext cx="240" cy="144"/>
            </a:xfrm>
            <a:custGeom>
              <a:avLst/>
              <a:gdLst>
                <a:gd name="T0" fmla="*/ 0 w 240"/>
                <a:gd name="T1" fmla="*/ 144 h 144"/>
                <a:gd name="T2" fmla="*/ 0 w 240"/>
                <a:gd name="T3" fmla="*/ 0 h 144"/>
                <a:gd name="T4" fmla="*/ 240 w 240"/>
                <a:gd name="T5" fmla="*/ 0 h 144"/>
                <a:gd name="T6" fmla="*/ 0 60000 65536"/>
                <a:gd name="T7" fmla="*/ 0 60000 65536"/>
                <a:gd name="T8" fmla="*/ 0 60000 65536"/>
                <a:gd name="T9" fmla="*/ 0 w 240"/>
                <a:gd name="T10" fmla="*/ 0 h 144"/>
                <a:gd name="T11" fmla="*/ 240 w 240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0" h="144">
                  <a:moveTo>
                    <a:pt x="0" y="144"/>
                  </a:moveTo>
                  <a:lnTo>
                    <a:pt x="0" y="0"/>
                  </a:lnTo>
                  <a:lnTo>
                    <a:pt x="240" y="0"/>
                  </a:ln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9490" name="Line 61"/>
            <p:cNvSpPr>
              <a:spLocks noChangeShapeType="1"/>
            </p:cNvSpPr>
            <p:nvPr/>
          </p:nvSpPr>
          <p:spPr bwMode="auto">
            <a:xfrm flipV="1">
              <a:off x="1632" y="2880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9491" name="Line 62"/>
            <p:cNvSpPr>
              <a:spLocks noChangeShapeType="1"/>
            </p:cNvSpPr>
            <p:nvPr/>
          </p:nvSpPr>
          <p:spPr bwMode="auto">
            <a:xfrm flipV="1">
              <a:off x="2640" y="2880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9492" name="Line 63"/>
            <p:cNvSpPr>
              <a:spLocks noChangeShapeType="1"/>
            </p:cNvSpPr>
            <p:nvPr/>
          </p:nvSpPr>
          <p:spPr bwMode="auto">
            <a:xfrm flipV="1">
              <a:off x="3648" y="2880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9493" name="Freeform 64"/>
            <p:cNvSpPr>
              <a:spLocks/>
            </p:cNvSpPr>
            <p:nvPr/>
          </p:nvSpPr>
          <p:spPr bwMode="auto">
            <a:xfrm>
              <a:off x="1008" y="2880"/>
              <a:ext cx="384" cy="144"/>
            </a:xfrm>
            <a:custGeom>
              <a:avLst/>
              <a:gdLst>
                <a:gd name="T0" fmla="*/ 384 w 384"/>
                <a:gd name="T1" fmla="*/ 0 h 144"/>
                <a:gd name="T2" fmla="*/ 384 w 384"/>
                <a:gd name="T3" fmla="*/ 144 h 144"/>
                <a:gd name="T4" fmla="*/ 0 w 384"/>
                <a:gd name="T5" fmla="*/ 144 h 144"/>
                <a:gd name="T6" fmla="*/ 0 60000 65536"/>
                <a:gd name="T7" fmla="*/ 0 60000 65536"/>
                <a:gd name="T8" fmla="*/ 0 60000 65536"/>
                <a:gd name="T9" fmla="*/ 0 w 384"/>
                <a:gd name="T10" fmla="*/ 0 h 144"/>
                <a:gd name="T11" fmla="*/ 384 w 384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4" h="144">
                  <a:moveTo>
                    <a:pt x="384" y="0"/>
                  </a:moveTo>
                  <a:lnTo>
                    <a:pt x="384" y="144"/>
                  </a:lnTo>
                  <a:lnTo>
                    <a:pt x="0" y="144"/>
                  </a:ln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9494" name="Text Box 65"/>
            <p:cNvSpPr txBox="1">
              <a:spLocks noChangeArrowheads="1"/>
            </p:cNvSpPr>
            <p:nvPr/>
          </p:nvSpPr>
          <p:spPr bwMode="auto">
            <a:xfrm>
              <a:off x="4560" y="3168"/>
              <a:ext cx="26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2000">
                  <a:latin typeface="Arial Rounded MT Bold" pitchFamily="34" charset="0"/>
                </a:rPr>
                <a:t>s</a:t>
              </a:r>
              <a:r>
                <a:rPr lang="it-IT" sz="2000" baseline="-25000">
                  <a:latin typeface="Arial Rounded MT Bold" pitchFamily="34" charset="0"/>
                </a:rPr>
                <a:t>0</a:t>
              </a:r>
            </a:p>
          </p:txBody>
        </p:sp>
        <p:sp>
          <p:nvSpPr>
            <p:cNvPr id="19495" name="Text Box 66"/>
            <p:cNvSpPr txBox="1">
              <a:spLocks noChangeArrowheads="1"/>
            </p:cNvSpPr>
            <p:nvPr/>
          </p:nvSpPr>
          <p:spPr bwMode="auto">
            <a:xfrm>
              <a:off x="3552" y="3168"/>
              <a:ext cx="26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2000">
                  <a:latin typeface="Arial Rounded MT Bold" pitchFamily="34" charset="0"/>
                </a:rPr>
                <a:t>s</a:t>
              </a:r>
              <a:r>
                <a:rPr lang="it-IT" sz="2000" baseline="-25000">
                  <a:latin typeface="Arial Rounded MT Bold" pitchFamily="34" charset="0"/>
                </a:rPr>
                <a:t>1</a:t>
              </a:r>
            </a:p>
          </p:txBody>
        </p:sp>
        <p:sp>
          <p:nvSpPr>
            <p:cNvPr id="19496" name="Text Box 67"/>
            <p:cNvSpPr txBox="1">
              <a:spLocks noChangeArrowheads="1"/>
            </p:cNvSpPr>
            <p:nvPr/>
          </p:nvSpPr>
          <p:spPr bwMode="auto">
            <a:xfrm>
              <a:off x="1536" y="3168"/>
              <a:ext cx="26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it-IT" sz="2000">
                  <a:latin typeface="Arial Rounded MT Bold" pitchFamily="34" charset="0"/>
                </a:rPr>
                <a:t>s</a:t>
              </a:r>
              <a:r>
                <a:rPr lang="it-IT" sz="2000" baseline="-25000">
                  <a:latin typeface="Arial Rounded MT Bold" pitchFamily="34" charset="0"/>
                </a:rPr>
                <a:t>3</a:t>
              </a:r>
            </a:p>
          </p:txBody>
        </p:sp>
        <p:sp>
          <p:nvSpPr>
            <p:cNvPr id="19497" name="Text Box 68"/>
            <p:cNvSpPr txBox="1">
              <a:spLocks noChangeArrowheads="1"/>
            </p:cNvSpPr>
            <p:nvPr/>
          </p:nvSpPr>
          <p:spPr bwMode="auto">
            <a:xfrm>
              <a:off x="2544" y="3168"/>
              <a:ext cx="33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it-IT" sz="2000">
                  <a:latin typeface="Arial Rounded MT Bold" pitchFamily="34" charset="0"/>
                </a:rPr>
                <a:t>s</a:t>
              </a:r>
              <a:r>
                <a:rPr lang="it-IT" sz="2000" baseline="-25000">
                  <a:latin typeface="Arial Rounded MT Bold" pitchFamily="34" charset="0"/>
                </a:rPr>
                <a:t>2</a:t>
              </a:r>
            </a:p>
          </p:txBody>
        </p:sp>
        <p:sp>
          <p:nvSpPr>
            <p:cNvPr id="19498" name="Text Box 69"/>
            <p:cNvSpPr txBox="1">
              <a:spLocks noChangeArrowheads="1"/>
            </p:cNvSpPr>
            <p:nvPr/>
          </p:nvSpPr>
          <p:spPr bwMode="auto">
            <a:xfrm>
              <a:off x="720" y="2880"/>
              <a:ext cx="27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it-IT" sz="2000">
                  <a:latin typeface="Arial Rounded MT Bold" pitchFamily="34" charset="0"/>
                </a:rPr>
                <a:t>c</a:t>
              </a:r>
              <a:r>
                <a:rPr lang="it-IT" sz="2000" baseline="-25000">
                  <a:latin typeface="Arial Rounded MT Bold" pitchFamily="34" charset="0"/>
                </a:rPr>
                <a:t>4</a:t>
              </a:r>
            </a:p>
          </p:txBody>
        </p:sp>
        <p:sp>
          <p:nvSpPr>
            <p:cNvPr id="19499" name="Text Box 70"/>
            <p:cNvSpPr txBox="1">
              <a:spLocks noChangeArrowheads="1"/>
            </p:cNvSpPr>
            <p:nvPr/>
          </p:nvSpPr>
          <p:spPr bwMode="auto">
            <a:xfrm>
              <a:off x="5088" y="1392"/>
              <a:ext cx="27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it-IT" sz="2000">
                  <a:latin typeface="Arial Rounded MT Bold" pitchFamily="34" charset="0"/>
                </a:rPr>
                <a:t>c</a:t>
              </a:r>
              <a:r>
                <a:rPr lang="it-IT" sz="2000" baseline="-25000">
                  <a:latin typeface="Arial Rounded MT Bold" pitchFamily="34" charset="0"/>
                </a:rPr>
                <a:t>0</a:t>
              </a:r>
            </a:p>
          </p:txBody>
        </p:sp>
        <p:grpSp>
          <p:nvGrpSpPr>
            <p:cNvPr id="6" name="Group 71"/>
            <p:cNvGrpSpPr>
              <a:grpSpLocks/>
            </p:cNvGrpSpPr>
            <p:nvPr/>
          </p:nvGrpSpPr>
          <p:grpSpPr bwMode="auto">
            <a:xfrm>
              <a:off x="3168" y="1680"/>
              <a:ext cx="874" cy="1274"/>
              <a:chOff x="3168" y="1680"/>
              <a:chExt cx="874" cy="1274"/>
            </a:xfrm>
          </p:grpSpPr>
          <p:grpSp>
            <p:nvGrpSpPr>
              <p:cNvPr id="7" name="Group 72"/>
              <p:cNvGrpSpPr>
                <a:grpSpLocks/>
              </p:cNvGrpSpPr>
              <p:nvPr/>
            </p:nvGrpSpPr>
            <p:grpSpPr bwMode="auto">
              <a:xfrm>
                <a:off x="3168" y="1680"/>
                <a:ext cx="874" cy="1200"/>
                <a:chOff x="4176" y="1680"/>
                <a:chExt cx="874" cy="1200"/>
              </a:xfrm>
            </p:grpSpPr>
            <p:sp>
              <p:nvSpPr>
                <p:cNvPr id="19504" name="Line 73"/>
                <p:cNvSpPr>
                  <a:spLocks noChangeShapeType="1"/>
                </p:cNvSpPr>
                <p:nvPr/>
              </p:nvSpPr>
              <p:spPr bwMode="auto">
                <a:xfrm rot="5400000" flipH="1">
                  <a:off x="4656" y="1824"/>
                  <a:ext cx="288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9505" name="Line 74"/>
                <p:cNvSpPr>
                  <a:spLocks noChangeShapeType="1"/>
                </p:cNvSpPr>
                <p:nvPr/>
              </p:nvSpPr>
              <p:spPr bwMode="auto">
                <a:xfrm rot="5400000" flipH="1">
                  <a:off x="4416" y="1824"/>
                  <a:ext cx="288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9506" name="Line 75"/>
                <p:cNvSpPr>
                  <a:spLocks noChangeShapeType="1"/>
                </p:cNvSpPr>
                <p:nvPr/>
              </p:nvSpPr>
              <p:spPr bwMode="auto">
                <a:xfrm rot="5400000" flipH="1">
                  <a:off x="4176" y="1824"/>
                  <a:ext cx="288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9507" name="Rectangle 76"/>
                <p:cNvSpPr>
                  <a:spLocks noChangeArrowheads="1"/>
                </p:cNvSpPr>
                <p:nvPr/>
              </p:nvSpPr>
              <p:spPr bwMode="auto">
                <a:xfrm rot="5400000">
                  <a:off x="4248" y="1897"/>
                  <a:ext cx="624" cy="768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it-IT">
                      <a:solidFill>
                        <a:srgbClr val="FF0000"/>
                      </a:solidFill>
                      <a:latin typeface="Arial Rounded MT Bold" pitchFamily="34" charset="0"/>
                    </a:rPr>
                    <a:t>FA</a:t>
                  </a:r>
                </a:p>
              </p:txBody>
            </p:sp>
            <p:sp>
              <p:nvSpPr>
                <p:cNvPr id="19508" name="Text Box 77"/>
                <p:cNvSpPr txBox="1">
                  <a:spLocks noChangeArrowheads="1"/>
                </p:cNvSpPr>
                <p:nvPr/>
              </p:nvSpPr>
              <p:spPr bwMode="auto">
                <a:xfrm rot="5400000">
                  <a:off x="4805" y="1724"/>
                  <a:ext cx="239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it-IT" sz="2000">
                      <a:solidFill>
                        <a:srgbClr val="FF0000"/>
                      </a:solidFill>
                      <a:latin typeface="Arial Rounded MT Bold" pitchFamily="34" charset="0"/>
                    </a:rPr>
                    <a:t>c</a:t>
                  </a:r>
                  <a:r>
                    <a:rPr lang="it-IT" sz="2000" baseline="-25000">
                      <a:solidFill>
                        <a:srgbClr val="FF0000"/>
                      </a:solidFill>
                      <a:latin typeface="Arial Rounded MT Bold" pitchFamily="34" charset="0"/>
                    </a:rPr>
                    <a:t>i</a:t>
                  </a:r>
                </a:p>
              </p:txBody>
            </p:sp>
            <p:sp>
              <p:nvSpPr>
                <p:cNvPr id="19509" name="Line 78"/>
                <p:cNvSpPr>
                  <a:spLocks noChangeShapeType="1"/>
                </p:cNvSpPr>
                <p:nvPr/>
              </p:nvSpPr>
              <p:spPr bwMode="auto">
                <a:xfrm rot="5400000" flipH="1">
                  <a:off x="4272" y="2736"/>
                  <a:ext cx="288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9510" name="Line 79"/>
                <p:cNvSpPr>
                  <a:spLocks noChangeShapeType="1"/>
                </p:cNvSpPr>
                <p:nvPr/>
              </p:nvSpPr>
              <p:spPr bwMode="auto">
                <a:xfrm rot="5400000" flipH="1">
                  <a:off x="4512" y="2736"/>
                  <a:ext cx="288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9511" name="Text Box 80"/>
                <p:cNvSpPr txBox="1">
                  <a:spLocks noChangeArrowheads="1"/>
                </p:cNvSpPr>
                <p:nvPr/>
              </p:nvSpPr>
              <p:spPr bwMode="auto">
                <a:xfrm rot="5400000">
                  <a:off x="4565" y="1724"/>
                  <a:ext cx="239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it-IT" sz="2000">
                      <a:solidFill>
                        <a:srgbClr val="FF0000"/>
                      </a:solidFill>
                      <a:latin typeface="Arial Rounded MT Bold" pitchFamily="34" charset="0"/>
                    </a:rPr>
                    <a:t>a</a:t>
                  </a:r>
                  <a:r>
                    <a:rPr lang="it-IT" sz="2000" baseline="-25000">
                      <a:solidFill>
                        <a:srgbClr val="FF0000"/>
                      </a:solidFill>
                      <a:latin typeface="Arial Rounded MT Bold" pitchFamily="34" charset="0"/>
                    </a:rPr>
                    <a:t>i</a:t>
                  </a:r>
                </a:p>
              </p:txBody>
            </p:sp>
            <p:sp>
              <p:nvSpPr>
                <p:cNvPr id="19512" name="Text Box 81"/>
                <p:cNvSpPr txBox="1">
                  <a:spLocks noChangeArrowheads="1"/>
                </p:cNvSpPr>
                <p:nvPr/>
              </p:nvSpPr>
              <p:spPr bwMode="auto">
                <a:xfrm rot="5400000">
                  <a:off x="4665" y="2583"/>
                  <a:ext cx="231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it-IT" sz="2000">
                      <a:solidFill>
                        <a:srgbClr val="FF0000"/>
                      </a:solidFill>
                      <a:latin typeface="Arial Rounded MT Bold" pitchFamily="34" charset="0"/>
                    </a:rPr>
                    <a:t>s</a:t>
                  </a:r>
                  <a:r>
                    <a:rPr lang="it-IT" sz="2000" baseline="-25000">
                      <a:solidFill>
                        <a:srgbClr val="FF0000"/>
                      </a:solidFill>
                      <a:latin typeface="Arial Rounded MT Bold" pitchFamily="34" charset="0"/>
                    </a:rPr>
                    <a:t>i</a:t>
                  </a:r>
                </a:p>
              </p:txBody>
            </p:sp>
            <p:sp>
              <p:nvSpPr>
                <p:cNvPr id="19513" name="Text Box 82"/>
                <p:cNvSpPr txBox="1">
                  <a:spLocks noChangeArrowheads="1"/>
                </p:cNvSpPr>
                <p:nvPr/>
              </p:nvSpPr>
              <p:spPr bwMode="auto">
                <a:xfrm rot="5400000">
                  <a:off x="4323" y="1721"/>
                  <a:ext cx="244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it-IT" sz="2000">
                      <a:solidFill>
                        <a:srgbClr val="FF0000"/>
                      </a:solidFill>
                      <a:latin typeface="Arial Rounded MT Bold" pitchFamily="34" charset="0"/>
                    </a:rPr>
                    <a:t>b</a:t>
                  </a:r>
                  <a:r>
                    <a:rPr lang="it-IT" sz="2000" baseline="-25000">
                      <a:solidFill>
                        <a:srgbClr val="FF0000"/>
                      </a:solidFill>
                      <a:latin typeface="Arial Rounded MT Bold" pitchFamily="34" charset="0"/>
                    </a:rPr>
                    <a:t>i</a:t>
                  </a:r>
                </a:p>
              </p:txBody>
            </p:sp>
          </p:grpSp>
          <p:sp>
            <p:nvSpPr>
              <p:cNvPr id="19503" name="Text Box 83"/>
              <p:cNvSpPr txBox="1">
                <a:spLocks noChangeArrowheads="1"/>
              </p:cNvSpPr>
              <p:nvPr/>
            </p:nvSpPr>
            <p:spPr bwMode="auto">
              <a:xfrm rot="5400000">
                <a:off x="3352" y="2648"/>
                <a:ext cx="36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2000">
                    <a:solidFill>
                      <a:srgbClr val="FF0000"/>
                    </a:solidFill>
                    <a:latin typeface="Arial Rounded MT Bold" pitchFamily="34" charset="0"/>
                  </a:rPr>
                  <a:t>c</a:t>
                </a:r>
                <a:r>
                  <a:rPr lang="it-IT" sz="2000" baseline="-25000">
                    <a:solidFill>
                      <a:srgbClr val="FF0000"/>
                    </a:solidFill>
                    <a:latin typeface="Arial Rounded MT Bold" pitchFamily="34" charset="0"/>
                  </a:rPr>
                  <a:t>i+1</a:t>
                </a:r>
              </a:p>
            </p:txBody>
          </p:sp>
        </p:grpSp>
        <p:sp>
          <p:nvSpPr>
            <p:cNvPr id="19501" name="Freeform 84"/>
            <p:cNvSpPr>
              <a:spLocks/>
            </p:cNvSpPr>
            <p:nvPr/>
          </p:nvSpPr>
          <p:spPr bwMode="auto">
            <a:xfrm>
              <a:off x="1728" y="1440"/>
              <a:ext cx="2808" cy="1728"/>
            </a:xfrm>
            <a:custGeom>
              <a:avLst/>
              <a:gdLst>
                <a:gd name="T0" fmla="*/ 2784 w 2808"/>
                <a:gd name="T1" fmla="*/ 0 h 1728"/>
                <a:gd name="T2" fmla="*/ 2784 w 2808"/>
                <a:gd name="T3" fmla="*/ 672 h 1728"/>
                <a:gd name="T4" fmla="*/ 2640 w 2808"/>
                <a:gd name="T5" fmla="*/ 960 h 1728"/>
                <a:gd name="T6" fmla="*/ 2640 w 2808"/>
                <a:gd name="T7" fmla="*/ 1344 h 1728"/>
                <a:gd name="T8" fmla="*/ 2496 w 2808"/>
                <a:gd name="T9" fmla="*/ 1392 h 1728"/>
                <a:gd name="T10" fmla="*/ 2400 w 2808"/>
                <a:gd name="T11" fmla="*/ 1296 h 1728"/>
                <a:gd name="T12" fmla="*/ 2304 w 2808"/>
                <a:gd name="T13" fmla="*/ 288 h 1728"/>
                <a:gd name="T14" fmla="*/ 2112 w 2808"/>
                <a:gd name="T15" fmla="*/ 336 h 1728"/>
                <a:gd name="T16" fmla="*/ 2064 w 2808"/>
                <a:gd name="T17" fmla="*/ 816 h 1728"/>
                <a:gd name="T18" fmla="*/ 1680 w 2808"/>
                <a:gd name="T19" fmla="*/ 912 h 1728"/>
                <a:gd name="T20" fmla="*/ 1584 w 2808"/>
                <a:gd name="T21" fmla="*/ 1344 h 1728"/>
                <a:gd name="T22" fmla="*/ 1488 w 2808"/>
                <a:gd name="T23" fmla="*/ 1392 h 1728"/>
                <a:gd name="T24" fmla="*/ 1296 w 2808"/>
                <a:gd name="T25" fmla="*/ 336 h 1728"/>
                <a:gd name="T26" fmla="*/ 1200 w 2808"/>
                <a:gd name="T27" fmla="*/ 240 h 1728"/>
                <a:gd name="T28" fmla="*/ 1104 w 2808"/>
                <a:gd name="T29" fmla="*/ 720 h 1728"/>
                <a:gd name="T30" fmla="*/ 816 w 2808"/>
                <a:gd name="T31" fmla="*/ 816 h 1728"/>
                <a:gd name="T32" fmla="*/ 672 w 2808"/>
                <a:gd name="T33" fmla="*/ 1152 h 1728"/>
                <a:gd name="T34" fmla="*/ 576 w 2808"/>
                <a:gd name="T35" fmla="*/ 1440 h 1728"/>
                <a:gd name="T36" fmla="*/ 432 w 2808"/>
                <a:gd name="T37" fmla="*/ 1344 h 1728"/>
                <a:gd name="T38" fmla="*/ 240 w 2808"/>
                <a:gd name="T39" fmla="*/ 288 h 1728"/>
                <a:gd name="T40" fmla="*/ 96 w 2808"/>
                <a:gd name="T41" fmla="*/ 576 h 1728"/>
                <a:gd name="T42" fmla="*/ 0 w 2808"/>
                <a:gd name="T43" fmla="*/ 1728 h 172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808"/>
                <a:gd name="T67" fmla="*/ 0 h 1728"/>
                <a:gd name="T68" fmla="*/ 2808 w 2808"/>
                <a:gd name="T69" fmla="*/ 1728 h 172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808" h="1728">
                  <a:moveTo>
                    <a:pt x="2784" y="0"/>
                  </a:moveTo>
                  <a:cubicBezTo>
                    <a:pt x="2796" y="256"/>
                    <a:pt x="2808" y="512"/>
                    <a:pt x="2784" y="672"/>
                  </a:cubicBezTo>
                  <a:cubicBezTo>
                    <a:pt x="2760" y="832"/>
                    <a:pt x="2664" y="848"/>
                    <a:pt x="2640" y="960"/>
                  </a:cubicBezTo>
                  <a:cubicBezTo>
                    <a:pt x="2616" y="1072"/>
                    <a:pt x="2664" y="1272"/>
                    <a:pt x="2640" y="1344"/>
                  </a:cubicBezTo>
                  <a:cubicBezTo>
                    <a:pt x="2616" y="1416"/>
                    <a:pt x="2536" y="1400"/>
                    <a:pt x="2496" y="1392"/>
                  </a:cubicBezTo>
                  <a:cubicBezTo>
                    <a:pt x="2456" y="1384"/>
                    <a:pt x="2432" y="1480"/>
                    <a:pt x="2400" y="1296"/>
                  </a:cubicBezTo>
                  <a:cubicBezTo>
                    <a:pt x="2368" y="1112"/>
                    <a:pt x="2352" y="448"/>
                    <a:pt x="2304" y="288"/>
                  </a:cubicBezTo>
                  <a:cubicBezTo>
                    <a:pt x="2256" y="128"/>
                    <a:pt x="2152" y="248"/>
                    <a:pt x="2112" y="336"/>
                  </a:cubicBezTo>
                  <a:cubicBezTo>
                    <a:pt x="2072" y="424"/>
                    <a:pt x="2136" y="720"/>
                    <a:pt x="2064" y="816"/>
                  </a:cubicBezTo>
                  <a:cubicBezTo>
                    <a:pt x="1992" y="912"/>
                    <a:pt x="1760" y="824"/>
                    <a:pt x="1680" y="912"/>
                  </a:cubicBezTo>
                  <a:cubicBezTo>
                    <a:pt x="1600" y="1000"/>
                    <a:pt x="1616" y="1264"/>
                    <a:pt x="1584" y="1344"/>
                  </a:cubicBezTo>
                  <a:cubicBezTo>
                    <a:pt x="1552" y="1424"/>
                    <a:pt x="1536" y="1560"/>
                    <a:pt x="1488" y="1392"/>
                  </a:cubicBezTo>
                  <a:cubicBezTo>
                    <a:pt x="1440" y="1224"/>
                    <a:pt x="1344" y="528"/>
                    <a:pt x="1296" y="336"/>
                  </a:cubicBezTo>
                  <a:cubicBezTo>
                    <a:pt x="1248" y="144"/>
                    <a:pt x="1232" y="176"/>
                    <a:pt x="1200" y="240"/>
                  </a:cubicBezTo>
                  <a:cubicBezTo>
                    <a:pt x="1168" y="304"/>
                    <a:pt x="1168" y="624"/>
                    <a:pt x="1104" y="720"/>
                  </a:cubicBezTo>
                  <a:cubicBezTo>
                    <a:pt x="1040" y="816"/>
                    <a:pt x="888" y="744"/>
                    <a:pt x="816" y="816"/>
                  </a:cubicBezTo>
                  <a:cubicBezTo>
                    <a:pt x="744" y="888"/>
                    <a:pt x="712" y="1048"/>
                    <a:pt x="672" y="1152"/>
                  </a:cubicBezTo>
                  <a:cubicBezTo>
                    <a:pt x="632" y="1256"/>
                    <a:pt x="616" y="1408"/>
                    <a:pt x="576" y="1440"/>
                  </a:cubicBezTo>
                  <a:cubicBezTo>
                    <a:pt x="536" y="1472"/>
                    <a:pt x="488" y="1536"/>
                    <a:pt x="432" y="1344"/>
                  </a:cubicBezTo>
                  <a:cubicBezTo>
                    <a:pt x="376" y="1152"/>
                    <a:pt x="296" y="416"/>
                    <a:pt x="240" y="288"/>
                  </a:cubicBezTo>
                  <a:cubicBezTo>
                    <a:pt x="184" y="160"/>
                    <a:pt x="136" y="336"/>
                    <a:pt x="96" y="576"/>
                  </a:cubicBezTo>
                  <a:cubicBezTo>
                    <a:pt x="56" y="816"/>
                    <a:pt x="28" y="1272"/>
                    <a:pt x="0" y="1728"/>
                  </a:cubicBezTo>
                </a:path>
              </a:pathLst>
            </a:custGeom>
            <a:noFill/>
            <a:ln w="38100" cap="flat" cmpd="sng">
              <a:solidFill>
                <a:srgbClr val="00FF00"/>
              </a:solidFill>
              <a:prstDash val="lgDash"/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</p:grpSp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525463" y="5419725"/>
          <a:ext cx="6161087" cy="619125"/>
        </p:xfrm>
        <a:graphic>
          <a:graphicData uri="http://schemas.openxmlformats.org/presentationml/2006/ole">
            <p:oleObj spid="_x0000_s79874" name="Equation" r:id="rId3" imgW="2654280" imgH="266400" progId="">
              <p:embed/>
            </p:oleObj>
          </a:graphicData>
        </a:graphic>
      </p:graphicFrame>
      <p:sp>
        <p:nvSpPr>
          <p:cNvPr id="91" name="Segnaposto numero diapositiva 9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9.</a:t>
            </a:r>
            <a:fld id="{DEB34C88-C1E4-4510-B627-E73039ED04AF}" type="slidenum">
              <a:rPr lang="it-IT" smtClean="0"/>
              <a:pPr>
                <a:defRPr/>
              </a:pPr>
              <a:t>63</a:t>
            </a:fld>
            <a:endParaRPr lang="it-IT" dirty="0"/>
          </a:p>
        </p:txBody>
      </p:sp>
      <p:sp>
        <p:nvSpPr>
          <p:cNvPr id="92" name="Segnaposto piè di pagina 9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04" name="Rectangle 8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736600"/>
          </a:xfrm>
        </p:spPr>
        <p:txBody>
          <a:bodyPr/>
          <a:lstStyle/>
          <a:p>
            <a:pPr>
              <a:defRPr/>
            </a:pPr>
            <a:r>
              <a:rPr lang="it-IT" dirty="0"/>
              <a:t>Ritardo  del sommatore </a:t>
            </a:r>
            <a:r>
              <a:rPr lang="it-IT" dirty="0" err="1"/>
              <a:t>Ripple</a:t>
            </a:r>
            <a:r>
              <a:rPr lang="it-IT" dirty="0"/>
              <a:t> </a:t>
            </a:r>
            <a:r>
              <a:rPr lang="it-IT" dirty="0" err="1"/>
              <a:t>Carry</a:t>
            </a:r>
            <a:endParaRPr lang="it-IT" dirty="0"/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887413"/>
            <a:ext cx="8158163" cy="5208587"/>
          </a:xfrm>
        </p:spPr>
        <p:txBody>
          <a:bodyPr/>
          <a:lstStyle/>
          <a:p>
            <a:pPr>
              <a:defRPr/>
            </a:pPr>
            <a:r>
              <a:rPr lang="it-IT" dirty="0"/>
              <a:t>Per il </a:t>
            </a:r>
            <a:r>
              <a:rPr lang="it-IT" dirty="0" err="1" smtClean="0"/>
              <a:t>Carry</a:t>
            </a:r>
            <a:r>
              <a:rPr lang="it-IT" dirty="0" smtClean="0"/>
              <a:t>  </a:t>
            </a:r>
            <a:r>
              <a:rPr lang="it-IT" dirty="0" err="1"/>
              <a:t>iesimo</a:t>
            </a:r>
            <a:r>
              <a:rPr lang="it-IT" dirty="0"/>
              <a:t> si ha:</a:t>
            </a:r>
          </a:p>
          <a:p>
            <a:pPr>
              <a:defRPr/>
            </a:pPr>
            <a:endParaRPr lang="it-IT" dirty="0"/>
          </a:p>
          <a:p>
            <a:pPr>
              <a:defRPr/>
            </a:pPr>
            <a:endParaRPr lang="it-IT" dirty="0"/>
          </a:p>
          <a:p>
            <a:pPr>
              <a:defRPr/>
            </a:pPr>
            <a:r>
              <a:rPr lang="it-IT" dirty="0"/>
              <a:t>Per il Full </a:t>
            </a:r>
            <a:r>
              <a:rPr lang="it-IT" dirty="0" err="1"/>
              <a:t>Adder</a:t>
            </a:r>
            <a:r>
              <a:rPr lang="it-IT" dirty="0"/>
              <a:t> si ha:</a:t>
            </a:r>
          </a:p>
          <a:p>
            <a:pPr>
              <a:defRPr/>
            </a:pPr>
            <a:endParaRPr lang="it-IT" dirty="0"/>
          </a:p>
          <a:p>
            <a:pPr>
              <a:defRPr/>
            </a:pPr>
            <a:r>
              <a:rPr lang="it-IT" dirty="0"/>
              <a:t>Quindi</a:t>
            </a:r>
          </a:p>
          <a:p>
            <a:pPr>
              <a:buFontTx/>
              <a:buNone/>
              <a:defRPr/>
            </a:pPr>
            <a:r>
              <a:rPr lang="it-IT" sz="2400" dirty="0"/>
              <a:t>Ritardo  del sommatore </a:t>
            </a:r>
            <a:r>
              <a:rPr lang="it-IT" sz="2400" dirty="0" err="1"/>
              <a:t>Ripple</a:t>
            </a:r>
            <a:r>
              <a:rPr lang="it-IT" sz="2400" dirty="0"/>
              <a:t> </a:t>
            </a:r>
            <a:r>
              <a:rPr lang="it-IT" sz="2400" dirty="0" err="1"/>
              <a:t>Carry</a:t>
            </a:r>
            <a:endParaRPr lang="it-IT" sz="2400" dirty="0"/>
          </a:p>
        </p:txBody>
      </p:sp>
      <p:graphicFrame>
        <p:nvGraphicFramePr>
          <p:cNvPr id="20482" name="Object 2"/>
          <p:cNvGraphicFramePr>
            <a:graphicFrameLocks noChangeAspect="1"/>
          </p:cNvGraphicFramePr>
          <p:nvPr>
            <p:ph sz="quarter" idx="2"/>
          </p:nvPr>
        </p:nvGraphicFramePr>
        <p:xfrm>
          <a:off x="914400" y="1308100"/>
          <a:ext cx="5186363" cy="1220788"/>
        </p:xfrm>
        <a:graphic>
          <a:graphicData uri="http://schemas.openxmlformats.org/presentationml/2006/ole">
            <p:oleObj spid="_x0000_s80898" name="Equation" r:id="rId3" imgW="2374560" imgH="558720" progId="">
              <p:embed/>
            </p:oleObj>
          </a:graphicData>
        </a:graphic>
      </p:graphicFrame>
      <p:graphicFrame>
        <p:nvGraphicFramePr>
          <p:cNvPr id="20483" name="Object 3"/>
          <p:cNvGraphicFramePr>
            <a:graphicFrameLocks noChangeAspect="1"/>
          </p:cNvGraphicFramePr>
          <p:nvPr>
            <p:ph sz="quarter" idx="3"/>
          </p:nvPr>
        </p:nvGraphicFramePr>
        <p:xfrm>
          <a:off x="1071563" y="2954338"/>
          <a:ext cx="3627437" cy="638175"/>
        </p:xfrm>
        <a:graphic>
          <a:graphicData uri="http://schemas.openxmlformats.org/presentationml/2006/ole">
            <p:oleObj spid="_x0000_s80899" name="Equation" r:id="rId4" imgW="1155600" imgH="203040" progId="">
              <p:embed/>
            </p:oleObj>
          </a:graphicData>
        </a:graphic>
      </p:graphicFrame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1217613" y="4149725"/>
          <a:ext cx="4225925" cy="1635125"/>
        </p:xfrm>
        <a:graphic>
          <a:graphicData uri="http://schemas.openxmlformats.org/presentationml/2006/ole">
            <p:oleObj spid="_x0000_s80900" name="Equation" r:id="rId5" imgW="1346040" imgH="520560" progId="">
              <p:embed/>
            </p:oleObj>
          </a:graphicData>
        </a:graphic>
      </p:graphicFrame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9.</a:t>
            </a:r>
            <a:fld id="{0D52B49A-F44C-4262-A71F-9992E60667EE}" type="slidenum">
              <a:rPr lang="it-IT" smtClean="0"/>
              <a:pPr>
                <a:defRPr/>
              </a:pPr>
              <a:t>64</a:t>
            </a:fld>
            <a:endParaRPr lang="it-IT" dirty="0"/>
          </a:p>
        </p:txBody>
      </p:sp>
      <p:sp>
        <p:nvSpPr>
          <p:cNvPr id="12" name="Segnaposto piè di pagina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Conclusioni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it-IT" dirty="0" smtClean="0"/>
              <a:t>Implicanti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dirty="0" smtClean="0"/>
              <a:t>Inclusione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dirty="0" smtClean="0"/>
              <a:t>Implicanti principali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dirty="0" smtClean="0"/>
              <a:t>Mappe di </a:t>
            </a:r>
            <a:r>
              <a:rPr lang="it-IT" dirty="0" err="1" smtClean="0"/>
              <a:t>Karnaugh</a:t>
            </a:r>
            <a:endParaRPr lang="it-IT" dirty="0" smtClean="0"/>
          </a:p>
          <a:p>
            <a:pPr eaLnBrk="1" hangingPunct="1">
              <a:defRPr/>
            </a:pPr>
            <a:r>
              <a:rPr lang="it-IT" dirty="0" smtClean="0"/>
              <a:t>Fenomeni transitori</a:t>
            </a:r>
          </a:p>
          <a:p>
            <a:pPr eaLnBrk="1" hangingPunct="1">
              <a:defRPr/>
            </a:pPr>
            <a:r>
              <a:rPr lang="it-IT" dirty="0" smtClean="0"/>
              <a:t>Somma e differenza di due numeri in C2</a:t>
            </a:r>
          </a:p>
          <a:p>
            <a:pPr eaLnBrk="1" hangingPunct="1">
              <a:defRPr/>
            </a:pPr>
            <a:r>
              <a:rPr lang="en-US" dirty="0" smtClean="0"/>
              <a:t>Half Adder, Full Adder</a:t>
            </a:r>
          </a:p>
          <a:p>
            <a:pPr eaLnBrk="1" hangingPunct="1">
              <a:defRPr/>
            </a:pPr>
            <a:r>
              <a:rPr lang="it-IT" dirty="0" smtClean="0"/>
              <a:t>Sommatori e Sottrattori di due word di n bit</a:t>
            </a:r>
          </a:p>
          <a:p>
            <a:pPr>
              <a:defRPr/>
            </a:pPr>
            <a:r>
              <a:rPr lang="it-IT" dirty="0" smtClean="0"/>
              <a:t>Livelli di logica</a:t>
            </a:r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9.</a:t>
            </a:r>
            <a:fld id="{DEB34C88-C1E4-4510-B627-E73039ED04AF}" type="slidenum">
              <a:rPr lang="it-IT" smtClean="0"/>
              <a:pPr>
                <a:defRPr/>
              </a:pPr>
              <a:t>65</a:t>
            </a:fld>
            <a:endParaRPr lang="it-IT" dirty="0"/>
          </a:p>
        </p:txBody>
      </p:sp>
      <p:sp>
        <p:nvSpPr>
          <p:cNvPr id="12" name="Segnaposto piè di pagina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Inclusione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Dati due termini di prodotto </a:t>
            </a:r>
            <a:r>
              <a:rPr lang="it-IT" i="1" smtClean="0">
                <a:solidFill>
                  <a:srgbClr val="00FF00"/>
                </a:solidFill>
                <a:latin typeface="Times New Roman" pitchFamily="18" charset="0"/>
              </a:rPr>
              <a:t>p</a:t>
            </a:r>
            <a:r>
              <a:rPr lang="it-IT" baseline="-25000" smtClean="0">
                <a:solidFill>
                  <a:srgbClr val="00FF00"/>
                </a:solidFill>
                <a:latin typeface="Times New Roman" pitchFamily="18" charset="0"/>
              </a:rPr>
              <a:t>1</a:t>
            </a:r>
            <a:r>
              <a:rPr lang="it-IT" smtClean="0"/>
              <a:t> e </a:t>
            </a:r>
            <a:r>
              <a:rPr lang="it-IT" i="1" smtClean="0">
                <a:solidFill>
                  <a:srgbClr val="00FF00"/>
                </a:solidFill>
                <a:latin typeface="Times New Roman" pitchFamily="18" charset="0"/>
              </a:rPr>
              <a:t>p</a:t>
            </a:r>
            <a:r>
              <a:rPr lang="it-IT" baseline="-25000" smtClean="0">
                <a:solidFill>
                  <a:srgbClr val="00FF00"/>
                </a:solidFill>
                <a:latin typeface="Times New Roman" pitchFamily="18" charset="0"/>
              </a:rPr>
              <a:t>2</a:t>
            </a:r>
          </a:p>
          <a:p>
            <a:pPr lvl="1" eaLnBrk="1" hangingPunct="1">
              <a:defRPr/>
            </a:pPr>
            <a:r>
              <a:rPr lang="it-IT" i="1" smtClean="0">
                <a:solidFill>
                  <a:srgbClr val="CC0000"/>
                </a:solidFill>
                <a:latin typeface="Times New Roman" pitchFamily="18" charset="0"/>
              </a:rPr>
              <a:t> </a:t>
            </a:r>
            <a:r>
              <a:rPr lang="it-IT" i="1" smtClean="0">
                <a:solidFill>
                  <a:srgbClr val="00FF00"/>
                </a:solidFill>
                <a:latin typeface="Times New Roman" pitchFamily="18" charset="0"/>
              </a:rPr>
              <a:t>p</a:t>
            </a:r>
            <a:r>
              <a:rPr lang="it-IT" baseline="-25000" smtClean="0">
                <a:solidFill>
                  <a:srgbClr val="00FF00"/>
                </a:solidFill>
                <a:latin typeface="Times New Roman" pitchFamily="18" charset="0"/>
              </a:rPr>
              <a:t>1</a:t>
            </a:r>
            <a:r>
              <a:rPr lang="it-IT" smtClean="0">
                <a:latin typeface="Arial" pitchFamily="34" charset="0"/>
              </a:rPr>
              <a:t> </a:t>
            </a:r>
            <a:r>
              <a:rPr lang="it-IT" i="1" smtClean="0">
                <a:solidFill>
                  <a:srgbClr val="FF0000"/>
                </a:solidFill>
                <a:latin typeface="Arial" pitchFamily="34" charset="0"/>
              </a:rPr>
              <a:t>include</a:t>
            </a:r>
            <a:r>
              <a:rPr lang="it-IT" smtClean="0">
                <a:latin typeface="Arial" pitchFamily="34" charset="0"/>
              </a:rPr>
              <a:t> </a:t>
            </a:r>
            <a:r>
              <a:rPr lang="it-IT" i="1" smtClean="0">
                <a:solidFill>
                  <a:srgbClr val="00FF00"/>
                </a:solidFill>
                <a:latin typeface="Times New Roman" pitchFamily="18" charset="0"/>
              </a:rPr>
              <a:t>p</a:t>
            </a:r>
            <a:r>
              <a:rPr lang="it-IT" baseline="-25000" smtClean="0">
                <a:solidFill>
                  <a:srgbClr val="00FF00"/>
                </a:solidFill>
                <a:latin typeface="Times New Roman" pitchFamily="18" charset="0"/>
              </a:rPr>
              <a:t>2</a:t>
            </a:r>
            <a:r>
              <a:rPr lang="it-IT" smtClean="0">
                <a:latin typeface="Arial" pitchFamily="34" charset="0"/>
              </a:rPr>
              <a:t> se e solo se tutti i letterali di </a:t>
            </a:r>
            <a:r>
              <a:rPr lang="it-IT" i="1" smtClean="0">
                <a:solidFill>
                  <a:srgbClr val="00FF00"/>
                </a:solidFill>
                <a:latin typeface="Times New Roman" pitchFamily="18" charset="0"/>
              </a:rPr>
              <a:t>p</a:t>
            </a:r>
            <a:r>
              <a:rPr lang="it-IT" baseline="-25000" smtClean="0">
                <a:solidFill>
                  <a:srgbClr val="00FF00"/>
                </a:solidFill>
                <a:latin typeface="Times New Roman" pitchFamily="18" charset="0"/>
              </a:rPr>
              <a:t>2</a:t>
            </a:r>
            <a:r>
              <a:rPr lang="it-IT" smtClean="0">
                <a:latin typeface="Arial" pitchFamily="34" charset="0"/>
              </a:rPr>
              <a:t> sono presenti in </a:t>
            </a:r>
            <a:r>
              <a:rPr lang="it-IT" i="1" smtClean="0">
                <a:solidFill>
                  <a:srgbClr val="00FF00"/>
                </a:solidFill>
                <a:latin typeface="Times New Roman" pitchFamily="18" charset="0"/>
              </a:rPr>
              <a:t>p</a:t>
            </a:r>
            <a:r>
              <a:rPr lang="it-IT" baseline="-25000" smtClean="0">
                <a:solidFill>
                  <a:srgbClr val="00FF00"/>
                </a:solidFill>
                <a:latin typeface="Times New Roman" pitchFamily="18" charset="0"/>
              </a:rPr>
              <a:t>1</a:t>
            </a:r>
          </a:p>
          <a:p>
            <a:pPr eaLnBrk="1" hangingPunct="1">
              <a:defRPr/>
            </a:pPr>
            <a:r>
              <a:rPr lang="it-IT" smtClean="0"/>
              <a:t>Dati due termini di somma </a:t>
            </a:r>
            <a:r>
              <a:rPr lang="it-IT" i="1" smtClean="0">
                <a:solidFill>
                  <a:srgbClr val="00FF00"/>
                </a:solidFill>
                <a:latin typeface="Times New Roman" pitchFamily="18" charset="0"/>
              </a:rPr>
              <a:t>s</a:t>
            </a:r>
            <a:r>
              <a:rPr lang="it-IT" baseline="-25000" smtClean="0">
                <a:solidFill>
                  <a:srgbClr val="00FF00"/>
                </a:solidFill>
                <a:latin typeface="Times New Roman" pitchFamily="18" charset="0"/>
              </a:rPr>
              <a:t>1</a:t>
            </a:r>
            <a:r>
              <a:rPr lang="it-IT" smtClean="0"/>
              <a:t> e </a:t>
            </a:r>
            <a:r>
              <a:rPr lang="it-IT" i="1" smtClean="0">
                <a:solidFill>
                  <a:srgbClr val="00FF00"/>
                </a:solidFill>
                <a:latin typeface="Times New Roman" pitchFamily="18" charset="0"/>
              </a:rPr>
              <a:t>s</a:t>
            </a:r>
            <a:r>
              <a:rPr lang="it-IT" baseline="-25000" smtClean="0">
                <a:solidFill>
                  <a:srgbClr val="00FF00"/>
                </a:solidFill>
                <a:latin typeface="Times New Roman" pitchFamily="18" charset="0"/>
              </a:rPr>
              <a:t>2</a:t>
            </a:r>
          </a:p>
          <a:p>
            <a:pPr lvl="1" eaLnBrk="1" hangingPunct="1">
              <a:defRPr/>
            </a:pPr>
            <a:r>
              <a:rPr lang="it-IT" i="1" smtClean="0">
                <a:solidFill>
                  <a:srgbClr val="CC0000"/>
                </a:solidFill>
                <a:latin typeface="Times New Roman" pitchFamily="18" charset="0"/>
              </a:rPr>
              <a:t> </a:t>
            </a:r>
            <a:r>
              <a:rPr lang="it-IT" i="1" smtClean="0">
                <a:solidFill>
                  <a:srgbClr val="00FF00"/>
                </a:solidFill>
                <a:latin typeface="Times New Roman" pitchFamily="18" charset="0"/>
              </a:rPr>
              <a:t>s</a:t>
            </a:r>
            <a:r>
              <a:rPr lang="it-IT" baseline="-25000" smtClean="0">
                <a:solidFill>
                  <a:srgbClr val="00FF00"/>
                </a:solidFill>
                <a:latin typeface="Times New Roman" pitchFamily="18" charset="0"/>
              </a:rPr>
              <a:t>1</a:t>
            </a:r>
            <a:r>
              <a:rPr lang="it-IT" smtClean="0">
                <a:latin typeface="Arial" pitchFamily="34" charset="0"/>
              </a:rPr>
              <a:t> </a:t>
            </a:r>
            <a:r>
              <a:rPr lang="it-IT" i="1" smtClean="0">
                <a:solidFill>
                  <a:srgbClr val="FF0000"/>
                </a:solidFill>
                <a:latin typeface="Arial" pitchFamily="34" charset="0"/>
              </a:rPr>
              <a:t>include</a:t>
            </a:r>
            <a:r>
              <a:rPr lang="it-IT" smtClean="0">
                <a:latin typeface="Arial" pitchFamily="34" charset="0"/>
              </a:rPr>
              <a:t> </a:t>
            </a:r>
            <a:r>
              <a:rPr lang="it-IT" i="1" smtClean="0">
                <a:solidFill>
                  <a:srgbClr val="00FF00"/>
                </a:solidFill>
                <a:latin typeface="Times New Roman" pitchFamily="18" charset="0"/>
              </a:rPr>
              <a:t>s</a:t>
            </a:r>
            <a:r>
              <a:rPr lang="it-IT" baseline="-25000" smtClean="0">
                <a:solidFill>
                  <a:srgbClr val="00FF00"/>
                </a:solidFill>
                <a:latin typeface="Times New Roman" pitchFamily="18" charset="0"/>
              </a:rPr>
              <a:t>2</a:t>
            </a:r>
            <a:r>
              <a:rPr lang="it-IT" smtClean="0">
                <a:latin typeface="Arial" pitchFamily="34" charset="0"/>
              </a:rPr>
              <a:t> se e solo se tutti i letterali di </a:t>
            </a:r>
            <a:r>
              <a:rPr lang="it-IT" i="1" smtClean="0">
                <a:solidFill>
                  <a:srgbClr val="00FF00"/>
                </a:solidFill>
                <a:latin typeface="Times New Roman" pitchFamily="18" charset="0"/>
              </a:rPr>
              <a:t>s</a:t>
            </a:r>
            <a:r>
              <a:rPr lang="it-IT" baseline="-25000" smtClean="0">
                <a:solidFill>
                  <a:srgbClr val="00FF00"/>
                </a:solidFill>
                <a:latin typeface="Times New Roman" pitchFamily="18" charset="0"/>
              </a:rPr>
              <a:t>2</a:t>
            </a:r>
            <a:r>
              <a:rPr lang="it-IT" smtClean="0">
                <a:latin typeface="Arial" pitchFamily="34" charset="0"/>
              </a:rPr>
              <a:t> sono presenti in </a:t>
            </a:r>
            <a:r>
              <a:rPr lang="it-IT" i="1" smtClean="0">
                <a:solidFill>
                  <a:srgbClr val="00FF00"/>
                </a:solidFill>
                <a:latin typeface="Times New Roman" pitchFamily="18" charset="0"/>
              </a:rPr>
              <a:t>s</a:t>
            </a:r>
            <a:r>
              <a:rPr lang="it-IT" baseline="-25000" smtClean="0">
                <a:solidFill>
                  <a:srgbClr val="00FF00"/>
                </a:solidFill>
                <a:latin typeface="Times New Roman" pitchFamily="18" charset="0"/>
              </a:rPr>
              <a:t>1</a:t>
            </a:r>
          </a:p>
          <a:p>
            <a:pPr eaLnBrk="1" hangingPunct="1">
              <a:defRPr/>
            </a:pPr>
            <a:r>
              <a:rPr lang="it-IT" smtClean="0"/>
              <a:t>Se </a:t>
            </a:r>
            <a:r>
              <a:rPr lang="it-IT" i="1" smtClean="0">
                <a:solidFill>
                  <a:srgbClr val="00FF00"/>
                </a:solidFill>
                <a:latin typeface="Times New Roman" pitchFamily="18" charset="0"/>
              </a:rPr>
              <a:t>p</a:t>
            </a:r>
            <a:r>
              <a:rPr lang="it-IT" baseline="-25000" smtClean="0">
                <a:solidFill>
                  <a:srgbClr val="00FF00"/>
                </a:solidFill>
                <a:latin typeface="Times New Roman" pitchFamily="18" charset="0"/>
              </a:rPr>
              <a:t>1</a:t>
            </a:r>
            <a:r>
              <a:rPr lang="it-IT" smtClean="0"/>
              <a:t> include </a:t>
            </a:r>
            <a:r>
              <a:rPr lang="it-IT" i="1" smtClean="0">
                <a:solidFill>
                  <a:srgbClr val="00FF00"/>
                </a:solidFill>
                <a:latin typeface="Times New Roman" pitchFamily="18" charset="0"/>
              </a:rPr>
              <a:t>p</a:t>
            </a:r>
            <a:r>
              <a:rPr lang="it-IT" baseline="-25000" smtClean="0">
                <a:solidFill>
                  <a:srgbClr val="00FF00"/>
                </a:solidFill>
                <a:latin typeface="Times New Roman" pitchFamily="18" charset="0"/>
              </a:rPr>
              <a:t>2</a:t>
            </a:r>
            <a:r>
              <a:rPr lang="it-IT" baseline="-25000" smtClean="0">
                <a:latin typeface="Arial" pitchFamily="34" charset="0"/>
              </a:rPr>
              <a:t> </a:t>
            </a:r>
            <a:r>
              <a:rPr lang="it-IT" smtClean="0">
                <a:latin typeface="Arial" pitchFamily="34" charset="0"/>
              </a:rPr>
              <a:t>allora </a:t>
            </a:r>
            <a:r>
              <a:rPr lang="it-IT" i="1" smtClean="0">
                <a:solidFill>
                  <a:srgbClr val="00FF00"/>
                </a:solidFill>
                <a:latin typeface="Times New Roman" pitchFamily="18" charset="0"/>
              </a:rPr>
              <a:t>p</a:t>
            </a:r>
            <a:r>
              <a:rPr lang="it-IT" baseline="-25000" smtClean="0">
                <a:solidFill>
                  <a:srgbClr val="00FF00"/>
                </a:solidFill>
                <a:latin typeface="Times New Roman" pitchFamily="18" charset="0"/>
              </a:rPr>
              <a:t>1</a:t>
            </a:r>
            <a:r>
              <a:rPr lang="it-IT" smtClean="0">
                <a:latin typeface="Arial" pitchFamily="34" charset="0"/>
              </a:rPr>
              <a:t> implica </a:t>
            </a:r>
            <a:r>
              <a:rPr lang="it-IT" i="1" smtClean="0">
                <a:solidFill>
                  <a:srgbClr val="00FF00"/>
                </a:solidFill>
                <a:latin typeface="Times New Roman" pitchFamily="18" charset="0"/>
              </a:rPr>
              <a:t>p</a:t>
            </a:r>
            <a:r>
              <a:rPr lang="it-IT" baseline="-25000" smtClean="0">
                <a:solidFill>
                  <a:srgbClr val="00FF00"/>
                </a:solidFill>
                <a:latin typeface="Times New Roman" pitchFamily="18" charset="0"/>
              </a:rPr>
              <a:t>2</a:t>
            </a:r>
          </a:p>
          <a:p>
            <a:pPr eaLnBrk="1" hangingPunct="1">
              <a:defRPr/>
            </a:pPr>
            <a:r>
              <a:rPr lang="it-IT" smtClean="0"/>
              <a:t>Se </a:t>
            </a:r>
            <a:r>
              <a:rPr lang="it-IT" i="1" smtClean="0">
                <a:solidFill>
                  <a:srgbClr val="00FF00"/>
                </a:solidFill>
                <a:latin typeface="Times New Roman" pitchFamily="18" charset="0"/>
              </a:rPr>
              <a:t>s</a:t>
            </a:r>
            <a:r>
              <a:rPr lang="it-IT" baseline="-25000" smtClean="0">
                <a:solidFill>
                  <a:srgbClr val="00FF00"/>
                </a:solidFill>
                <a:latin typeface="Times New Roman" pitchFamily="18" charset="0"/>
              </a:rPr>
              <a:t>1</a:t>
            </a:r>
            <a:r>
              <a:rPr lang="it-IT" smtClean="0"/>
              <a:t> include </a:t>
            </a:r>
            <a:r>
              <a:rPr lang="it-IT" i="1" smtClean="0">
                <a:solidFill>
                  <a:srgbClr val="00FF00"/>
                </a:solidFill>
                <a:latin typeface="Times New Roman" pitchFamily="18" charset="0"/>
              </a:rPr>
              <a:t>s</a:t>
            </a:r>
            <a:r>
              <a:rPr lang="it-IT" baseline="-25000" smtClean="0">
                <a:solidFill>
                  <a:srgbClr val="00FF00"/>
                </a:solidFill>
                <a:latin typeface="Times New Roman" pitchFamily="18" charset="0"/>
              </a:rPr>
              <a:t>2</a:t>
            </a:r>
            <a:r>
              <a:rPr lang="it-IT" baseline="-25000" smtClean="0">
                <a:latin typeface="Arial" pitchFamily="34" charset="0"/>
              </a:rPr>
              <a:t> </a:t>
            </a:r>
            <a:r>
              <a:rPr lang="it-IT" smtClean="0">
                <a:latin typeface="Arial" pitchFamily="34" charset="0"/>
              </a:rPr>
              <a:t>allora </a:t>
            </a:r>
            <a:r>
              <a:rPr lang="it-IT" i="1" smtClean="0">
                <a:solidFill>
                  <a:srgbClr val="00FF00"/>
                </a:solidFill>
                <a:latin typeface="Times New Roman" pitchFamily="18" charset="0"/>
              </a:rPr>
              <a:t>s</a:t>
            </a:r>
            <a:r>
              <a:rPr lang="it-IT" baseline="-25000" smtClean="0">
                <a:solidFill>
                  <a:srgbClr val="00FF00"/>
                </a:solidFill>
                <a:latin typeface="Times New Roman" pitchFamily="18" charset="0"/>
              </a:rPr>
              <a:t>2</a:t>
            </a:r>
            <a:r>
              <a:rPr lang="it-IT" smtClean="0">
                <a:latin typeface="Arial" pitchFamily="34" charset="0"/>
              </a:rPr>
              <a:t> implica </a:t>
            </a:r>
            <a:r>
              <a:rPr lang="it-IT" i="1" smtClean="0">
                <a:solidFill>
                  <a:srgbClr val="00FF00"/>
                </a:solidFill>
                <a:latin typeface="Times New Roman" pitchFamily="18" charset="0"/>
              </a:rPr>
              <a:t>s</a:t>
            </a:r>
            <a:r>
              <a:rPr lang="it-IT" baseline="-25000" smtClean="0">
                <a:solidFill>
                  <a:srgbClr val="00FF00"/>
                </a:solidFill>
                <a:latin typeface="Times New Roman" pitchFamily="18" charset="0"/>
              </a:rPr>
              <a:t>1</a:t>
            </a:r>
          </a:p>
          <a:p>
            <a:pPr eaLnBrk="1" hangingPunct="1">
              <a:defRPr/>
            </a:pPr>
            <a:endParaRPr lang="it-IT" baseline="-25000" smtClean="0">
              <a:solidFill>
                <a:srgbClr val="00FF00"/>
              </a:solidFill>
              <a:latin typeface="Times New Roman" pitchFamily="18" charset="0"/>
            </a:endParaRPr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9.</a:t>
            </a:r>
            <a:fld id="{DEB34C88-C1E4-4510-B627-E73039ED04AF}" type="slidenum">
              <a:rPr lang="it-IT" smtClean="0"/>
              <a:pPr>
                <a:defRPr/>
              </a:pPr>
              <a:t>7</a:t>
            </a:fld>
            <a:endParaRPr lang="it-IT" dirty="0"/>
          </a:p>
        </p:txBody>
      </p:sp>
      <p:sp>
        <p:nvSpPr>
          <p:cNvPr id="12" name="Segnaposto piè di pagina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Esempio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371600"/>
            <a:ext cx="8812213" cy="4724400"/>
          </a:xfrm>
        </p:spPr>
        <p:txBody>
          <a:bodyPr/>
          <a:lstStyle/>
          <a:p>
            <a:pPr eaLnBrk="1" hangingPunct="1">
              <a:defRPr/>
            </a:pPr>
            <a:r>
              <a:rPr lang="it-IT" smtClean="0"/>
              <a:t>Il termine di prodotto</a:t>
            </a:r>
          </a:p>
          <a:p>
            <a:pPr eaLnBrk="1" hangingPunct="1">
              <a:defRPr/>
            </a:pPr>
            <a:r>
              <a:rPr lang="it-IT" i="1" smtClean="0">
                <a:solidFill>
                  <a:srgbClr val="CC0000"/>
                </a:solidFill>
              </a:rPr>
              <a:t>Include</a:t>
            </a:r>
            <a:r>
              <a:rPr lang="it-IT" smtClean="0"/>
              <a:t> il termine di prodotto</a:t>
            </a:r>
          </a:p>
          <a:p>
            <a:pPr eaLnBrk="1" hangingPunct="1">
              <a:defRPr/>
            </a:pPr>
            <a:r>
              <a:rPr lang="it-IT" smtClean="0"/>
              <a:t>Quindi       </a:t>
            </a:r>
            <a:r>
              <a:rPr lang="it-IT" smtClean="0">
                <a:solidFill>
                  <a:srgbClr val="CC0000"/>
                </a:solidFill>
              </a:rPr>
              <a:t>implica</a:t>
            </a:r>
            <a:r>
              <a:rPr lang="it-IT" smtClean="0"/>
              <a:t> </a:t>
            </a:r>
          </a:p>
          <a:p>
            <a:pPr eaLnBrk="1" hangingPunct="1">
              <a:defRPr/>
            </a:pPr>
            <a:endParaRPr lang="it-IT" smtClean="0"/>
          </a:p>
          <a:p>
            <a:pPr eaLnBrk="1" hangingPunct="1">
              <a:defRPr/>
            </a:pPr>
            <a:r>
              <a:rPr lang="it-IT" smtClean="0"/>
              <a:t>Il temine di somma</a:t>
            </a:r>
          </a:p>
          <a:p>
            <a:pPr eaLnBrk="1" hangingPunct="1">
              <a:defRPr/>
            </a:pPr>
            <a:r>
              <a:rPr lang="it-IT" i="1" smtClean="0">
                <a:solidFill>
                  <a:srgbClr val="CC0000"/>
                </a:solidFill>
              </a:rPr>
              <a:t>Include</a:t>
            </a:r>
            <a:r>
              <a:rPr lang="it-IT" smtClean="0"/>
              <a:t> il termine di somma</a:t>
            </a:r>
          </a:p>
          <a:p>
            <a:pPr eaLnBrk="1" hangingPunct="1">
              <a:defRPr/>
            </a:pPr>
            <a:r>
              <a:rPr lang="it-IT" smtClean="0"/>
              <a:t>Quindi       </a:t>
            </a:r>
            <a:r>
              <a:rPr lang="it-IT" smtClean="0">
                <a:solidFill>
                  <a:srgbClr val="CC0000"/>
                </a:solidFill>
              </a:rPr>
              <a:t>implica</a:t>
            </a:r>
            <a:r>
              <a:rPr lang="it-IT" smtClean="0"/>
              <a:t>  </a:t>
            </a:r>
          </a:p>
        </p:txBody>
      </p:sp>
      <p:graphicFrame>
        <p:nvGraphicFramePr>
          <p:cNvPr id="17410" name="Object 4"/>
          <p:cNvGraphicFramePr>
            <a:graphicFrameLocks noChangeAspect="1"/>
          </p:cNvGraphicFramePr>
          <p:nvPr/>
        </p:nvGraphicFramePr>
        <p:xfrm>
          <a:off x="5724525" y="1916113"/>
          <a:ext cx="901700" cy="406400"/>
        </p:xfrm>
        <a:graphic>
          <a:graphicData uri="http://schemas.openxmlformats.org/presentationml/2006/ole">
            <p:oleObj spid="_x0000_s17410" name="Equation" r:id="rId3" imgW="533160" imgH="241200" progId="Equation.3">
              <p:embed/>
            </p:oleObj>
          </a:graphicData>
        </a:graphic>
      </p:graphicFrame>
      <p:graphicFrame>
        <p:nvGraphicFramePr>
          <p:cNvPr id="17411" name="Object 5"/>
          <p:cNvGraphicFramePr>
            <a:graphicFrameLocks noChangeAspect="1"/>
          </p:cNvGraphicFramePr>
          <p:nvPr/>
        </p:nvGraphicFramePr>
        <p:xfrm>
          <a:off x="4427538" y="1412875"/>
          <a:ext cx="987425" cy="406400"/>
        </p:xfrm>
        <a:graphic>
          <a:graphicData uri="http://schemas.openxmlformats.org/presentationml/2006/ole">
            <p:oleObj spid="_x0000_s17411" name="Equation" r:id="rId4" imgW="583920" imgH="241200" progId="Equation.3">
              <p:embed/>
            </p:oleObj>
          </a:graphicData>
        </a:graphic>
      </p:graphicFrame>
      <p:graphicFrame>
        <p:nvGraphicFramePr>
          <p:cNvPr id="17412" name="Object 6"/>
          <p:cNvGraphicFramePr>
            <a:graphicFrameLocks noChangeAspect="1"/>
          </p:cNvGraphicFramePr>
          <p:nvPr/>
        </p:nvGraphicFramePr>
        <p:xfrm>
          <a:off x="1979613" y="2492375"/>
          <a:ext cx="300037" cy="363538"/>
        </p:xfrm>
        <a:graphic>
          <a:graphicData uri="http://schemas.openxmlformats.org/presentationml/2006/ole">
            <p:oleObj spid="_x0000_s17412" name="Equation" r:id="rId5" imgW="177480" imgH="215640" progId="Equation.3">
              <p:embed/>
            </p:oleObj>
          </a:graphicData>
        </a:graphic>
      </p:graphicFrame>
      <p:graphicFrame>
        <p:nvGraphicFramePr>
          <p:cNvPr id="17413" name="Object 7"/>
          <p:cNvGraphicFramePr>
            <a:graphicFrameLocks noChangeAspect="1"/>
          </p:cNvGraphicFramePr>
          <p:nvPr/>
        </p:nvGraphicFramePr>
        <p:xfrm>
          <a:off x="3851275" y="2492375"/>
          <a:ext cx="342900" cy="363538"/>
        </p:xfrm>
        <a:graphic>
          <a:graphicData uri="http://schemas.openxmlformats.org/presentationml/2006/ole">
            <p:oleObj spid="_x0000_s17413" name="Equation" r:id="rId6" imgW="203040" imgH="215640" progId="Equation.3">
              <p:embed/>
            </p:oleObj>
          </a:graphicData>
        </a:graphic>
      </p:graphicFrame>
      <p:graphicFrame>
        <p:nvGraphicFramePr>
          <p:cNvPr id="17414" name="Object 8"/>
          <p:cNvGraphicFramePr>
            <a:graphicFrameLocks noChangeAspect="1"/>
          </p:cNvGraphicFramePr>
          <p:nvPr/>
        </p:nvGraphicFramePr>
        <p:xfrm>
          <a:off x="3995738" y="3500438"/>
          <a:ext cx="1392237" cy="406400"/>
        </p:xfrm>
        <a:graphic>
          <a:graphicData uri="http://schemas.openxmlformats.org/presentationml/2006/ole">
            <p:oleObj spid="_x0000_s17414" name="Equation" r:id="rId7" imgW="825480" imgH="241200" progId="Equation.3">
              <p:embed/>
            </p:oleObj>
          </a:graphicData>
        </a:graphic>
      </p:graphicFrame>
      <p:graphicFrame>
        <p:nvGraphicFramePr>
          <p:cNvPr id="17415" name="Object 9"/>
          <p:cNvGraphicFramePr>
            <a:graphicFrameLocks noChangeAspect="1"/>
          </p:cNvGraphicFramePr>
          <p:nvPr/>
        </p:nvGraphicFramePr>
        <p:xfrm>
          <a:off x="5435600" y="4005263"/>
          <a:ext cx="1049338" cy="385762"/>
        </p:xfrm>
        <a:graphic>
          <a:graphicData uri="http://schemas.openxmlformats.org/presentationml/2006/ole">
            <p:oleObj spid="_x0000_s17415" name="Equation" r:id="rId8" imgW="622080" imgH="228600" progId="Equation.3">
              <p:embed/>
            </p:oleObj>
          </a:graphicData>
        </a:graphic>
      </p:graphicFrame>
      <p:graphicFrame>
        <p:nvGraphicFramePr>
          <p:cNvPr id="17416" name="Object 10"/>
          <p:cNvGraphicFramePr>
            <a:graphicFrameLocks noChangeAspect="1"/>
          </p:cNvGraphicFramePr>
          <p:nvPr/>
        </p:nvGraphicFramePr>
        <p:xfrm>
          <a:off x="1908175" y="4508500"/>
          <a:ext cx="279400" cy="342900"/>
        </p:xfrm>
        <a:graphic>
          <a:graphicData uri="http://schemas.openxmlformats.org/presentationml/2006/ole">
            <p:oleObj spid="_x0000_s17416" name="Equation" r:id="rId9" imgW="164880" imgH="203040" progId="Equation.3">
              <p:embed/>
            </p:oleObj>
          </a:graphicData>
        </a:graphic>
      </p:graphicFrame>
      <p:graphicFrame>
        <p:nvGraphicFramePr>
          <p:cNvPr id="17417" name="Object 11"/>
          <p:cNvGraphicFramePr>
            <a:graphicFrameLocks noChangeAspect="1"/>
          </p:cNvGraphicFramePr>
          <p:nvPr/>
        </p:nvGraphicFramePr>
        <p:xfrm>
          <a:off x="3851275" y="4581525"/>
          <a:ext cx="236538" cy="341313"/>
        </p:xfrm>
        <a:graphic>
          <a:graphicData uri="http://schemas.openxmlformats.org/presentationml/2006/ole">
            <p:oleObj spid="_x0000_s17417" name="Equation" r:id="rId10" imgW="139680" imgH="203040" progId="Equation.3">
              <p:embed/>
            </p:oleObj>
          </a:graphicData>
        </a:graphic>
      </p:graphicFrame>
      <p:sp>
        <p:nvSpPr>
          <p:cNvPr id="19" name="Segnaposto numero diapositiva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9.</a:t>
            </a:r>
            <a:fld id="{0D52B49A-F44C-4262-A71F-9992E60667EE}" type="slidenum">
              <a:rPr lang="it-IT" smtClean="0"/>
              <a:pPr>
                <a:defRPr/>
              </a:pPr>
              <a:t>8</a:t>
            </a:fld>
            <a:endParaRPr lang="it-IT" dirty="0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Implicanti principali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Osservazioni</a:t>
            </a:r>
          </a:p>
          <a:p>
            <a:pPr lvl="1" eaLnBrk="1" hangingPunct="1">
              <a:defRPr/>
            </a:pPr>
            <a:r>
              <a:rPr lang="it-IT" smtClean="0"/>
              <a:t>Tutti i termini di prodotto di una funzione booleana, nella forma SP, sono implicati della funzione</a:t>
            </a:r>
          </a:p>
          <a:p>
            <a:pPr lvl="1" eaLnBrk="1" hangingPunct="1">
              <a:defRPr/>
            </a:pPr>
            <a:r>
              <a:rPr lang="it-IT" smtClean="0"/>
              <a:t>Tutti i mintermini di una funzione sono implicanti</a:t>
            </a:r>
          </a:p>
          <a:p>
            <a:pPr lvl="1" eaLnBrk="1" hangingPunct="1">
              <a:defRPr/>
            </a:pPr>
            <a:endParaRPr lang="it-IT" smtClean="0"/>
          </a:p>
          <a:p>
            <a:pPr eaLnBrk="1" hangingPunct="1">
              <a:defRPr/>
            </a:pPr>
            <a:r>
              <a:rPr lang="it-IT" smtClean="0"/>
              <a:t>Un termine di prodotto che è implicante di una funzione è detto </a:t>
            </a:r>
            <a:r>
              <a:rPr lang="it-IT" smtClean="0">
                <a:solidFill>
                  <a:srgbClr val="CC0000"/>
                </a:solidFill>
              </a:rPr>
              <a:t>Implicante Principale </a:t>
            </a:r>
            <a:r>
              <a:rPr lang="it-IT" smtClean="0"/>
              <a:t>se non include nessun altro implicate della funzione con un numero minore di letterali</a:t>
            </a:r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9.</a:t>
            </a:r>
            <a:fld id="{DEB34C88-C1E4-4510-B627-E73039ED04AF}" type="slidenum">
              <a:rPr lang="it-IT" smtClean="0"/>
              <a:pPr>
                <a:defRPr/>
              </a:pPr>
              <a:t>9</a:t>
            </a:fld>
            <a:endParaRPr lang="it-IT" dirty="0"/>
          </a:p>
        </p:txBody>
      </p:sp>
      <p:sp>
        <p:nvSpPr>
          <p:cNvPr id="12" name="Segnaposto piè di pagina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Arial Rounded MT Bold"/>
        <a:ea typeface=""/>
        <a:cs typeface=""/>
      </a:majorFont>
      <a:minorFont>
        <a:latin typeface="Arial Rounded MT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4003</TotalTime>
  <Words>2926</Words>
  <Application>Microsoft Office PowerPoint</Application>
  <PresentationFormat>Presentazione su schermo (4:3)</PresentationFormat>
  <Paragraphs>1575</Paragraphs>
  <Slides>65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65</vt:i4>
      </vt:variant>
    </vt:vector>
  </HeadingPairs>
  <TitlesOfParts>
    <vt:vector size="68" baseType="lpstr">
      <vt:lpstr>Struttura predefinita</vt:lpstr>
      <vt:lpstr>Equation</vt:lpstr>
      <vt:lpstr>Equazione</vt:lpstr>
      <vt:lpstr>ARCHITETTURA DEI SISTEMI ELETTRONICI</vt:lpstr>
      <vt:lpstr>Richiami</vt:lpstr>
      <vt:lpstr>Implicanti</vt:lpstr>
      <vt:lpstr>Esempio 1</vt:lpstr>
      <vt:lpstr>Esempio 2</vt:lpstr>
      <vt:lpstr>Osservazione</vt:lpstr>
      <vt:lpstr>Inclusione</vt:lpstr>
      <vt:lpstr>Esempio</vt:lpstr>
      <vt:lpstr>Implicanti principali</vt:lpstr>
      <vt:lpstr>Esempio</vt:lpstr>
      <vt:lpstr>Sintesi ottima</vt:lpstr>
      <vt:lpstr>Mappe di Karnaugh 1</vt:lpstr>
      <vt:lpstr>Adiacenza</vt:lpstr>
      <vt:lpstr>Mappe di Karnaugh 2</vt:lpstr>
      <vt:lpstr>Mappe di Karnaugh 3</vt:lpstr>
      <vt:lpstr>Esempio</vt:lpstr>
      <vt:lpstr>Osservazioni</vt:lpstr>
      <vt:lpstr>Esempio 1</vt:lpstr>
      <vt:lpstr>Esempio 2</vt:lpstr>
      <vt:lpstr>Definizione</vt:lpstr>
      <vt:lpstr>Esempio</vt:lpstr>
      <vt:lpstr>Esempio</vt:lpstr>
      <vt:lpstr>Esempio</vt:lpstr>
      <vt:lpstr>Esempio</vt:lpstr>
      <vt:lpstr>Definizione</vt:lpstr>
      <vt:lpstr>Esempio </vt:lpstr>
      <vt:lpstr>Ottimizzazione mediante le Mappe di Karnaugh</vt:lpstr>
      <vt:lpstr>Esempio </vt:lpstr>
      <vt:lpstr>Esempio di minimizzazione</vt:lpstr>
      <vt:lpstr>Condizioni non specificate</vt:lpstr>
      <vt:lpstr>Un cattivo esempio</vt:lpstr>
      <vt:lpstr>Tecniche strutturate</vt:lpstr>
      <vt:lpstr>Transitori 1</vt:lpstr>
      <vt:lpstr>Transitori 2</vt:lpstr>
      <vt:lpstr>Ritardo di propagazione</vt:lpstr>
      <vt:lpstr>Transitori 3</vt:lpstr>
      <vt:lpstr>Transizioni multiple su gli ingressi </vt:lpstr>
      <vt:lpstr>Alee Statiche </vt:lpstr>
      <vt:lpstr>Correzione </vt:lpstr>
      <vt:lpstr>Aritmetica binaria 1</vt:lpstr>
      <vt:lpstr>Aritmetica binaria 2</vt:lpstr>
      <vt:lpstr>Half Adder</vt:lpstr>
      <vt:lpstr>Full Adder 1</vt:lpstr>
      <vt:lpstr>Full Adder 2</vt:lpstr>
      <vt:lpstr>Full Adder 3</vt:lpstr>
      <vt:lpstr>Full Adder 4</vt:lpstr>
      <vt:lpstr>Full Adder 5</vt:lpstr>
      <vt:lpstr>Half Subtractor</vt:lpstr>
      <vt:lpstr>Full Subcrtactor 1</vt:lpstr>
      <vt:lpstr>Full Subtractor 2</vt:lpstr>
      <vt:lpstr>Sommatore a riporto seriale (Ripple-Carry Adder)</vt:lpstr>
      <vt:lpstr>Proprietà dello XOR</vt:lpstr>
      <vt:lpstr>Considerazioni sulla sottrazione</vt:lpstr>
      <vt:lpstr>Sommatore/Sottrattore</vt:lpstr>
      <vt:lpstr>Livelli di logica</vt:lpstr>
      <vt:lpstr>Sintesi a due livelli</vt:lpstr>
      <vt:lpstr>Sintesi a tre livelli</vt:lpstr>
      <vt:lpstr>Reti a più uscite</vt:lpstr>
      <vt:lpstr>Esempio</vt:lpstr>
      <vt:lpstr>Tempo di ritardo</vt:lpstr>
      <vt:lpstr>Ritardi del FULL ADDER 1</vt:lpstr>
      <vt:lpstr>Ritardi del FULL ADDER 2</vt:lpstr>
      <vt:lpstr>Tempo di ritardo nel Sommatore</vt:lpstr>
      <vt:lpstr>Ritardo  del sommatore Ripple Carry</vt:lpstr>
      <vt:lpstr>Conclusioni</vt:lpstr>
    </vt:vector>
  </TitlesOfParts>
  <Company>DEIT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ARCHITETTURA DEI SISTEMI ELETTRONICI</dc:title>
  <dc:creator>Pierangelo Terreni</dc:creator>
  <cp:lastModifiedBy>Utente</cp:lastModifiedBy>
  <cp:revision>65</cp:revision>
  <dcterms:created xsi:type="dcterms:W3CDTF">2001-02-17T14:21:04Z</dcterms:created>
  <dcterms:modified xsi:type="dcterms:W3CDTF">2012-04-02T18:20:22Z</dcterms:modified>
</cp:coreProperties>
</file>