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82" r:id="rId3"/>
    <p:sldId id="388" r:id="rId4"/>
    <p:sldId id="394" r:id="rId5"/>
    <p:sldId id="389" r:id="rId6"/>
    <p:sldId id="395" r:id="rId7"/>
    <p:sldId id="427" r:id="rId8"/>
    <p:sldId id="396" r:id="rId9"/>
    <p:sldId id="428" r:id="rId10"/>
    <p:sldId id="398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29" r:id="rId21"/>
    <p:sldId id="430" r:id="rId22"/>
    <p:sldId id="432" r:id="rId23"/>
    <p:sldId id="433" r:id="rId24"/>
    <p:sldId id="413" r:id="rId25"/>
    <p:sldId id="436" r:id="rId26"/>
    <p:sldId id="437" r:id="rId27"/>
    <p:sldId id="438" r:id="rId28"/>
    <p:sldId id="439" r:id="rId29"/>
    <p:sldId id="440" r:id="rId30"/>
    <p:sldId id="441" r:id="rId31"/>
    <p:sldId id="442" r:id="rId32"/>
    <p:sldId id="443" r:id="rId33"/>
    <p:sldId id="444" r:id="rId34"/>
    <p:sldId id="445" r:id="rId35"/>
    <p:sldId id="446" r:id="rId36"/>
    <p:sldId id="447" r:id="rId37"/>
    <p:sldId id="448" r:id="rId38"/>
    <p:sldId id="456" r:id="rId39"/>
    <p:sldId id="457" r:id="rId40"/>
    <p:sldId id="458" r:id="rId41"/>
    <p:sldId id="478" r:id="rId42"/>
    <p:sldId id="459" r:id="rId43"/>
    <p:sldId id="460" r:id="rId44"/>
    <p:sldId id="461" r:id="rId45"/>
    <p:sldId id="462" r:id="rId46"/>
    <p:sldId id="463" r:id="rId47"/>
    <p:sldId id="464" r:id="rId48"/>
    <p:sldId id="465" r:id="rId49"/>
    <p:sldId id="466" r:id="rId50"/>
    <p:sldId id="467" r:id="rId51"/>
    <p:sldId id="468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26" r:id="rId6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</p:showPr>
  <p:clrMru>
    <a:srgbClr val="FF3300"/>
    <a:srgbClr val="009900"/>
    <a:srgbClr val="3399FF"/>
    <a:srgbClr val="FF9900"/>
    <a:srgbClr val="00FF00"/>
    <a:srgbClr val="00CCFF"/>
    <a:srgbClr val="FF0000"/>
    <a:srgbClr val="66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2" autoAdjust="0"/>
  </p:normalViewPr>
  <p:slideViewPr>
    <p:cSldViewPr snapToGrid="0">
      <p:cViewPr varScale="1">
        <p:scale>
          <a:sx n="63" d="100"/>
          <a:sy n="63" d="100"/>
        </p:scale>
        <p:origin x="-1362" y="-96"/>
      </p:cViewPr>
      <p:guideLst>
        <p:guide orient="horz" pos="799"/>
        <p:guide pos="4876"/>
      </p:guideLst>
    </p:cSldViewPr>
  </p:slideViewPr>
  <p:outlineViewPr>
    <p:cViewPr>
      <p:scale>
        <a:sx n="33" d="100"/>
        <a:sy n="33" d="100"/>
      </p:scale>
      <p:origin x="0" y="343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0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4.xml"/><Relationship Id="rId18" Type="http://schemas.openxmlformats.org/officeDocument/2006/relationships/slide" Target="slides/slide29.xml"/><Relationship Id="rId26" Type="http://schemas.openxmlformats.org/officeDocument/2006/relationships/slide" Target="slides/slide38.xml"/><Relationship Id="rId39" Type="http://schemas.openxmlformats.org/officeDocument/2006/relationships/slide" Target="slides/slide51.xml"/><Relationship Id="rId3" Type="http://schemas.openxmlformats.org/officeDocument/2006/relationships/slide" Target="slides/slide10.xml"/><Relationship Id="rId21" Type="http://schemas.openxmlformats.org/officeDocument/2006/relationships/slide" Target="slides/slide32.xml"/><Relationship Id="rId34" Type="http://schemas.openxmlformats.org/officeDocument/2006/relationships/slide" Target="slides/slide46.xml"/><Relationship Id="rId42" Type="http://schemas.openxmlformats.org/officeDocument/2006/relationships/slide" Target="slides/slide54.xml"/><Relationship Id="rId47" Type="http://schemas.openxmlformats.org/officeDocument/2006/relationships/slide" Target="slides/slide59.xml"/><Relationship Id="rId7" Type="http://schemas.openxmlformats.org/officeDocument/2006/relationships/slide" Target="slides/slide14.xml"/><Relationship Id="rId12" Type="http://schemas.openxmlformats.org/officeDocument/2006/relationships/slide" Target="slides/slide19.xml"/><Relationship Id="rId17" Type="http://schemas.openxmlformats.org/officeDocument/2006/relationships/slide" Target="slides/slide28.xml"/><Relationship Id="rId25" Type="http://schemas.openxmlformats.org/officeDocument/2006/relationships/slide" Target="slides/slide37.xml"/><Relationship Id="rId33" Type="http://schemas.openxmlformats.org/officeDocument/2006/relationships/slide" Target="slides/slide45.xml"/><Relationship Id="rId38" Type="http://schemas.openxmlformats.org/officeDocument/2006/relationships/slide" Target="slides/slide50.xml"/><Relationship Id="rId46" Type="http://schemas.openxmlformats.org/officeDocument/2006/relationships/slide" Target="slides/slide58.xml"/><Relationship Id="rId2" Type="http://schemas.openxmlformats.org/officeDocument/2006/relationships/slide" Target="slides/slide2.xml"/><Relationship Id="rId16" Type="http://schemas.openxmlformats.org/officeDocument/2006/relationships/slide" Target="slides/slide27.xml"/><Relationship Id="rId20" Type="http://schemas.openxmlformats.org/officeDocument/2006/relationships/slide" Target="slides/slide31.xml"/><Relationship Id="rId29" Type="http://schemas.openxmlformats.org/officeDocument/2006/relationships/slide" Target="slides/slide41.xml"/><Relationship Id="rId41" Type="http://schemas.openxmlformats.org/officeDocument/2006/relationships/slide" Target="slides/slide53.xml"/><Relationship Id="rId1" Type="http://schemas.openxmlformats.org/officeDocument/2006/relationships/slide" Target="slides/slide1.xml"/><Relationship Id="rId6" Type="http://schemas.openxmlformats.org/officeDocument/2006/relationships/slide" Target="slides/slide13.xml"/><Relationship Id="rId11" Type="http://schemas.openxmlformats.org/officeDocument/2006/relationships/slide" Target="slides/slide18.xml"/><Relationship Id="rId24" Type="http://schemas.openxmlformats.org/officeDocument/2006/relationships/slide" Target="slides/slide36.xml"/><Relationship Id="rId32" Type="http://schemas.openxmlformats.org/officeDocument/2006/relationships/slide" Target="slides/slide44.xml"/><Relationship Id="rId37" Type="http://schemas.openxmlformats.org/officeDocument/2006/relationships/slide" Target="slides/slide49.xml"/><Relationship Id="rId40" Type="http://schemas.openxmlformats.org/officeDocument/2006/relationships/slide" Target="slides/slide52.xml"/><Relationship Id="rId45" Type="http://schemas.openxmlformats.org/officeDocument/2006/relationships/slide" Target="slides/slide57.xml"/><Relationship Id="rId5" Type="http://schemas.openxmlformats.org/officeDocument/2006/relationships/slide" Target="slides/slide12.xml"/><Relationship Id="rId15" Type="http://schemas.openxmlformats.org/officeDocument/2006/relationships/slide" Target="slides/slide26.xml"/><Relationship Id="rId23" Type="http://schemas.openxmlformats.org/officeDocument/2006/relationships/slide" Target="slides/slide35.xml"/><Relationship Id="rId28" Type="http://schemas.openxmlformats.org/officeDocument/2006/relationships/slide" Target="slides/slide40.xml"/><Relationship Id="rId36" Type="http://schemas.openxmlformats.org/officeDocument/2006/relationships/slide" Target="slides/slide48.xml"/><Relationship Id="rId10" Type="http://schemas.openxmlformats.org/officeDocument/2006/relationships/slide" Target="slides/slide17.xml"/><Relationship Id="rId19" Type="http://schemas.openxmlformats.org/officeDocument/2006/relationships/slide" Target="slides/slide30.xml"/><Relationship Id="rId31" Type="http://schemas.openxmlformats.org/officeDocument/2006/relationships/slide" Target="slides/slide43.xml"/><Relationship Id="rId44" Type="http://schemas.openxmlformats.org/officeDocument/2006/relationships/slide" Target="slides/slide56.xml"/><Relationship Id="rId4" Type="http://schemas.openxmlformats.org/officeDocument/2006/relationships/slide" Target="slides/slide11.xml"/><Relationship Id="rId9" Type="http://schemas.openxmlformats.org/officeDocument/2006/relationships/slide" Target="slides/slide16.xml"/><Relationship Id="rId14" Type="http://schemas.openxmlformats.org/officeDocument/2006/relationships/slide" Target="slides/slide25.xml"/><Relationship Id="rId22" Type="http://schemas.openxmlformats.org/officeDocument/2006/relationships/slide" Target="slides/slide34.xml"/><Relationship Id="rId27" Type="http://schemas.openxmlformats.org/officeDocument/2006/relationships/slide" Target="slides/slide39.xml"/><Relationship Id="rId30" Type="http://schemas.openxmlformats.org/officeDocument/2006/relationships/slide" Target="slides/slide42.xml"/><Relationship Id="rId35" Type="http://schemas.openxmlformats.org/officeDocument/2006/relationships/slide" Target="slides/slide47.xml"/><Relationship Id="rId43" Type="http://schemas.openxmlformats.org/officeDocument/2006/relationships/slide" Target="slides/slide55.xml"/><Relationship Id="rId48" Type="http://schemas.openxmlformats.org/officeDocument/2006/relationships/slide" Target="slides/slide6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6595E3-DEE9-4D71-A7D6-F6CA4F5F844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F3FE37-927F-4FAA-B552-35B2D91E6EA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1525722B-11A5-430B-A09E-2470B21C276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EEF74684-50FC-4DE7-9994-60C280CB56D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DA5DB6BB-A0E4-430E-AC4D-7F8F6003DE9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1524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6F6EB3FF-7740-49D9-81E0-C36110D172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9454BAD6-3806-4866-BFB8-BA3A7E3F713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A1D9AA9E-24C8-4984-91C0-FB4FEA7EEDD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E4AFBFF3-9346-43C8-B919-14738E7FC80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EE9C2755-E8D2-44B8-BBEE-A115595579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F7A32DA0-BDA0-4D71-AF32-5D2BD53E506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4DBF8E32-81CE-4F64-B1FB-D3CF23E66C4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4621FD02-B86E-4603-8366-B6A0229F91E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A.S.E.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13.</a:t>
            </a:r>
            <a:fld id="{5C58CB86-CB8B-4FC3-A583-959C7BD051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13.</a:t>
            </a:r>
            <a:fld id="{E8C95CC7-BA68-4C15-A692-E76F754E104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r>
              <a:rPr lang="it-IT" dirty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sz="3200" dirty="0"/>
              <a:t>LEZIONE </a:t>
            </a:r>
            <a:r>
              <a:rPr lang="it-IT" sz="3200" dirty="0" err="1"/>
              <a:t>N°</a:t>
            </a:r>
            <a:r>
              <a:rPr lang="it-IT" sz="3200" dirty="0"/>
              <a:t> </a:t>
            </a:r>
            <a:r>
              <a:rPr lang="it-IT" sz="3200" dirty="0" smtClean="0"/>
              <a:t>13</a:t>
            </a:r>
            <a:endParaRPr lang="it-IT" sz="3200" dirty="0"/>
          </a:p>
          <a:p>
            <a:pPr algn="ctr">
              <a:buFontTx/>
              <a:buNone/>
            </a:pPr>
            <a:endParaRPr lang="it-IT" sz="1000" dirty="0"/>
          </a:p>
          <a:p>
            <a:r>
              <a:rPr lang="it-IT" dirty="0" smtClean="0"/>
              <a:t>Tabella delle funzioni e delle transizioni</a:t>
            </a:r>
            <a:endParaRPr lang="it-IT" dirty="0"/>
          </a:p>
          <a:p>
            <a:r>
              <a:rPr lang="it-IT" dirty="0" smtClean="0"/>
              <a:t>Flip-flop </a:t>
            </a:r>
            <a:r>
              <a:rPr lang="it-IT" dirty="0"/>
              <a:t>D </a:t>
            </a:r>
            <a:r>
              <a:rPr lang="it-IT" dirty="0" err="1"/>
              <a:t>Edge</a:t>
            </a:r>
            <a:r>
              <a:rPr lang="it-IT" dirty="0"/>
              <a:t> </a:t>
            </a:r>
            <a:r>
              <a:rPr lang="it-IT" dirty="0" err="1" smtClean="0"/>
              <a:t>triggered</a:t>
            </a:r>
            <a:r>
              <a:rPr lang="it-IT" dirty="0" smtClean="0"/>
              <a:t> con </a:t>
            </a:r>
            <a:r>
              <a:rPr lang="it-IT" dirty="0" err="1" smtClean="0"/>
              <a:t>Preset</a:t>
            </a:r>
            <a:r>
              <a:rPr lang="it-IT" dirty="0" smtClean="0"/>
              <a:t> e </a:t>
            </a:r>
            <a:r>
              <a:rPr lang="it-IT" dirty="0" err="1" smtClean="0"/>
              <a:t>Clear</a:t>
            </a:r>
            <a:endParaRPr lang="it-IT" dirty="0"/>
          </a:p>
          <a:p>
            <a:r>
              <a:rPr lang="it-IT" dirty="0" smtClean="0"/>
              <a:t>Registri</a:t>
            </a:r>
          </a:p>
          <a:p>
            <a:r>
              <a:rPr lang="it-IT" dirty="0" smtClean="0"/>
              <a:t>Contatore asincrono</a:t>
            </a:r>
          </a:p>
          <a:p>
            <a:r>
              <a:rPr lang="it-IT" dirty="0" smtClean="0"/>
              <a:t>Contatore sincrono</a:t>
            </a:r>
          </a:p>
          <a:p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Forme d’onda</a:t>
            </a:r>
          </a:p>
        </p:txBody>
      </p:sp>
      <p:sp>
        <p:nvSpPr>
          <p:cNvPr id="256003" name="Line 3"/>
          <p:cNvSpPr>
            <a:spLocks noChangeShapeType="1"/>
          </p:cNvSpPr>
          <p:nvPr/>
        </p:nvSpPr>
        <p:spPr bwMode="auto">
          <a:xfrm>
            <a:off x="1447800" y="3810000"/>
            <a:ext cx="6400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04" name="Line 4"/>
          <p:cNvSpPr>
            <a:spLocks noChangeShapeType="1"/>
          </p:cNvSpPr>
          <p:nvPr/>
        </p:nvSpPr>
        <p:spPr bwMode="auto">
          <a:xfrm>
            <a:off x="1752600" y="2209800"/>
            <a:ext cx="0" cy="19050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05" name="Line 5"/>
          <p:cNvSpPr>
            <a:spLocks noChangeShapeType="1"/>
          </p:cNvSpPr>
          <p:nvPr/>
        </p:nvSpPr>
        <p:spPr bwMode="auto">
          <a:xfrm>
            <a:off x="1447800" y="2743200"/>
            <a:ext cx="6400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>
            <a:off x="1447800" y="3276600"/>
            <a:ext cx="6400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219200" y="2362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1371600" y="28956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1295400" y="34290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56010" name="Text Box 10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62000"/>
            <a:r>
              <a:rPr lang="it-IT"/>
              <a:t> </a:t>
            </a:r>
            <a:r>
              <a:rPr lang="it-IT" sz="2400"/>
              <a:t>Il Flip – Flop T divide per 2 la frequenza del Clock</a:t>
            </a:r>
          </a:p>
          <a:p>
            <a:pPr defTabSz="762000">
              <a:buFontTx/>
              <a:buNone/>
            </a:pPr>
            <a:endParaRPr lang="it-IT"/>
          </a:p>
          <a:p>
            <a:pPr defTabSz="762000">
              <a:buFontTx/>
              <a:buNone/>
            </a:pPr>
            <a:endParaRPr lang="it-IT"/>
          </a:p>
          <a:p>
            <a:pPr defTabSz="762000">
              <a:buFontTx/>
              <a:buNone/>
            </a:pPr>
            <a:endParaRPr lang="it-IT"/>
          </a:p>
          <a:p>
            <a:pPr defTabSz="762000">
              <a:buFontTx/>
              <a:buNone/>
            </a:pPr>
            <a:endParaRPr lang="it-IT"/>
          </a:p>
          <a:p>
            <a:pPr defTabSz="762000"/>
            <a:r>
              <a:rPr lang="it-IT" sz="2400"/>
              <a:t>Simbolo</a:t>
            </a:r>
          </a:p>
          <a:p>
            <a:pPr algn="ctr" defTabSz="762000" eaLnBrk="0" hangingPunct="0">
              <a:spcBef>
                <a:spcPct val="0"/>
              </a:spcBef>
              <a:buFontTx/>
              <a:buNone/>
            </a:pPr>
            <a:endParaRPr lang="it-IT" sz="2400" baseline="-25000">
              <a:effectLst/>
            </a:endParaRP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7543800" y="38862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256012" name="Freeform 12"/>
          <p:cNvSpPr>
            <a:spLocks/>
          </p:cNvSpPr>
          <p:nvPr/>
        </p:nvSpPr>
        <p:spPr bwMode="auto">
          <a:xfrm>
            <a:off x="1752600" y="2438400"/>
            <a:ext cx="5711825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36" y="192"/>
              </a:cxn>
              <a:cxn ang="0">
                <a:pos x="336" y="0"/>
              </a:cxn>
              <a:cxn ang="0">
                <a:pos x="672" y="0"/>
              </a:cxn>
              <a:cxn ang="0">
                <a:pos x="672" y="192"/>
              </a:cxn>
              <a:cxn ang="0">
                <a:pos x="1056" y="192"/>
              </a:cxn>
              <a:cxn ang="0">
                <a:pos x="1056" y="0"/>
              </a:cxn>
              <a:cxn ang="0">
                <a:pos x="1392" y="0"/>
              </a:cxn>
              <a:cxn ang="0">
                <a:pos x="1392" y="192"/>
              </a:cxn>
              <a:cxn ang="0">
                <a:pos x="1728" y="192"/>
              </a:cxn>
              <a:cxn ang="0">
                <a:pos x="1728" y="0"/>
              </a:cxn>
              <a:cxn ang="0">
                <a:pos x="2064" y="0"/>
              </a:cxn>
              <a:cxn ang="0">
                <a:pos x="2064" y="192"/>
              </a:cxn>
              <a:cxn ang="0">
                <a:pos x="2400" y="192"/>
              </a:cxn>
              <a:cxn ang="0">
                <a:pos x="2400" y="0"/>
              </a:cxn>
              <a:cxn ang="0">
                <a:pos x="2736" y="0"/>
              </a:cxn>
              <a:cxn ang="0">
                <a:pos x="2736" y="192"/>
              </a:cxn>
              <a:cxn ang="0">
                <a:pos x="3120" y="192"/>
              </a:cxn>
              <a:cxn ang="0">
                <a:pos x="3120" y="0"/>
              </a:cxn>
              <a:cxn ang="0">
                <a:pos x="3456" y="0"/>
              </a:cxn>
              <a:cxn ang="0">
                <a:pos x="3456" y="192"/>
              </a:cxn>
              <a:cxn ang="0">
                <a:pos x="3598" y="192"/>
              </a:cxn>
            </a:cxnLst>
            <a:rect l="0" t="0" r="r" b="b"/>
            <a:pathLst>
              <a:path w="3598" h="192">
                <a:moveTo>
                  <a:pt x="0" y="192"/>
                </a:moveTo>
                <a:lnTo>
                  <a:pt x="336" y="192"/>
                </a:lnTo>
                <a:lnTo>
                  <a:pt x="336" y="0"/>
                </a:lnTo>
                <a:lnTo>
                  <a:pt x="672" y="0"/>
                </a:lnTo>
                <a:lnTo>
                  <a:pt x="672" y="192"/>
                </a:lnTo>
                <a:lnTo>
                  <a:pt x="1056" y="192"/>
                </a:lnTo>
                <a:lnTo>
                  <a:pt x="1056" y="0"/>
                </a:lnTo>
                <a:lnTo>
                  <a:pt x="1392" y="0"/>
                </a:lnTo>
                <a:lnTo>
                  <a:pt x="1392" y="192"/>
                </a:lnTo>
                <a:lnTo>
                  <a:pt x="1728" y="192"/>
                </a:lnTo>
                <a:lnTo>
                  <a:pt x="1728" y="0"/>
                </a:lnTo>
                <a:lnTo>
                  <a:pt x="2064" y="0"/>
                </a:lnTo>
                <a:lnTo>
                  <a:pt x="2064" y="192"/>
                </a:lnTo>
                <a:lnTo>
                  <a:pt x="2400" y="192"/>
                </a:lnTo>
                <a:lnTo>
                  <a:pt x="2400" y="0"/>
                </a:lnTo>
                <a:lnTo>
                  <a:pt x="2736" y="0"/>
                </a:lnTo>
                <a:lnTo>
                  <a:pt x="2736" y="192"/>
                </a:lnTo>
                <a:lnTo>
                  <a:pt x="3120" y="192"/>
                </a:lnTo>
                <a:lnTo>
                  <a:pt x="3120" y="0"/>
                </a:lnTo>
                <a:lnTo>
                  <a:pt x="3456" y="0"/>
                </a:lnTo>
                <a:lnTo>
                  <a:pt x="3456" y="192"/>
                </a:lnTo>
                <a:lnTo>
                  <a:pt x="3598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3" name="Freeform 13"/>
          <p:cNvSpPr>
            <a:spLocks/>
          </p:cNvSpPr>
          <p:nvPr/>
        </p:nvSpPr>
        <p:spPr bwMode="auto">
          <a:xfrm>
            <a:off x="1752600" y="2971800"/>
            <a:ext cx="57150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8" y="0"/>
              </a:cxn>
              <a:cxn ang="0">
                <a:pos x="2208" y="192"/>
              </a:cxn>
              <a:cxn ang="0">
                <a:pos x="3600" y="192"/>
              </a:cxn>
            </a:cxnLst>
            <a:rect l="0" t="0" r="r" b="b"/>
            <a:pathLst>
              <a:path w="3600" h="192">
                <a:moveTo>
                  <a:pt x="0" y="0"/>
                </a:moveTo>
                <a:lnTo>
                  <a:pt x="2208" y="0"/>
                </a:lnTo>
                <a:lnTo>
                  <a:pt x="2208" y="192"/>
                </a:lnTo>
                <a:lnTo>
                  <a:pt x="360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4" name="Freeform 14"/>
          <p:cNvSpPr>
            <a:spLocks/>
          </p:cNvSpPr>
          <p:nvPr/>
        </p:nvSpPr>
        <p:spPr bwMode="auto">
          <a:xfrm>
            <a:off x="1752600" y="3505200"/>
            <a:ext cx="571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672" y="192"/>
              </a:cxn>
              <a:cxn ang="0">
                <a:pos x="672" y="0"/>
              </a:cxn>
              <a:cxn ang="0">
                <a:pos x="1392" y="0"/>
              </a:cxn>
              <a:cxn ang="0">
                <a:pos x="1392" y="192"/>
              </a:cxn>
              <a:cxn ang="0">
                <a:pos x="2064" y="192"/>
              </a:cxn>
              <a:cxn ang="0">
                <a:pos x="2064" y="0"/>
              </a:cxn>
              <a:cxn ang="0">
                <a:pos x="3600" y="0"/>
              </a:cxn>
            </a:cxnLst>
            <a:rect l="0" t="0" r="r" b="b"/>
            <a:pathLst>
              <a:path w="3600" h="192">
                <a:moveTo>
                  <a:pt x="0" y="192"/>
                </a:moveTo>
                <a:lnTo>
                  <a:pt x="672" y="192"/>
                </a:lnTo>
                <a:lnTo>
                  <a:pt x="672" y="0"/>
                </a:lnTo>
                <a:lnTo>
                  <a:pt x="1392" y="0"/>
                </a:lnTo>
                <a:lnTo>
                  <a:pt x="1392" y="192"/>
                </a:lnTo>
                <a:lnTo>
                  <a:pt x="2064" y="192"/>
                </a:lnTo>
                <a:lnTo>
                  <a:pt x="2064" y="0"/>
                </a:lnTo>
                <a:lnTo>
                  <a:pt x="360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5" name="Line 15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6" name="Line 16"/>
          <p:cNvSpPr>
            <a:spLocks noChangeShapeType="1"/>
          </p:cNvSpPr>
          <p:nvPr/>
        </p:nvSpPr>
        <p:spPr bwMode="auto">
          <a:xfrm flipH="1">
            <a:off x="2590800" y="556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 flipH="1">
            <a:off x="4267200" y="4648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018" name="Rectangle 18"/>
          <p:cNvSpPr>
            <a:spLocks noChangeArrowheads="1"/>
          </p:cNvSpPr>
          <p:nvPr/>
        </p:nvSpPr>
        <p:spPr bwMode="auto">
          <a:xfrm>
            <a:off x="3048000" y="4267200"/>
            <a:ext cx="12192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000">
                <a:latin typeface="Arial Rounded MT Bold" pitchFamily="34" charset="0"/>
              </a:rPr>
              <a:t>T         Q</a:t>
            </a:r>
          </a:p>
          <a:p>
            <a:endParaRPr lang="it-IT" sz="2000">
              <a:latin typeface="Arial Rounded MT Bold" pitchFamily="34" charset="0"/>
            </a:endParaRPr>
          </a:p>
          <a:p>
            <a:endParaRPr lang="it-IT" sz="2000">
              <a:latin typeface="Arial Rounded MT Bold" pitchFamily="34" charset="0"/>
            </a:endParaRPr>
          </a:p>
          <a:p>
            <a:r>
              <a:rPr lang="it-IT" sz="2000">
                <a:latin typeface="Arial Rounded MT Bold" pitchFamily="34" charset="0"/>
              </a:rPr>
              <a:t>   Ck</a:t>
            </a:r>
          </a:p>
        </p:txBody>
      </p:sp>
      <p:sp>
        <p:nvSpPr>
          <p:cNvPr id="256019" name="AutoShape 19"/>
          <p:cNvSpPr>
            <a:spLocks noChangeArrowheads="1"/>
          </p:cNvSpPr>
          <p:nvPr/>
        </p:nvSpPr>
        <p:spPr bwMode="auto">
          <a:xfrm rot="5400000">
            <a:off x="3009900" y="5448300"/>
            <a:ext cx="3048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6020" name="Oval 20"/>
          <p:cNvSpPr>
            <a:spLocks noChangeArrowheads="1"/>
          </p:cNvSpPr>
          <p:nvPr/>
        </p:nvSpPr>
        <p:spPr bwMode="auto">
          <a:xfrm>
            <a:off x="2895600" y="5486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Segnaposto numero diapositiva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6" name="Segnaposto piè di pagina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Osservazioini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Il Flip-Flop D edge triggered elemento base delle reti sincronizzate</a:t>
            </a:r>
          </a:p>
          <a:p>
            <a:r>
              <a:rPr lang="it-IT"/>
              <a:t>Non è possibile prevedere il valore dell’uscita del Flip –Flop all’accensione</a:t>
            </a:r>
          </a:p>
          <a:p>
            <a:r>
              <a:rPr lang="it-IT"/>
              <a:t>Può essere necessario inizializzare  il sistema anche durante il normale funzionamento</a:t>
            </a:r>
          </a:p>
          <a:p>
            <a:r>
              <a:rPr lang="it-IT"/>
              <a:t>L’inizzializzazione  può richiedere il caricamento di un particolare valore</a:t>
            </a:r>
          </a:p>
          <a:p>
            <a:r>
              <a:rPr lang="it-IT"/>
              <a:t>L’inizializzazione deve essere indipendente dai fronti del Clock (asincrona)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Flip</a:t>
            </a:r>
            <a:r>
              <a:rPr lang="it-IT" dirty="0"/>
              <a:t> – Flop D  (</a:t>
            </a:r>
            <a:r>
              <a:rPr lang="it-IT" dirty="0" err="1"/>
              <a:t>Edge</a:t>
            </a:r>
            <a:r>
              <a:rPr lang="it-IT" dirty="0"/>
              <a:t> </a:t>
            </a:r>
            <a:r>
              <a:rPr lang="it-IT" dirty="0" err="1"/>
              <a:t>Triggered</a:t>
            </a:r>
            <a:r>
              <a:rPr lang="it-IT" dirty="0"/>
              <a:t>) con</a:t>
            </a:r>
            <a:br>
              <a:rPr lang="it-IT" dirty="0"/>
            </a:br>
            <a:r>
              <a:rPr lang="it-IT" dirty="0"/>
              <a:t>CLEAR &amp; PRESET asincroni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153400" y="21336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 flipH="1">
            <a:off x="5927725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 flipV="1">
            <a:off x="7375525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762000" y="2209800"/>
            <a:ext cx="371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D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63175" name="Oval 7"/>
          <p:cNvSpPr>
            <a:spLocks noChangeArrowheads="1"/>
          </p:cNvSpPr>
          <p:nvPr/>
        </p:nvSpPr>
        <p:spPr bwMode="auto">
          <a:xfrm>
            <a:off x="32766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176" name="Line 8"/>
          <p:cNvSpPr>
            <a:spLocks noChangeShapeType="1"/>
          </p:cNvSpPr>
          <p:nvPr/>
        </p:nvSpPr>
        <p:spPr bwMode="auto">
          <a:xfrm>
            <a:off x="1143000" y="4114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77" name="Freeform 9"/>
          <p:cNvSpPr>
            <a:spLocks/>
          </p:cNvSpPr>
          <p:nvPr/>
        </p:nvSpPr>
        <p:spPr bwMode="auto">
          <a:xfrm>
            <a:off x="6080125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79" name="Oval 11"/>
          <p:cNvSpPr>
            <a:spLocks noChangeArrowheads="1"/>
          </p:cNvSpPr>
          <p:nvPr/>
        </p:nvSpPr>
        <p:spPr bwMode="auto">
          <a:xfrm flipV="1">
            <a:off x="7299325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 flipV="1">
            <a:off x="7070725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81" name="Freeform 13"/>
          <p:cNvSpPr>
            <a:spLocks/>
          </p:cNvSpPr>
          <p:nvPr/>
        </p:nvSpPr>
        <p:spPr bwMode="auto">
          <a:xfrm flipV="1">
            <a:off x="6080125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 flipH="1">
            <a:off x="59436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83" name="Freeform 15"/>
          <p:cNvSpPr>
            <a:spLocks/>
          </p:cNvSpPr>
          <p:nvPr/>
        </p:nvSpPr>
        <p:spPr bwMode="auto">
          <a:xfrm>
            <a:off x="49530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84" name="Text Box 16"/>
          <p:cNvSpPr txBox="1">
            <a:spLocks noChangeArrowheads="1"/>
          </p:cNvSpPr>
          <p:nvPr/>
        </p:nvSpPr>
        <p:spPr bwMode="auto">
          <a:xfrm>
            <a:off x="609600" y="441960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263185" name="Freeform 17"/>
          <p:cNvSpPr>
            <a:spLocks/>
          </p:cNvSpPr>
          <p:nvPr/>
        </p:nvSpPr>
        <p:spPr bwMode="auto">
          <a:xfrm>
            <a:off x="1905000" y="31242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86" name="Oval 18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3187" name="Group 19"/>
          <p:cNvGrpSpPr>
            <a:grpSpLocks/>
          </p:cNvGrpSpPr>
          <p:nvPr/>
        </p:nvGrpSpPr>
        <p:grpSpPr bwMode="auto">
          <a:xfrm rot="5400000">
            <a:off x="1676400" y="2743200"/>
            <a:ext cx="457200" cy="304800"/>
            <a:chOff x="3744" y="2640"/>
            <a:chExt cx="288" cy="192"/>
          </a:xfrm>
        </p:grpSpPr>
        <p:sp>
          <p:nvSpPr>
            <p:cNvPr id="263188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189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3190" name="Text Box 2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39200" cy="4724400"/>
          </a:xfrm>
          <a:noFill/>
          <a:ln/>
        </p:spPr>
        <p:txBody>
          <a:bodyPr/>
          <a:lstStyle/>
          <a:p>
            <a:pPr defTabSz="762000" eaLnBrk="0" hangingPunct="0">
              <a:spcBef>
                <a:spcPct val="0"/>
              </a:spcBef>
              <a:buFontTx/>
              <a:buNone/>
            </a:pPr>
            <a:r>
              <a:rPr lang="it-IT" sz="2000">
                <a:effectLst/>
              </a:rPr>
              <a:t> </a:t>
            </a:r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 flipH="1">
            <a:off x="1143000" y="2438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192" name="Line 24"/>
          <p:cNvSpPr>
            <a:spLocks noChangeShapeType="1"/>
          </p:cNvSpPr>
          <p:nvPr/>
        </p:nvSpPr>
        <p:spPr bwMode="auto">
          <a:xfrm flipH="1">
            <a:off x="32004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 flipV="1">
            <a:off x="46482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94" name="Oval 26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195" name="Freeform 27"/>
          <p:cNvSpPr>
            <a:spLocks/>
          </p:cNvSpPr>
          <p:nvPr/>
        </p:nvSpPr>
        <p:spPr bwMode="auto">
          <a:xfrm>
            <a:off x="3352800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96" name="Oval 28"/>
          <p:cNvSpPr>
            <a:spLocks noChangeArrowheads="1"/>
          </p:cNvSpPr>
          <p:nvPr/>
        </p:nvSpPr>
        <p:spPr bwMode="auto">
          <a:xfrm flipV="1">
            <a:off x="45720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197" name="Freeform 29"/>
          <p:cNvSpPr>
            <a:spLocks/>
          </p:cNvSpPr>
          <p:nvPr/>
        </p:nvSpPr>
        <p:spPr bwMode="auto">
          <a:xfrm flipV="1">
            <a:off x="3352800" y="2276475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98" name="Line 30"/>
          <p:cNvSpPr>
            <a:spLocks noChangeShapeType="1"/>
          </p:cNvSpPr>
          <p:nvPr/>
        </p:nvSpPr>
        <p:spPr bwMode="auto">
          <a:xfrm flipV="1">
            <a:off x="4643438" y="3352800"/>
            <a:ext cx="614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199" name="Line 31"/>
          <p:cNvSpPr>
            <a:spLocks noChangeShapeType="1"/>
          </p:cNvSpPr>
          <p:nvPr/>
        </p:nvSpPr>
        <p:spPr bwMode="auto">
          <a:xfrm flipH="1">
            <a:off x="32004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0" name="Freeform 32"/>
          <p:cNvSpPr>
            <a:spLocks/>
          </p:cNvSpPr>
          <p:nvPr/>
        </p:nvSpPr>
        <p:spPr bwMode="auto">
          <a:xfrm>
            <a:off x="22098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1" name="Freeform 33"/>
          <p:cNvSpPr>
            <a:spLocks/>
          </p:cNvSpPr>
          <p:nvPr/>
        </p:nvSpPr>
        <p:spPr bwMode="auto">
          <a:xfrm flipV="1">
            <a:off x="1905000" y="24384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2" name="Freeform 34"/>
          <p:cNvSpPr>
            <a:spLocks/>
          </p:cNvSpPr>
          <p:nvPr/>
        </p:nvSpPr>
        <p:spPr bwMode="auto">
          <a:xfrm flipV="1">
            <a:off x="4343400" y="2286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3" name="Freeform 35"/>
          <p:cNvSpPr>
            <a:spLocks/>
          </p:cNvSpPr>
          <p:nvPr/>
        </p:nvSpPr>
        <p:spPr bwMode="auto">
          <a:xfrm>
            <a:off x="43434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4" name="Freeform 36"/>
          <p:cNvSpPr>
            <a:spLocks/>
          </p:cNvSpPr>
          <p:nvPr/>
        </p:nvSpPr>
        <p:spPr bwMode="auto">
          <a:xfrm>
            <a:off x="70866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5" name="Freeform 37"/>
          <p:cNvSpPr>
            <a:spLocks/>
          </p:cNvSpPr>
          <p:nvPr/>
        </p:nvSpPr>
        <p:spPr bwMode="auto">
          <a:xfrm>
            <a:off x="3352800" y="16764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6" name="Freeform 38"/>
          <p:cNvSpPr>
            <a:spLocks/>
          </p:cNvSpPr>
          <p:nvPr/>
        </p:nvSpPr>
        <p:spPr bwMode="auto">
          <a:xfrm flipV="1">
            <a:off x="3336925" y="36576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7" name="Freeform 39"/>
          <p:cNvSpPr>
            <a:spLocks/>
          </p:cNvSpPr>
          <p:nvPr/>
        </p:nvSpPr>
        <p:spPr bwMode="auto">
          <a:xfrm>
            <a:off x="4114800" y="3657600"/>
            <a:ext cx="838200" cy="22860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528" y="576"/>
              </a:cxn>
              <a:cxn ang="0">
                <a:pos x="0" y="576"/>
              </a:cxn>
            </a:cxnLst>
            <a:rect l="0" t="0" r="r" b="b"/>
            <a:pathLst>
              <a:path w="528" h="576">
                <a:moveTo>
                  <a:pt x="528" y="0"/>
                </a:moveTo>
                <a:lnTo>
                  <a:pt x="528" y="576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08" name="Oval 40"/>
          <p:cNvSpPr>
            <a:spLocks noChangeArrowheads="1"/>
          </p:cNvSpPr>
          <p:nvPr/>
        </p:nvSpPr>
        <p:spPr bwMode="auto">
          <a:xfrm>
            <a:off x="3276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09" name="Line 41"/>
          <p:cNvSpPr>
            <a:spLocks noChangeShapeType="1"/>
          </p:cNvSpPr>
          <p:nvPr/>
        </p:nvSpPr>
        <p:spPr bwMode="auto">
          <a:xfrm>
            <a:off x="1143000" y="167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10" name="Oval 42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11" name="Oval 43"/>
          <p:cNvSpPr>
            <a:spLocks noChangeArrowheads="1"/>
          </p:cNvSpPr>
          <p:nvPr/>
        </p:nvSpPr>
        <p:spPr bwMode="auto">
          <a:xfrm>
            <a:off x="4876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12" name="Text Box 44"/>
          <p:cNvSpPr txBox="1">
            <a:spLocks noChangeArrowheads="1"/>
          </p:cNvSpPr>
          <p:nvPr/>
        </p:nvSpPr>
        <p:spPr bwMode="auto">
          <a:xfrm>
            <a:off x="304800" y="3886200"/>
            <a:ext cx="852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Clear</a:t>
            </a:r>
          </a:p>
        </p:txBody>
      </p:sp>
      <p:sp>
        <p:nvSpPr>
          <p:cNvPr id="263213" name="Text Box 45"/>
          <p:cNvSpPr txBox="1">
            <a:spLocks noChangeArrowheads="1"/>
          </p:cNvSpPr>
          <p:nvPr/>
        </p:nvSpPr>
        <p:spPr bwMode="auto">
          <a:xfrm>
            <a:off x="3962400" y="4800600"/>
            <a:ext cx="584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 flipV="1">
            <a:off x="3810000" y="4800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 flipH="1">
            <a:off x="1127125" y="4648200"/>
            <a:ext cx="2071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16" name="Text Box 48"/>
          <p:cNvSpPr txBox="1">
            <a:spLocks noChangeArrowheads="1"/>
          </p:cNvSpPr>
          <p:nvPr/>
        </p:nvSpPr>
        <p:spPr bwMode="auto">
          <a:xfrm>
            <a:off x="3962400" y="5562600"/>
            <a:ext cx="6746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  <a:sym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  <a:sym typeface="Symbol" pitchFamily="18" charset="2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3217" name="Freeform 49"/>
          <p:cNvSpPr>
            <a:spLocks/>
          </p:cNvSpPr>
          <p:nvPr/>
        </p:nvSpPr>
        <p:spPr bwMode="auto">
          <a:xfrm>
            <a:off x="2955925" y="49530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18" name="Line 50"/>
          <p:cNvSpPr>
            <a:spLocks noChangeShapeType="1"/>
          </p:cNvSpPr>
          <p:nvPr/>
        </p:nvSpPr>
        <p:spPr bwMode="auto">
          <a:xfrm flipV="1">
            <a:off x="3794125" y="5943600"/>
            <a:ext cx="487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19" name="Freeform 51"/>
          <p:cNvSpPr>
            <a:spLocks/>
          </p:cNvSpPr>
          <p:nvPr/>
        </p:nvSpPr>
        <p:spPr bwMode="auto">
          <a:xfrm>
            <a:off x="2651125" y="56388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20" name="Line 52"/>
          <p:cNvSpPr>
            <a:spLocks noChangeShapeType="1"/>
          </p:cNvSpPr>
          <p:nvPr/>
        </p:nvSpPr>
        <p:spPr bwMode="auto">
          <a:xfrm>
            <a:off x="2651125" y="4648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21" name="Freeform 53"/>
          <p:cNvSpPr>
            <a:spLocks/>
          </p:cNvSpPr>
          <p:nvPr/>
        </p:nvSpPr>
        <p:spPr bwMode="auto">
          <a:xfrm flipV="1">
            <a:off x="2955925" y="48006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22" name="Oval 54"/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23" name="Oval 55"/>
          <p:cNvSpPr>
            <a:spLocks noChangeArrowheads="1"/>
          </p:cNvSpPr>
          <p:nvPr/>
        </p:nvSpPr>
        <p:spPr bwMode="auto">
          <a:xfrm>
            <a:off x="2590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24" name="Oval 56"/>
          <p:cNvSpPr>
            <a:spLocks noChangeArrowheads="1"/>
          </p:cNvSpPr>
          <p:nvPr/>
        </p:nvSpPr>
        <p:spPr bwMode="auto">
          <a:xfrm>
            <a:off x="3962400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3225" name="Group 57"/>
          <p:cNvGrpSpPr>
            <a:grpSpLocks/>
          </p:cNvGrpSpPr>
          <p:nvPr/>
        </p:nvGrpSpPr>
        <p:grpSpPr bwMode="auto">
          <a:xfrm>
            <a:off x="3124200" y="4572000"/>
            <a:ext cx="685800" cy="444500"/>
            <a:chOff x="2400" y="2640"/>
            <a:chExt cx="432" cy="280"/>
          </a:xfrm>
        </p:grpSpPr>
        <p:grpSp>
          <p:nvGrpSpPr>
            <p:cNvPr id="263226" name="Group 58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3227" name="Arc 59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28" name="Arc 60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29" name="Arc 61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30" name="Arc 62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3231" name="Oval 63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32" name="Group 64"/>
          <p:cNvGrpSpPr>
            <a:grpSpLocks/>
          </p:cNvGrpSpPr>
          <p:nvPr/>
        </p:nvGrpSpPr>
        <p:grpSpPr bwMode="auto">
          <a:xfrm>
            <a:off x="3124200" y="5715000"/>
            <a:ext cx="685800" cy="444500"/>
            <a:chOff x="2400" y="2640"/>
            <a:chExt cx="432" cy="280"/>
          </a:xfrm>
        </p:grpSpPr>
        <p:grpSp>
          <p:nvGrpSpPr>
            <p:cNvPr id="263233" name="Group 65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3234" name="Arc 66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35" name="Arc 67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36" name="Arc 68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3237" name="Arc 69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3238" name="Oval 70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39" name="Group 71"/>
          <p:cNvGrpSpPr>
            <a:grpSpLocks/>
          </p:cNvGrpSpPr>
          <p:nvPr/>
        </p:nvGrpSpPr>
        <p:grpSpPr bwMode="auto">
          <a:xfrm rot="5400000">
            <a:off x="2438400" y="5257800"/>
            <a:ext cx="457200" cy="304800"/>
            <a:chOff x="3744" y="2640"/>
            <a:chExt cx="288" cy="192"/>
          </a:xfrm>
        </p:grpSpPr>
        <p:sp>
          <p:nvSpPr>
            <p:cNvPr id="263240" name="AutoShape 7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41" name="Oval 7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3242" name="Freeform 74"/>
          <p:cNvSpPr>
            <a:spLocks/>
          </p:cNvSpPr>
          <p:nvPr/>
        </p:nvSpPr>
        <p:spPr bwMode="auto">
          <a:xfrm>
            <a:off x="2193925" y="3657600"/>
            <a:ext cx="1828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152" y="432"/>
              </a:cxn>
              <a:cxn ang="0">
                <a:pos x="1152" y="720"/>
              </a:cxn>
            </a:cxnLst>
            <a:rect l="0" t="0" r="r" b="b"/>
            <a:pathLst>
              <a:path w="1152" h="720">
                <a:moveTo>
                  <a:pt x="0" y="0"/>
                </a:moveTo>
                <a:lnTo>
                  <a:pt x="0" y="432"/>
                </a:lnTo>
                <a:lnTo>
                  <a:pt x="1152" y="432"/>
                </a:lnTo>
                <a:lnTo>
                  <a:pt x="115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43" name="Text Box 75"/>
          <p:cNvSpPr txBox="1">
            <a:spLocks noChangeArrowheads="1"/>
          </p:cNvSpPr>
          <p:nvPr/>
        </p:nvSpPr>
        <p:spPr bwMode="auto">
          <a:xfrm>
            <a:off x="152400" y="1447800"/>
            <a:ext cx="9953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Preset</a:t>
            </a:r>
          </a:p>
        </p:txBody>
      </p:sp>
      <p:sp>
        <p:nvSpPr>
          <p:cNvPr id="263244" name="Line 76"/>
          <p:cNvSpPr>
            <a:spLocks noChangeShapeType="1"/>
          </p:cNvSpPr>
          <p:nvPr/>
        </p:nvSpPr>
        <p:spPr bwMode="auto">
          <a:xfrm>
            <a:off x="381000" y="392271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45" name="Line 77"/>
          <p:cNvSpPr>
            <a:spLocks noChangeShapeType="1"/>
          </p:cNvSpPr>
          <p:nvPr/>
        </p:nvSpPr>
        <p:spPr bwMode="auto">
          <a:xfrm>
            <a:off x="228600" y="14843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47" name="Line 79"/>
          <p:cNvSpPr>
            <a:spLocks noChangeShapeType="1"/>
          </p:cNvSpPr>
          <p:nvPr/>
        </p:nvSpPr>
        <p:spPr bwMode="auto">
          <a:xfrm flipH="1">
            <a:off x="65532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48" name="Line 80"/>
          <p:cNvSpPr>
            <a:spLocks noChangeShapeType="1"/>
          </p:cNvSpPr>
          <p:nvPr/>
        </p:nvSpPr>
        <p:spPr bwMode="auto">
          <a:xfrm flipH="1">
            <a:off x="6553200" y="5410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49" name="Line 81"/>
          <p:cNvSpPr>
            <a:spLocks noChangeShapeType="1"/>
          </p:cNvSpPr>
          <p:nvPr/>
        </p:nvSpPr>
        <p:spPr bwMode="auto">
          <a:xfrm flipH="1">
            <a:off x="76200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50" name="Line 82"/>
          <p:cNvSpPr>
            <a:spLocks noChangeShapeType="1"/>
          </p:cNvSpPr>
          <p:nvPr/>
        </p:nvSpPr>
        <p:spPr bwMode="auto">
          <a:xfrm flipV="1">
            <a:off x="73152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51" name="Rectangle 83"/>
          <p:cNvSpPr>
            <a:spLocks noChangeArrowheads="1"/>
          </p:cNvSpPr>
          <p:nvPr/>
        </p:nvSpPr>
        <p:spPr bwMode="auto">
          <a:xfrm>
            <a:off x="7010400" y="4572000"/>
            <a:ext cx="6096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3252" name="Oval 8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53" name="Oval 85"/>
          <p:cNvSpPr>
            <a:spLocks noChangeArrowheads="1"/>
          </p:cNvSpPr>
          <p:nvPr/>
        </p:nvSpPr>
        <p:spPr bwMode="auto">
          <a:xfrm>
            <a:off x="7239000" y="55626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54" name="Line 86"/>
          <p:cNvSpPr>
            <a:spLocks noChangeShapeType="1"/>
          </p:cNvSpPr>
          <p:nvPr/>
        </p:nvSpPr>
        <p:spPr bwMode="auto">
          <a:xfrm flipV="1">
            <a:off x="7315200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3255" name="AutoShape 87"/>
          <p:cNvSpPr>
            <a:spLocks noChangeArrowheads="1"/>
          </p:cNvSpPr>
          <p:nvPr/>
        </p:nvSpPr>
        <p:spPr bwMode="auto">
          <a:xfrm rot="5400000">
            <a:off x="7010400" y="5334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3256" name="Text Box 88"/>
          <p:cNvSpPr txBox="1">
            <a:spLocks noChangeArrowheads="1"/>
          </p:cNvSpPr>
          <p:nvPr/>
        </p:nvSpPr>
        <p:spPr bwMode="auto">
          <a:xfrm>
            <a:off x="6172200" y="4495800"/>
            <a:ext cx="354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D</a:t>
            </a:r>
          </a:p>
        </p:txBody>
      </p:sp>
      <p:sp>
        <p:nvSpPr>
          <p:cNvPr id="263257" name="Text Box 89"/>
          <p:cNvSpPr txBox="1">
            <a:spLocks noChangeArrowheads="1"/>
          </p:cNvSpPr>
          <p:nvPr/>
        </p:nvSpPr>
        <p:spPr bwMode="auto">
          <a:xfrm>
            <a:off x="6096000" y="5181600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Ck</a:t>
            </a:r>
          </a:p>
        </p:txBody>
      </p:sp>
      <p:sp>
        <p:nvSpPr>
          <p:cNvPr id="263258" name="Text Box 90"/>
          <p:cNvSpPr txBox="1">
            <a:spLocks noChangeArrowheads="1"/>
          </p:cNvSpPr>
          <p:nvPr/>
        </p:nvSpPr>
        <p:spPr bwMode="auto">
          <a:xfrm>
            <a:off x="8077200" y="4495800"/>
            <a:ext cx="36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Q</a:t>
            </a:r>
          </a:p>
        </p:txBody>
      </p:sp>
      <p:sp>
        <p:nvSpPr>
          <p:cNvPr id="263259" name="Text Box 91"/>
          <p:cNvSpPr txBox="1">
            <a:spLocks noChangeArrowheads="1"/>
          </p:cNvSpPr>
          <p:nvPr/>
        </p:nvSpPr>
        <p:spPr bwMode="auto">
          <a:xfrm>
            <a:off x="6858000" y="3886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Preset</a:t>
            </a:r>
          </a:p>
        </p:txBody>
      </p:sp>
      <p:sp>
        <p:nvSpPr>
          <p:cNvPr id="263260" name="Text Box 92"/>
          <p:cNvSpPr txBox="1">
            <a:spLocks noChangeArrowheads="1"/>
          </p:cNvSpPr>
          <p:nvPr/>
        </p:nvSpPr>
        <p:spPr bwMode="auto">
          <a:xfrm>
            <a:off x="6934200" y="5791200"/>
            <a:ext cx="78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Clear</a:t>
            </a:r>
          </a:p>
        </p:txBody>
      </p:sp>
      <p:grpSp>
        <p:nvGrpSpPr>
          <p:cNvPr id="263261" name="Group 93"/>
          <p:cNvGrpSpPr>
            <a:grpSpLocks/>
          </p:cNvGrpSpPr>
          <p:nvPr/>
        </p:nvGrpSpPr>
        <p:grpSpPr bwMode="auto">
          <a:xfrm>
            <a:off x="6400800" y="3276600"/>
            <a:ext cx="685800" cy="457200"/>
            <a:chOff x="3600" y="2256"/>
            <a:chExt cx="432" cy="288"/>
          </a:xfrm>
        </p:grpSpPr>
        <p:sp>
          <p:nvSpPr>
            <p:cNvPr id="263262" name="AutoShape 9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63" name="Oval 9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64" name="Group 96"/>
          <p:cNvGrpSpPr>
            <a:grpSpLocks/>
          </p:cNvGrpSpPr>
          <p:nvPr/>
        </p:nvGrpSpPr>
        <p:grpSpPr bwMode="auto">
          <a:xfrm>
            <a:off x="6400800" y="2057400"/>
            <a:ext cx="685800" cy="457200"/>
            <a:chOff x="3600" y="2256"/>
            <a:chExt cx="432" cy="288"/>
          </a:xfrm>
        </p:grpSpPr>
        <p:sp>
          <p:nvSpPr>
            <p:cNvPr id="263265" name="AutoShape 97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66" name="Oval 98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67" name="Group 99"/>
          <p:cNvGrpSpPr>
            <a:grpSpLocks/>
          </p:cNvGrpSpPr>
          <p:nvPr/>
        </p:nvGrpSpPr>
        <p:grpSpPr bwMode="auto">
          <a:xfrm>
            <a:off x="5257800" y="2057400"/>
            <a:ext cx="685800" cy="457200"/>
            <a:chOff x="3600" y="2256"/>
            <a:chExt cx="432" cy="288"/>
          </a:xfrm>
        </p:grpSpPr>
        <p:sp>
          <p:nvSpPr>
            <p:cNvPr id="263268" name="AutoShape 10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69" name="Oval 10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70" name="Group 102"/>
          <p:cNvGrpSpPr>
            <a:grpSpLocks/>
          </p:cNvGrpSpPr>
          <p:nvPr/>
        </p:nvGrpSpPr>
        <p:grpSpPr bwMode="auto">
          <a:xfrm>
            <a:off x="5257800" y="3276600"/>
            <a:ext cx="685800" cy="457200"/>
            <a:chOff x="3600" y="2256"/>
            <a:chExt cx="432" cy="288"/>
          </a:xfrm>
        </p:grpSpPr>
        <p:sp>
          <p:nvSpPr>
            <p:cNvPr id="263271" name="AutoShape 103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72" name="Oval 104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73" name="Group 105"/>
          <p:cNvGrpSpPr>
            <a:grpSpLocks/>
          </p:cNvGrpSpPr>
          <p:nvPr/>
        </p:nvGrpSpPr>
        <p:grpSpPr bwMode="auto">
          <a:xfrm>
            <a:off x="3657600" y="3276600"/>
            <a:ext cx="685800" cy="457200"/>
            <a:chOff x="2304" y="2064"/>
            <a:chExt cx="432" cy="288"/>
          </a:xfrm>
        </p:grpSpPr>
        <p:sp>
          <p:nvSpPr>
            <p:cNvPr id="263274" name="AutoShape 106"/>
            <p:cNvSpPr>
              <a:spLocks noChangeArrowheads="1"/>
            </p:cNvSpPr>
            <p:nvPr/>
          </p:nvSpPr>
          <p:spPr bwMode="auto">
            <a:xfrm>
              <a:off x="2304" y="2064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75" name="Oval 107"/>
            <p:cNvSpPr>
              <a:spLocks noChangeArrowheads="1"/>
            </p:cNvSpPr>
            <p:nvPr/>
          </p:nvSpPr>
          <p:spPr bwMode="auto">
            <a:xfrm>
              <a:off x="2640" y="2160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76" name="Group 108"/>
          <p:cNvGrpSpPr>
            <a:grpSpLocks/>
          </p:cNvGrpSpPr>
          <p:nvPr/>
        </p:nvGrpSpPr>
        <p:grpSpPr bwMode="auto">
          <a:xfrm>
            <a:off x="3657600" y="2057400"/>
            <a:ext cx="685800" cy="457200"/>
            <a:chOff x="3600" y="2256"/>
            <a:chExt cx="432" cy="288"/>
          </a:xfrm>
        </p:grpSpPr>
        <p:sp>
          <p:nvSpPr>
            <p:cNvPr id="263277" name="AutoShape 109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78" name="Oval 110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79" name="Group 111"/>
          <p:cNvGrpSpPr>
            <a:grpSpLocks/>
          </p:cNvGrpSpPr>
          <p:nvPr/>
        </p:nvGrpSpPr>
        <p:grpSpPr bwMode="auto">
          <a:xfrm>
            <a:off x="2514600" y="2057400"/>
            <a:ext cx="685800" cy="457200"/>
            <a:chOff x="3600" y="2256"/>
            <a:chExt cx="432" cy="288"/>
          </a:xfrm>
        </p:grpSpPr>
        <p:sp>
          <p:nvSpPr>
            <p:cNvPr id="263280" name="AutoShape 11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81" name="Oval 11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3282" name="Group 114"/>
          <p:cNvGrpSpPr>
            <a:grpSpLocks/>
          </p:cNvGrpSpPr>
          <p:nvPr/>
        </p:nvGrpSpPr>
        <p:grpSpPr bwMode="auto">
          <a:xfrm>
            <a:off x="2514600" y="3276600"/>
            <a:ext cx="685800" cy="457200"/>
            <a:chOff x="3600" y="2256"/>
            <a:chExt cx="432" cy="288"/>
          </a:xfrm>
        </p:grpSpPr>
        <p:sp>
          <p:nvSpPr>
            <p:cNvPr id="263283" name="AutoShape 11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3284" name="Oval 11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9" name="Segnaposto numero diapositiva 1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20" name="Segnaposto piè di pagina 1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Verifica Pr = 0 ,  </a:t>
            </a:r>
            <a:r>
              <a:rPr lang="it-IT" dirty="0" err="1"/>
              <a:t>Ck</a:t>
            </a:r>
            <a:r>
              <a:rPr lang="it-IT" dirty="0"/>
              <a:t> = 1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8153400" y="21336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 flipH="1">
            <a:off x="5934075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 flipV="1">
            <a:off x="7391400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762000" y="2209800"/>
            <a:ext cx="371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D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64199" name="Oval 7"/>
          <p:cNvSpPr>
            <a:spLocks noChangeArrowheads="1"/>
          </p:cNvSpPr>
          <p:nvPr/>
        </p:nvSpPr>
        <p:spPr bwMode="auto">
          <a:xfrm>
            <a:off x="3267075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1133475" y="4114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1" name="Freeform 9"/>
          <p:cNvSpPr>
            <a:spLocks/>
          </p:cNvSpPr>
          <p:nvPr/>
        </p:nvSpPr>
        <p:spPr bwMode="auto">
          <a:xfrm>
            <a:off x="6086475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3" name="Oval 11"/>
          <p:cNvSpPr>
            <a:spLocks noChangeArrowheads="1"/>
          </p:cNvSpPr>
          <p:nvPr/>
        </p:nvSpPr>
        <p:spPr bwMode="auto">
          <a:xfrm flipV="1">
            <a:off x="7305675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V="1">
            <a:off x="7077075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5" name="Freeform 13"/>
          <p:cNvSpPr>
            <a:spLocks/>
          </p:cNvSpPr>
          <p:nvPr/>
        </p:nvSpPr>
        <p:spPr bwMode="auto">
          <a:xfrm flipV="1">
            <a:off x="6086475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 flipH="1">
            <a:off x="5934075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7" name="Freeform 15"/>
          <p:cNvSpPr>
            <a:spLocks/>
          </p:cNvSpPr>
          <p:nvPr/>
        </p:nvSpPr>
        <p:spPr bwMode="auto">
          <a:xfrm>
            <a:off x="4943475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609600" y="441960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264209" name="Freeform 17"/>
          <p:cNvSpPr>
            <a:spLocks/>
          </p:cNvSpPr>
          <p:nvPr/>
        </p:nvSpPr>
        <p:spPr bwMode="auto">
          <a:xfrm>
            <a:off x="1895475" y="31242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10" name="Oval 18"/>
          <p:cNvSpPr>
            <a:spLocks noChangeArrowheads="1"/>
          </p:cNvSpPr>
          <p:nvPr/>
        </p:nvSpPr>
        <p:spPr bwMode="auto">
          <a:xfrm>
            <a:off x="1819275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4211" name="Group 19"/>
          <p:cNvGrpSpPr>
            <a:grpSpLocks/>
          </p:cNvGrpSpPr>
          <p:nvPr/>
        </p:nvGrpSpPr>
        <p:grpSpPr bwMode="auto">
          <a:xfrm rot="5400000">
            <a:off x="1666875" y="2743200"/>
            <a:ext cx="457200" cy="304800"/>
            <a:chOff x="3744" y="2640"/>
            <a:chExt cx="288" cy="192"/>
          </a:xfrm>
        </p:grpSpPr>
        <p:sp>
          <p:nvSpPr>
            <p:cNvPr id="264212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13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4214" name="Text Box 2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839200" cy="4724400"/>
          </a:xfrm>
          <a:noFill/>
          <a:ln/>
        </p:spPr>
        <p:txBody>
          <a:bodyPr/>
          <a:lstStyle/>
          <a:p>
            <a:pPr marL="0" indent="0" defTabSz="762000" eaLnBrk="0" hangingPunct="0">
              <a:spcBef>
                <a:spcPct val="0"/>
              </a:spcBef>
              <a:buFontTx/>
              <a:buNone/>
            </a:pPr>
            <a:r>
              <a:rPr lang="it-IT" sz="2000">
                <a:effectLst/>
              </a:rPr>
              <a:t> </a:t>
            </a:r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H="1">
            <a:off x="1133475" y="2438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H="1">
            <a:off x="3190875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4638675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18" name="Oval 26"/>
          <p:cNvSpPr>
            <a:spLocks noChangeArrowheads="1"/>
          </p:cNvSpPr>
          <p:nvPr/>
        </p:nvSpPr>
        <p:spPr bwMode="auto">
          <a:xfrm>
            <a:off x="4562475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19" name="Freeform 27"/>
          <p:cNvSpPr>
            <a:spLocks/>
          </p:cNvSpPr>
          <p:nvPr/>
        </p:nvSpPr>
        <p:spPr bwMode="auto">
          <a:xfrm>
            <a:off x="3343275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0" name="Oval 28"/>
          <p:cNvSpPr>
            <a:spLocks noChangeArrowheads="1"/>
          </p:cNvSpPr>
          <p:nvPr/>
        </p:nvSpPr>
        <p:spPr bwMode="auto">
          <a:xfrm flipV="1">
            <a:off x="4562475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21" name="Freeform 29"/>
          <p:cNvSpPr>
            <a:spLocks/>
          </p:cNvSpPr>
          <p:nvPr/>
        </p:nvSpPr>
        <p:spPr bwMode="auto">
          <a:xfrm flipV="1">
            <a:off x="3343275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 flipV="1">
            <a:off x="4638675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 flipH="1">
            <a:off x="3190875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4" name="Freeform 32"/>
          <p:cNvSpPr>
            <a:spLocks/>
          </p:cNvSpPr>
          <p:nvPr/>
        </p:nvSpPr>
        <p:spPr bwMode="auto">
          <a:xfrm>
            <a:off x="2200275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5" name="Freeform 33"/>
          <p:cNvSpPr>
            <a:spLocks/>
          </p:cNvSpPr>
          <p:nvPr/>
        </p:nvSpPr>
        <p:spPr bwMode="auto">
          <a:xfrm flipV="1">
            <a:off x="1895475" y="24384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6" name="Freeform 34"/>
          <p:cNvSpPr>
            <a:spLocks/>
          </p:cNvSpPr>
          <p:nvPr/>
        </p:nvSpPr>
        <p:spPr bwMode="auto">
          <a:xfrm flipV="1">
            <a:off x="4333875" y="2286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7" name="Freeform 35"/>
          <p:cNvSpPr>
            <a:spLocks/>
          </p:cNvSpPr>
          <p:nvPr/>
        </p:nvSpPr>
        <p:spPr bwMode="auto">
          <a:xfrm>
            <a:off x="4333875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8" name="Freeform 36"/>
          <p:cNvSpPr>
            <a:spLocks/>
          </p:cNvSpPr>
          <p:nvPr/>
        </p:nvSpPr>
        <p:spPr bwMode="auto">
          <a:xfrm>
            <a:off x="7077075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29" name="Freeform 37"/>
          <p:cNvSpPr>
            <a:spLocks/>
          </p:cNvSpPr>
          <p:nvPr/>
        </p:nvSpPr>
        <p:spPr bwMode="auto">
          <a:xfrm>
            <a:off x="3343275" y="16764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30" name="Freeform 38"/>
          <p:cNvSpPr>
            <a:spLocks/>
          </p:cNvSpPr>
          <p:nvPr/>
        </p:nvSpPr>
        <p:spPr bwMode="auto">
          <a:xfrm flipV="1">
            <a:off x="3343275" y="36576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31" name="Freeform 39"/>
          <p:cNvSpPr>
            <a:spLocks/>
          </p:cNvSpPr>
          <p:nvPr/>
        </p:nvSpPr>
        <p:spPr bwMode="auto">
          <a:xfrm>
            <a:off x="4105275" y="3657600"/>
            <a:ext cx="838200" cy="22860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528" y="576"/>
              </a:cxn>
              <a:cxn ang="0">
                <a:pos x="0" y="576"/>
              </a:cxn>
            </a:cxnLst>
            <a:rect l="0" t="0" r="r" b="b"/>
            <a:pathLst>
              <a:path w="528" h="576">
                <a:moveTo>
                  <a:pt x="528" y="0"/>
                </a:moveTo>
                <a:lnTo>
                  <a:pt x="528" y="576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32" name="Oval 40"/>
          <p:cNvSpPr>
            <a:spLocks noChangeArrowheads="1"/>
          </p:cNvSpPr>
          <p:nvPr/>
        </p:nvSpPr>
        <p:spPr bwMode="auto">
          <a:xfrm>
            <a:off x="3267075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33" name="Line 41"/>
          <p:cNvSpPr>
            <a:spLocks noChangeShapeType="1"/>
          </p:cNvSpPr>
          <p:nvPr/>
        </p:nvSpPr>
        <p:spPr bwMode="auto">
          <a:xfrm>
            <a:off x="1133475" y="1676400"/>
            <a:ext cx="2214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34" name="Oval 42"/>
          <p:cNvSpPr>
            <a:spLocks noChangeArrowheads="1"/>
          </p:cNvSpPr>
          <p:nvPr/>
        </p:nvSpPr>
        <p:spPr bwMode="auto">
          <a:xfrm>
            <a:off x="2124075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35" name="Oval 43"/>
          <p:cNvSpPr>
            <a:spLocks noChangeArrowheads="1"/>
          </p:cNvSpPr>
          <p:nvPr/>
        </p:nvSpPr>
        <p:spPr bwMode="auto">
          <a:xfrm>
            <a:off x="4867275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36" name="Text Box 44"/>
          <p:cNvSpPr txBox="1">
            <a:spLocks noChangeArrowheads="1"/>
          </p:cNvSpPr>
          <p:nvPr/>
        </p:nvSpPr>
        <p:spPr bwMode="auto">
          <a:xfrm>
            <a:off x="304800" y="3886200"/>
            <a:ext cx="852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Clear</a:t>
            </a:r>
          </a:p>
        </p:txBody>
      </p:sp>
      <p:sp>
        <p:nvSpPr>
          <p:cNvPr id="264237" name="Text Box 45"/>
          <p:cNvSpPr txBox="1">
            <a:spLocks noChangeArrowheads="1"/>
          </p:cNvSpPr>
          <p:nvPr/>
        </p:nvSpPr>
        <p:spPr bwMode="auto">
          <a:xfrm>
            <a:off x="3962400" y="4800600"/>
            <a:ext cx="584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4238" name="Line 46"/>
          <p:cNvSpPr>
            <a:spLocks noChangeShapeType="1"/>
          </p:cNvSpPr>
          <p:nvPr/>
        </p:nvSpPr>
        <p:spPr bwMode="auto">
          <a:xfrm flipV="1">
            <a:off x="3800475" y="4800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H="1">
            <a:off x="1133475" y="4648200"/>
            <a:ext cx="2071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3962400" y="5562600"/>
            <a:ext cx="6746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  <a:sym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  <a:sym typeface="Symbol" pitchFamily="18" charset="2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4241" name="Freeform 49"/>
          <p:cNvSpPr>
            <a:spLocks/>
          </p:cNvSpPr>
          <p:nvPr/>
        </p:nvSpPr>
        <p:spPr bwMode="auto">
          <a:xfrm>
            <a:off x="2962275" y="49530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42" name="Line 50"/>
          <p:cNvSpPr>
            <a:spLocks noChangeShapeType="1"/>
          </p:cNvSpPr>
          <p:nvPr/>
        </p:nvSpPr>
        <p:spPr bwMode="auto">
          <a:xfrm flipV="1">
            <a:off x="3800475" y="5943600"/>
            <a:ext cx="487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43" name="Freeform 51"/>
          <p:cNvSpPr>
            <a:spLocks/>
          </p:cNvSpPr>
          <p:nvPr/>
        </p:nvSpPr>
        <p:spPr bwMode="auto">
          <a:xfrm>
            <a:off x="2657475" y="56388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44" name="Line 52"/>
          <p:cNvSpPr>
            <a:spLocks noChangeShapeType="1"/>
          </p:cNvSpPr>
          <p:nvPr/>
        </p:nvSpPr>
        <p:spPr bwMode="auto">
          <a:xfrm>
            <a:off x="2657475" y="4648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45" name="Freeform 53"/>
          <p:cNvSpPr>
            <a:spLocks/>
          </p:cNvSpPr>
          <p:nvPr/>
        </p:nvSpPr>
        <p:spPr bwMode="auto">
          <a:xfrm flipV="1">
            <a:off x="2962275" y="48006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46" name="Oval 54"/>
          <p:cNvSpPr>
            <a:spLocks noChangeArrowheads="1"/>
          </p:cNvSpPr>
          <p:nvPr/>
        </p:nvSpPr>
        <p:spPr bwMode="auto">
          <a:xfrm>
            <a:off x="3952875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47" name="Oval 55"/>
          <p:cNvSpPr>
            <a:spLocks noChangeArrowheads="1"/>
          </p:cNvSpPr>
          <p:nvPr/>
        </p:nvSpPr>
        <p:spPr bwMode="auto">
          <a:xfrm>
            <a:off x="2581275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4248" name="Oval 56"/>
          <p:cNvSpPr>
            <a:spLocks noChangeArrowheads="1"/>
          </p:cNvSpPr>
          <p:nvPr/>
        </p:nvSpPr>
        <p:spPr bwMode="auto">
          <a:xfrm>
            <a:off x="3952875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4249" name="Group 57"/>
          <p:cNvGrpSpPr>
            <a:grpSpLocks/>
          </p:cNvGrpSpPr>
          <p:nvPr/>
        </p:nvGrpSpPr>
        <p:grpSpPr bwMode="auto">
          <a:xfrm>
            <a:off x="3124200" y="4572000"/>
            <a:ext cx="685800" cy="444500"/>
            <a:chOff x="2400" y="2640"/>
            <a:chExt cx="432" cy="280"/>
          </a:xfrm>
        </p:grpSpPr>
        <p:grpSp>
          <p:nvGrpSpPr>
            <p:cNvPr id="264250" name="Group 58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4251" name="Arc 59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52" name="Arc 60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53" name="Arc 61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54" name="Arc 62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4255" name="Oval 63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56" name="Group 64"/>
          <p:cNvGrpSpPr>
            <a:grpSpLocks/>
          </p:cNvGrpSpPr>
          <p:nvPr/>
        </p:nvGrpSpPr>
        <p:grpSpPr bwMode="auto">
          <a:xfrm>
            <a:off x="3124200" y="5715000"/>
            <a:ext cx="685800" cy="444500"/>
            <a:chOff x="2400" y="2640"/>
            <a:chExt cx="432" cy="280"/>
          </a:xfrm>
        </p:grpSpPr>
        <p:grpSp>
          <p:nvGrpSpPr>
            <p:cNvPr id="264257" name="Group 65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4258" name="Arc 66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59" name="Arc 67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60" name="Arc 68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4261" name="Arc 69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4262" name="Oval 70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63" name="Group 71"/>
          <p:cNvGrpSpPr>
            <a:grpSpLocks/>
          </p:cNvGrpSpPr>
          <p:nvPr/>
        </p:nvGrpSpPr>
        <p:grpSpPr bwMode="auto">
          <a:xfrm rot="5400000">
            <a:off x="2438400" y="5257800"/>
            <a:ext cx="457200" cy="304800"/>
            <a:chOff x="3744" y="2640"/>
            <a:chExt cx="288" cy="192"/>
          </a:xfrm>
        </p:grpSpPr>
        <p:sp>
          <p:nvSpPr>
            <p:cNvPr id="264264" name="AutoShape 7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65" name="Oval 7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4266" name="Freeform 74"/>
          <p:cNvSpPr>
            <a:spLocks/>
          </p:cNvSpPr>
          <p:nvPr/>
        </p:nvSpPr>
        <p:spPr bwMode="auto">
          <a:xfrm>
            <a:off x="2200275" y="3657600"/>
            <a:ext cx="1828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152" y="432"/>
              </a:cxn>
              <a:cxn ang="0">
                <a:pos x="1152" y="720"/>
              </a:cxn>
            </a:cxnLst>
            <a:rect l="0" t="0" r="r" b="b"/>
            <a:pathLst>
              <a:path w="1152" h="720">
                <a:moveTo>
                  <a:pt x="0" y="0"/>
                </a:moveTo>
                <a:lnTo>
                  <a:pt x="0" y="432"/>
                </a:lnTo>
                <a:lnTo>
                  <a:pt x="1152" y="432"/>
                </a:lnTo>
                <a:lnTo>
                  <a:pt x="115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67" name="Text Box 75"/>
          <p:cNvSpPr txBox="1">
            <a:spLocks noChangeArrowheads="1"/>
          </p:cNvSpPr>
          <p:nvPr/>
        </p:nvSpPr>
        <p:spPr bwMode="auto">
          <a:xfrm>
            <a:off x="152400" y="1447800"/>
            <a:ext cx="9953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Preset</a:t>
            </a:r>
          </a:p>
        </p:txBody>
      </p:sp>
      <p:sp>
        <p:nvSpPr>
          <p:cNvPr id="264268" name="Line 76"/>
          <p:cNvSpPr>
            <a:spLocks noChangeShapeType="1"/>
          </p:cNvSpPr>
          <p:nvPr/>
        </p:nvSpPr>
        <p:spPr bwMode="auto">
          <a:xfrm>
            <a:off x="381000" y="3886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4269" name="Line 77"/>
          <p:cNvSpPr>
            <a:spLocks noChangeShapeType="1"/>
          </p:cNvSpPr>
          <p:nvPr/>
        </p:nvSpPr>
        <p:spPr bwMode="auto">
          <a:xfrm>
            <a:off x="228600" y="1447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4270" name="Group 78"/>
          <p:cNvGrpSpPr>
            <a:grpSpLocks/>
          </p:cNvGrpSpPr>
          <p:nvPr/>
        </p:nvGrpSpPr>
        <p:grpSpPr bwMode="auto">
          <a:xfrm>
            <a:off x="6391275" y="3276600"/>
            <a:ext cx="685800" cy="457200"/>
            <a:chOff x="3600" y="2256"/>
            <a:chExt cx="432" cy="288"/>
          </a:xfrm>
        </p:grpSpPr>
        <p:sp>
          <p:nvSpPr>
            <p:cNvPr id="264271" name="AutoShape 79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72" name="Oval 80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73" name="Group 81"/>
          <p:cNvGrpSpPr>
            <a:grpSpLocks/>
          </p:cNvGrpSpPr>
          <p:nvPr/>
        </p:nvGrpSpPr>
        <p:grpSpPr bwMode="auto">
          <a:xfrm>
            <a:off x="6391275" y="2057400"/>
            <a:ext cx="685800" cy="457200"/>
            <a:chOff x="3600" y="2256"/>
            <a:chExt cx="432" cy="288"/>
          </a:xfrm>
        </p:grpSpPr>
        <p:sp>
          <p:nvSpPr>
            <p:cNvPr id="264274" name="AutoShape 8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75" name="Oval 8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76" name="Group 84"/>
          <p:cNvGrpSpPr>
            <a:grpSpLocks/>
          </p:cNvGrpSpPr>
          <p:nvPr/>
        </p:nvGrpSpPr>
        <p:grpSpPr bwMode="auto">
          <a:xfrm>
            <a:off x="5257800" y="2060575"/>
            <a:ext cx="685800" cy="457200"/>
            <a:chOff x="3600" y="2256"/>
            <a:chExt cx="432" cy="288"/>
          </a:xfrm>
        </p:grpSpPr>
        <p:sp>
          <p:nvSpPr>
            <p:cNvPr id="264277" name="AutoShape 8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78" name="Oval 8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79" name="Group 87"/>
          <p:cNvGrpSpPr>
            <a:grpSpLocks/>
          </p:cNvGrpSpPr>
          <p:nvPr/>
        </p:nvGrpSpPr>
        <p:grpSpPr bwMode="auto">
          <a:xfrm>
            <a:off x="5257800" y="3276600"/>
            <a:ext cx="685800" cy="457200"/>
            <a:chOff x="3600" y="2256"/>
            <a:chExt cx="432" cy="288"/>
          </a:xfrm>
        </p:grpSpPr>
        <p:sp>
          <p:nvSpPr>
            <p:cNvPr id="264280" name="AutoShape 88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81" name="Oval 89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82" name="Group 90"/>
          <p:cNvGrpSpPr>
            <a:grpSpLocks/>
          </p:cNvGrpSpPr>
          <p:nvPr/>
        </p:nvGrpSpPr>
        <p:grpSpPr bwMode="auto">
          <a:xfrm>
            <a:off x="3657600" y="3276600"/>
            <a:ext cx="685800" cy="457200"/>
            <a:chOff x="2304" y="2064"/>
            <a:chExt cx="432" cy="288"/>
          </a:xfrm>
        </p:grpSpPr>
        <p:sp>
          <p:nvSpPr>
            <p:cNvPr id="264283" name="AutoShape 91"/>
            <p:cNvSpPr>
              <a:spLocks noChangeArrowheads="1"/>
            </p:cNvSpPr>
            <p:nvPr/>
          </p:nvSpPr>
          <p:spPr bwMode="auto">
            <a:xfrm>
              <a:off x="2304" y="2064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84" name="Oval 92"/>
            <p:cNvSpPr>
              <a:spLocks noChangeArrowheads="1"/>
            </p:cNvSpPr>
            <p:nvPr/>
          </p:nvSpPr>
          <p:spPr bwMode="auto">
            <a:xfrm>
              <a:off x="2640" y="2160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85" name="Group 93"/>
          <p:cNvGrpSpPr>
            <a:grpSpLocks/>
          </p:cNvGrpSpPr>
          <p:nvPr/>
        </p:nvGrpSpPr>
        <p:grpSpPr bwMode="auto">
          <a:xfrm>
            <a:off x="3657600" y="2057400"/>
            <a:ext cx="685800" cy="457200"/>
            <a:chOff x="3600" y="2256"/>
            <a:chExt cx="432" cy="288"/>
          </a:xfrm>
        </p:grpSpPr>
        <p:sp>
          <p:nvSpPr>
            <p:cNvPr id="264286" name="AutoShape 9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87" name="Oval 9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88" name="Group 96"/>
          <p:cNvGrpSpPr>
            <a:grpSpLocks/>
          </p:cNvGrpSpPr>
          <p:nvPr/>
        </p:nvGrpSpPr>
        <p:grpSpPr bwMode="auto">
          <a:xfrm>
            <a:off x="2514600" y="2057400"/>
            <a:ext cx="685800" cy="457200"/>
            <a:chOff x="3600" y="2256"/>
            <a:chExt cx="432" cy="288"/>
          </a:xfrm>
        </p:grpSpPr>
        <p:sp>
          <p:nvSpPr>
            <p:cNvPr id="264289" name="AutoShape 97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90" name="Oval 98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4291" name="Group 99"/>
          <p:cNvGrpSpPr>
            <a:grpSpLocks/>
          </p:cNvGrpSpPr>
          <p:nvPr/>
        </p:nvGrpSpPr>
        <p:grpSpPr bwMode="auto">
          <a:xfrm>
            <a:off x="2514600" y="3276600"/>
            <a:ext cx="685800" cy="457200"/>
            <a:chOff x="3600" y="2256"/>
            <a:chExt cx="432" cy="288"/>
          </a:xfrm>
        </p:grpSpPr>
        <p:sp>
          <p:nvSpPr>
            <p:cNvPr id="264292" name="AutoShape 10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4293" name="Oval 10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4294" name="Text Box 102"/>
          <p:cNvSpPr txBox="1">
            <a:spLocks noChangeArrowheads="1"/>
          </p:cNvSpPr>
          <p:nvPr/>
        </p:nvSpPr>
        <p:spPr bwMode="auto">
          <a:xfrm>
            <a:off x="1285875" y="1295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295" name="Text Box 103"/>
          <p:cNvSpPr txBox="1">
            <a:spLocks noChangeArrowheads="1"/>
          </p:cNvSpPr>
          <p:nvPr/>
        </p:nvSpPr>
        <p:spPr bwMode="auto">
          <a:xfrm>
            <a:off x="7458075" y="1828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296" name="Text Box 104"/>
          <p:cNvSpPr txBox="1">
            <a:spLocks noChangeArrowheads="1"/>
          </p:cNvSpPr>
          <p:nvPr/>
        </p:nvSpPr>
        <p:spPr bwMode="auto">
          <a:xfrm>
            <a:off x="4419600" y="35052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297" name="Text Box 105"/>
          <p:cNvSpPr txBox="1">
            <a:spLocks noChangeArrowheads="1"/>
          </p:cNvSpPr>
          <p:nvPr/>
        </p:nvSpPr>
        <p:spPr bwMode="auto">
          <a:xfrm>
            <a:off x="4114800" y="4343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298" name="Text Box 106"/>
          <p:cNvSpPr txBox="1">
            <a:spLocks noChangeArrowheads="1"/>
          </p:cNvSpPr>
          <p:nvPr/>
        </p:nvSpPr>
        <p:spPr bwMode="auto">
          <a:xfrm>
            <a:off x="1285875" y="3733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299" name="Text Box 107"/>
          <p:cNvSpPr txBox="1">
            <a:spLocks noChangeArrowheads="1"/>
          </p:cNvSpPr>
          <p:nvPr/>
        </p:nvSpPr>
        <p:spPr bwMode="auto">
          <a:xfrm>
            <a:off x="4343400" y="19050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300" name="Text Box 108"/>
          <p:cNvSpPr txBox="1">
            <a:spLocks noChangeArrowheads="1"/>
          </p:cNvSpPr>
          <p:nvPr/>
        </p:nvSpPr>
        <p:spPr bwMode="auto">
          <a:xfrm>
            <a:off x="4495800" y="5486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301" name="Text Box 109"/>
          <p:cNvSpPr txBox="1">
            <a:spLocks noChangeArrowheads="1"/>
          </p:cNvSpPr>
          <p:nvPr/>
        </p:nvSpPr>
        <p:spPr bwMode="auto">
          <a:xfrm>
            <a:off x="7458075" y="3276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4302" name="Text Box 110"/>
          <p:cNvSpPr txBox="1">
            <a:spLocks noChangeArrowheads="1"/>
          </p:cNvSpPr>
          <p:nvPr/>
        </p:nvSpPr>
        <p:spPr bwMode="auto">
          <a:xfrm>
            <a:off x="1208088" y="2057400"/>
            <a:ext cx="30638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X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4" name="Segnaposto numero diapositiva 1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15" name="Segnaposto piè di pagina 1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Verifica Pr = 0 ,  </a:t>
            </a:r>
            <a:r>
              <a:rPr lang="it-IT" dirty="0" err="1"/>
              <a:t>Ck</a:t>
            </a:r>
            <a:r>
              <a:rPr lang="it-IT" dirty="0"/>
              <a:t> = 0 ,  D = 1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8153400" y="21336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 flipH="1">
            <a:off x="59436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21" name="Line 5"/>
          <p:cNvSpPr>
            <a:spLocks noChangeShapeType="1"/>
          </p:cNvSpPr>
          <p:nvPr/>
        </p:nvSpPr>
        <p:spPr bwMode="auto">
          <a:xfrm flipV="1">
            <a:off x="7391400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762000" y="2209800"/>
            <a:ext cx="371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D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65223" name="Oval 7"/>
          <p:cNvSpPr>
            <a:spLocks noChangeArrowheads="1"/>
          </p:cNvSpPr>
          <p:nvPr/>
        </p:nvSpPr>
        <p:spPr bwMode="auto">
          <a:xfrm>
            <a:off x="32766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1143000" y="4114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25" name="Freeform 9"/>
          <p:cNvSpPr>
            <a:spLocks/>
          </p:cNvSpPr>
          <p:nvPr/>
        </p:nvSpPr>
        <p:spPr bwMode="auto">
          <a:xfrm>
            <a:off x="6096000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 flipV="1">
            <a:off x="73152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28" name="Line 12"/>
          <p:cNvSpPr>
            <a:spLocks noChangeShapeType="1"/>
          </p:cNvSpPr>
          <p:nvPr/>
        </p:nvSpPr>
        <p:spPr bwMode="auto">
          <a:xfrm flipV="1">
            <a:off x="70866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29" name="Freeform 13"/>
          <p:cNvSpPr>
            <a:spLocks/>
          </p:cNvSpPr>
          <p:nvPr/>
        </p:nvSpPr>
        <p:spPr bwMode="auto">
          <a:xfrm flipV="1">
            <a:off x="6096000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 flipH="1">
            <a:off x="59436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31" name="Freeform 15"/>
          <p:cNvSpPr>
            <a:spLocks/>
          </p:cNvSpPr>
          <p:nvPr/>
        </p:nvSpPr>
        <p:spPr bwMode="auto">
          <a:xfrm>
            <a:off x="49530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609600" y="441960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265233" name="Freeform 17"/>
          <p:cNvSpPr>
            <a:spLocks/>
          </p:cNvSpPr>
          <p:nvPr/>
        </p:nvSpPr>
        <p:spPr bwMode="auto">
          <a:xfrm>
            <a:off x="1905000" y="31242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34" name="Oval 18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5235" name="Group 19"/>
          <p:cNvGrpSpPr>
            <a:grpSpLocks/>
          </p:cNvGrpSpPr>
          <p:nvPr/>
        </p:nvGrpSpPr>
        <p:grpSpPr bwMode="auto">
          <a:xfrm rot="5400000">
            <a:off x="1676400" y="2743200"/>
            <a:ext cx="457200" cy="304800"/>
            <a:chOff x="3744" y="2640"/>
            <a:chExt cx="288" cy="192"/>
          </a:xfrm>
        </p:grpSpPr>
        <p:sp>
          <p:nvSpPr>
            <p:cNvPr id="265236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237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5238" name="Text Box 2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268413"/>
            <a:ext cx="8839200" cy="4724400"/>
          </a:xfrm>
          <a:noFill/>
          <a:ln/>
        </p:spPr>
        <p:txBody>
          <a:bodyPr/>
          <a:lstStyle/>
          <a:p>
            <a:pPr marL="0" indent="0" defTabSz="762000" eaLnBrk="0" hangingPunct="0">
              <a:spcBef>
                <a:spcPct val="0"/>
              </a:spcBef>
              <a:buFontTx/>
              <a:buNone/>
            </a:pPr>
            <a:r>
              <a:rPr lang="it-IT" sz="2000">
                <a:effectLst/>
              </a:rPr>
              <a:t> </a:t>
            </a:r>
          </a:p>
        </p:txBody>
      </p:sp>
      <p:sp>
        <p:nvSpPr>
          <p:cNvPr id="265239" name="Line 23"/>
          <p:cNvSpPr>
            <a:spLocks noChangeShapeType="1"/>
          </p:cNvSpPr>
          <p:nvPr/>
        </p:nvSpPr>
        <p:spPr bwMode="auto">
          <a:xfrm flipH="1">
            <a:off x="1143000" y="2438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40" name="Line 24"/>
          <p:cNvSpPr>
            <a:spLocks noChangeShapeType="1"/>
          </p:cNvSpPr>
          <p:nvPr/>
        </p:nvSpPr>
        <p:spPr bwMode="auto">
          <a:xfrm flipH="1">
            <a:off x="32004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1" name="Line 25"/>
          <p:cNvSpPr>
            <a:spLocks noChangeShapeType="1"/>
          </p:cNvSpPr>
          <p:nvPr/>
        </p:nvSpPr>
        <p:spPr bwMode="auto">
          <a:xfrm flipV="1">
            <a:off x="46482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2" name="Oval 26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43" name="Freeform 27"/>
          <p:cNvSpPr>
            <a:spLocks/>
          </p:cNvSpPr>
          <p:nvPr/>
        </p:nvSpPr>
        <p:spPr bwMode="auto">
          <a:xfrm>
            <a:off x="3352800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4" name="Oval 28"/>
          <p:cNvSpPr>
            <a:spLocks noChangeArrowheads="1"/>
          </p:cNvSpPr>
          <p:nvPr/>
        </p:nvSpPr>
        <p:spPr bwMode="auto">
          <a:xfrm flipV="1">
            <a:off x="45720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45" name="Freeform 29"/>
          <p:cNvSpPr>
            <a:spLocks/>
          </p:cNvSpPr>
          <p:nvPr/>
        </p:nvSpPr>
        <p:spPr bwMode="auto">
          <a:xfrm flipV="1">
            <a:off x="3352800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6" name="Line 30"/>
          <p:cNvSpPr>
            <a:spLocks noChangeShapeType="1"/>
          </p:cNvSpPr>
          <p:nvPr/>
        </p:nvSpPr>
        <p:spPr bwMode="auto">
          <a:xfrm flipV="1">
            <a:off x="46482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7" name="Line 31"/>
          <p:cNvSpPr>
            <a:spLocks noChangeShapeType="1"/>
          </p:cNvSpPr>
          <p:nvPr/>
        </p:nvSpPr>
        <p:spPr bwMode="auto">
          <a:xfrm flipH="1">
            <a:off x="32004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8" name="Freeform 32"/>
          <p:cNvSpPr>
            <a:spLocks/>
          </p:cNvSpPr>
          <p:nvPr/>
        </p:nvSpPr>
        <p:spPr bwMode="auto">
          <a:xfrm>
            <a:off x="22098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49" name="Freeform 33"/>
          <p:cNvSpPr>
            <a:spLocks/>
          </p:cNvSpPr>
          <p:nvPr/>
        </p:nvSpPr>
        <p:spPr bwMode="auto">
          <a:xfrm flipV="1">
            <a:off x="1905000" y="24384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0" name="Freeform 34"/>
          <p:cNvSpPr>
            <a:spLocks/>
          </p:cNvSpPr>
          <p:nvPr/>
        </p:nvSpPr>
        <p:spPr bwMode="auto">
          <a:xfrm flipV="1">
            <a:off x="4343400" y="2286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1" name="Freeform 35"/>
          <p:cNvSpPr>
            <a:spLocks/>
          </p:cNvSpPr>
          <p:nvPr/>
        </p:nvSpPr>
        <p:spPr bwMode="auto">
          <a:xfrm>
            <a:off x="43434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2" name="Freeform 36"/>
          <p:cNvSpPr>
            <a:spLocks/>
          </p:cNvSpPr>
          <p:nvPr/>
        </p:nvSpPr>
        <p:spPr bwMode="auto">
          <a:xfrm>
            <a:off x="70866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3" name="Freeform 37"/>
          <p:cNvSpPr>
            <a:spLocks/>
          </p:cNvSpPr>
          <p:nvPr/>
        </p:nvSpPr>
        <p:spPr bwMode="auto">
          <a:xfrm>
            <a:off x="3352800" y="16764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4" name="Freeform 38"/>
          <p:cNvSpPr>
            <a:spLocks/>
          </p:cNvSpPr>
          <p:nvPr/>
        </p:nvSpPr>
        <p:spPr bwMode="auto">
          <a:xfrm flipV="1">
            <a:off x="3352800" y="36576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5" name="Freeform 39"/>
          <p:cNvSpPr>
            <a:spLocks/>
          </p:cNvSpPr>
          <p:nvPr/>
        </p:nvSpPr>
        <p:spPr bwMode="auto">
          <a:xfrm>
            <a:off x="4114800" y="3657600"/>
            <a:ext cx="838200" cy="22860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528" y="576"/>
              </a:cxn>
              <a:cxn ang="0">
                <a:pos x="0" y="576"/>
              </a:cxn>
            </a:cxnLst>
            <a:rect l="0" t="0" r="r" b="b"/>
            <a:pathLst>
              <a:path w="528" h="576">
                <a:moveTo>
                  <a:pt x="528" y="0"/>
                </a:moveTo>
                <a:lnTo>
                  <a:pt x="528" y="576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6" name="Oval 40"/>
          <p:cNvSpPr>
            <a:spLocks noChangeArrowheads="1"/>
          </p:cNvSpPr>
          <p:nvPr/>
        </p:nvSpPr>
        <p:spPr bwMode="auto">
          <a:xfrm>
            <a:off x="3276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57" name="Line 41"/>
          <p:cNvSpPr>
            <a:spLocks noChangeShapeType="1"/>
          </p:cNvSpPr>
          <p:nvPr/>
        </p:nvSpPr>
        <p:spPr bwMode="auto">
          <a:xfrm>
            <a:off x="1143000" y="167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58" name="Oval 42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59" name="Oval 43"/>
          <p:cNvSpPr>
            <a:spLocks noChangeArrowheads="1"/>
          </p:cNvSpPr>
          <p:nvPr/>
        </p:nvSpPr>
        <p:spPr bwMode="auto">
          <a:xfrm>
            <a:off x="4876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60" name="Text Box 44"/>
          <p:cNvSpPr txBox="1">
            <a:spLocks noChangeArrowheads="1"/>
          </p:cNvSpPr>
          <p:nvPr/>
        </p:nvSpPr>
        <p:spPr bwMode="auto">
          <a:xfrm>
            <a:off x="304800" y="3886200"/>
            <a:ext cx="852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Clear</a:t>
            </a:r>
          </a:p>
        </p:txBody>
      </p:sp>
      <p:sp>
        <p:nvSpPr>
          <p:cNvPr id="265261" name="Text Box 45"/>
          <p:cNvSpPr txBox="1">
            <a:spLocks noChangeArrowheads="1"/>
          </p:cNvSpPr>
          <p:nvPr/>
        </p:nvSpPr>
        <p:spPr bwMode="auto">
          <a:xfrm>
            <a:off x="3962400" y="4800600"/>
            <a:ext cx="584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5262" name="Line 46"/>
          <p:cNvSpPr>
            <a:spLocks noChangeShapeType="1"/>
          </p:cNvSpPr>
          <p:nvPr/>
        </p:nvSpPr>
        <p:spPr bwMode="auto">
          <a:xfrm flipV="1">
            <a:off x="3810000" y="4800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63" name="Line 47"/>
          <p:cNvSpPr>
            <a:spLocks noChangeShapeType="1"/>
          </p:cNvSpPr>
          <p:nvPr/>
        </p:nvSpPr>
        <p:spPr bwMode="auto">
          <a:xfrm flipH="1">
            <a:off x="1143000" y="4648200"/>
            <a:ext cx="2071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64" name="Text Box 48"/>
          <p:cNvSpPr txBox="1">
            <a:spLocks noChangeArrowheads="1"/>
          </p:cNvSpPr>
          <p:nvPr/>
        </p:nvSpPr>
        <p:spPr bwMode="auto">
          <a:xfrm>
            <a:off x="3962400" y="5562600"/>
            <a:ext cx="6746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  <a:sym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  <a:sym typeface="Symbol" pitchFamily="18" charset="2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5265" name="Freeform 49"/>
          <p:cNvSpPr>
            <a:spLocks/>
          </p:cNvSpPr>
          <p:nvPr/>
        </p:nvSpPr>
        <p:spPr bwMode="auto">
          <a:xfrm>
            <a:off x="2971800" y="49530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66" name="Line 50"/>
          <p:cNvSpPr>
            <a:spLocks noChangeShapeType="1"/>
          </p:cNvSpPr>
          <p:nvPr/>
        </p:nvSpPr>
        <p:spPr bwMode="auto">
          <a:xfrm flipV="1">
            <a:off x="3810000" y="5943600"/>
            <a:ext cx="487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67" name="Freeform 51"/>
          <p:cNvSpPr>
            <a:spLocks/>
          </p:cNvSpPr>
          <p:nvPr/>
        </p:nvSpPr>
        <p:spPr bwMode="auto">
          <a:xfrm>
            <a:off x="2667000" y="56388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68" name="Line 52"/>
          <p:cNvSpPr>
            <a:spLocks noChangeShapeType="1"/>
          </p:cNvSpPr>
          <p:nvPr/>
        </p:nvSpPr>
        <p:spPr bwMode="auto">
          <a:xfrm>
            <a:off x="2667000" y="4648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69" name="Freeform 53"/>
          <p:cNvSpPr>
            <a:spLocks/>
          </p:cNvSpPr>
          <p:nvPr/>
        </p:nvSpPr>
        <p:spPr bwMode="auto">
          <a:xfrm flipV="1">
            <a:off x="2971800" y="48006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70" name="Oval 54"/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71" name="Oval 55"/>
          <p:cNvSpPr>
            <a:spLocks noChangeArrowheads="1"/>
          </p:cNvSpPr>
          <p:nvPr/>
        </p:nvSpPr>
        <p:spPr bwMode="auto">
          <a:xfrm>
            <a:off x="2590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5272" name="Oval 56"/>
          <p:cNvSpPr>
            <a:spLocks noChangeArrowheads="1"/>
          </p:cNvSpPr>
          <p:nvPr/>
        </p:nvSpPr>
        <p:spPr bwMode="auto">
          <a:xfrm>
            <a:off x="3962400" y="586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5273" name="Group 57"/>
          <p:cNvGrpSpPr>
            <a:grpSpLocks/>
          </p:cNvGrpSpPr>
          <p:nvPr/>
        </p:nvGrpSpPr>
        <p:grpSpPr bwMode="auto">
          <a:xfrm>
            <a:off x="3124200" y="4572000"/>
            <a:ext cx="685800" cy="444500"/>
            <a:chOff x="2400" y="2640"/>
            <a:chExt cx="432" cy="280"/>
          </a:xfrm>
        </p:grpSpPr>
        <p:grpSp>
          <p:nvGrpSpPr>
            <p:cNvPr id="265274" name="Group 58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5275" name="Arc 59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76" name="Arc 60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77" name="Arc 61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78" name="Arc 62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5279" name="Oval 63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280" name="Group 64"/>
          <p:cNvGrpSpPr>
            <a:grpSpLocks/>
          </p:cNvGrpSpPr>
          <p:nvPr/>
        </p:nvGrpSpPr>
        <p:grpSpPr bwMode="auto">
          <a:xfrm>
            <a:off x="3124200" y="5715000"/>
            <a:ext cx="685800" cy="444500"/>
            <a:chOff x="2400" y="2640"/>
            <a:chExt cx="432" cy="280"/>
          </a:xfrm>
        </p:grpSpPr>
        <p:grpSp>
          <p:nvGrpSpPr>
            <p:cNvPr id="265281" name="Group 65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5282" name="Arc 66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83" name="Arc 67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84" name="Arc 68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5285" name="Arc 69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5286" name="Oval 70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287" name="Group 71"/>
          <p:cNvGrpSpPr>
            <a:grpSpLocks/>
          </p:cNvGrpSpPr>
          <p:nvPr/>
        </p:nvGrpSpPr>
        <p:grpSpPr bwMode="auto">
          <a:xfrm rot="5400000">
            <a:off x="2438400" y="5257800"/>
            <a:ext cx="457200" cy="304800"/>
            <a:chOff x="3744" y="2640"/>
            <a:chExt cx="288" cy="192"/>
          </a:xfrm>
        </p:grpSpPr>
        <p:sp>
          <p:nvSpPr>
            <p:cNvPr id="265288" name="AutoShape 7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289" name="Oval 7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5290" name="Freeform 74"/>
          <p:cNvSpPr>
            <a:spLocks/>
          </p:cNvSpPr>
          <p:nvPr/>
        </p:nvSpPr>
        <p:spPr bwMode="auto">
          <a:xfrm>
            <a:off x="2209800" y="3657600"/>
            <a:ext cx="1828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152" y="432"/>
              </a:cxn>
              <a:cxn ang="0">
                <a:pos x="1152" y="720"/>
              </a:cxn>
            </a:cxnLst>
            <a:rect l="0" t="0" r="r" b="b"/>
            <a:pathLst>
              <a:path w="1152" h="720">
                <a:moveTo>
                  <a:pt x="0" y="0"/>
                </a:moveTo>
                <a:lnTo>
                  <a:pt x="0" y="432"/>
                </a:lnTo>
                <a:lnTo>
                  <a:pt x="1152" y="432"/>
                </a:lnTo>
                <a:lnTo>
                  <a:pt x="115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91" name="Text Box 75"/>
          <p:cNvSpPr txBox="1">
            <a:spLocks noChangeArrowheads="1"/>
          </p:cNvSpPr>
          <p:nvPr/>
        </p:nvSpPr>
        <p:spPr bwMode="auto">
          <a:xfrm>
            <a:off x="152400" y="1447800"/>
            <a:ext cx="9953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Preset</a:t>
            </a:r>
          </a:p>
        </p:txBody>
      </p:sp>
      <p:sp>
        <p:nvSpPr>
          <p:cNvPr id="265292" name="Line 76"/>
          <p:cNvSpPr>
            <a:spLocks noChangeShapeType="1"/>
          </p:cNvSpPr>
          <p:nvPr/>
        </p:nvSpPr>
        <p:spPr bwMode="auto">
          <a:xfrm>
            <a:off x="381000" y="3886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5293" name="Line 77"/>
          <p:cNvSpPr>
            <a:spLocks noChangeShapeType="1"/>
          </p:cNvSpPr>
          <p:nvPr/>
        </p:nvSpPr>
        <p:spPr bwMode="auto">
          <a:xfrm>
            <a:off x="228600" y="1447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5294" name="Group 78"/>
          <p:cNvGrpSpPr>
            <a:grpSpLocks/>
          </p:cNvGrpSpPr>
          <p:nvPr/>
        </p:nvGrpSpPr>
        <p:grpSpPr bwMode="auto">
          <a:xfrm>
            <a:off x="6400800" y="3276600"/>
            <a:ext cx="685800" cy="457200"/>
            <a:chOff x="3600" y="2256"/>
            <a:chExt cx="432" cy="288"/>
          </a:xfrm>
        </p:grpSpPr>
        <p:sp>
          <p:nvSpPr>
            <p:cNvPr id="265295" name="AutoShape 79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296" name="Oval 80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297" name="Group 81"/>
          <p:cNvGrpSpPr>
            <a:grpSpLocks/>
          </p:cNvGrpSpPr>
          <p:nvPr/>
        </p:nvGrpSpPr>
        <p:grpSpPr bwMode="auto">
          <a:xfrm>
            <a:off x="6400800" y="2057400"/>
            <a:ext cx="685800" cy="457200"/>
            <a:chOff x="3600" y="2256"/>
            <a:chExt cx="432" cy="288"/>
          </a:xfrm>
        </p:grpSpPr>
        <p:sp>
          <p:nvSpPr>
            <p:cNvPr id="265298" name="AutoShape 8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299" name="Oval 8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00" name="Group 84"/>
          <p:cNvGrpSpPr>
            <a:grpSpLocks/>
          </p:cNvGrpSpPr>
          <p:nvPr/>
        </p:nvGrpSpPr>
        <p:grpSpPr bwMode="auto">
          <a:xfrm>
            <a:off x="5257800" y="2057400"/>
            <a:ext cx="685800" cy="457200"/>
            <a:chOff x="3600" y="2256"/>
            <a:chExt cx="432" cy="288"/>
          </a:xfrm>
        </p:grpSpPr>
        <p:sp>
          <p:nvSpPr>
            <p:cNvPr id="265301" name="AutoShape 8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02" name="Oval 8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03" name="Group 87"/>
          <p:cNvGrpSpPr>
            <a:grpSpLocks/>
          </p:cNvGrpSpPr>
          <p:nvPr/>
        </p:nvGrpSpPr>
        <p:grpSpPr bwMode="auto">
          <a:xfrm>
            <a:off x="5257800" y="3276600"/>
            <a:ext cx="685800" cy="457200"/>
            <a:chOff x="3600" y="2256"/>
            <a:chExt cx="432" cy="288"/>
          </a:xfrm>
        </p:grpSpPr>
        <p:sp>
          <p:nvSpPr>
            <p:cNvPr id="265304" name="AutoShape 88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05" name="Oval 89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3657600" y="3276600"/>
            <a:ext cx="685800" cy="457200"/>
            <a:chOff x="2304" y="2064"/>
            <a:chExt cx="432" cy="288"/>
          </a:xfrm>
        </p:grpSpPr>
        <p:sp>
          <p:nvSpPr>
            <p:cNvPr id="265307" name="AutoShape 91"/>
            <p:cNvSpPr>
              <a:spLocks noChangeArrowheads="1"/>
            </p:cNvSpPr>
            <p:nvPr/>
          </p:nvSpPr>
          <p:spPr bwMode="auto">
            <a:xfrm>
              <a:off x="2304" y="2064"/>
              <a:ext cx="336" cy="288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08" name="Oval 92"/>
            <p:cNvSpPr>
              <a:spLocks noChangeArrowheads="1"/>
            </p:cNvSpPr>
            <p:nvPr/>
          </p:nvSpPr>
          <p:spPr bwMode="auto">
            <a:xfrm>
              <a:off x="2640" y="2160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3657600" y="2057400"/>
            <a:ext cx="685800" cy="457200"/>
            <a:chOff x="3600" y="2256"/>
            <a:chExt cx="432" cy="288"/>
          </a:xfrm>
        </p:grpSpPr>
        <p:sp>
          <p:nvSpPr>
            <p:cNvPr id="265310" name="AutoShape 9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11" name="Oval 9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12" name="Group 96"/>
          <p:cNvGrpSpPr>
            <a:grpSpLocks/>
          </p:cNvGrpSpPr>
          <p:nvPr/>
        </p:nvGrpSpPr>
        <p:grpSpPr bwMode="auto">
          <a:xfrm>
            <a:off x="2514600" y="2057400"/>
            <a:ext cx="685800" cy="457200"/>
            <a:chOff x="3600" y="2256"/>
            <a:chExt cx="432" cy="288"/>
          </a:xfrm>
        </p:grpSpPr>
        <p:sp>
          <p:nvSpPr>
            <p:cNvPr id="265313" name="AutoShape 97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14" name="Oval 98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5315" name="Group 99"/>
          <p:cNvGrpSpPr>
            <a:grpSpLocks/>
          </p:cNvGrpSpPr>
          <p:nvPr/>
        </p:nvGrpSpPr>
        <p:grpSpPr bwMode="auto">
          <a:xfrm>
            <a:off x="2514600" y="3276600"/>
            <a:ext cx="685800" cy="457200"/>
            <a:chOff x="3600" y="2256"/>
            <a:chExt cx="432" cy="288"/>
          </a:xfrm>
        </p:grpSpPr>
        <p:sp>
          <p:nvSpPr>
            <p:cNvPr id="265316" name="AutoShape 10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5317" name="Oval 10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5318" name="Text Box 102"/>
          <p:cNvSpPr txBox="1">
            <a:spLocks noChangeArrowheads="1"/>
          </p:cNvSpPr>
          <p:nvPr/>
        </p:nvSpPr>
        <p:spPr bwMode="auto">
          <a:xfrm>
            <a:off x="1295400" y="1295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19" name="Text Box 103"/>
          <p:cNvSpPr txBox="1">
            <a:spLocks noChangeArrowheads="1"/>
          </p:cNvSpPr>
          <p:nvPr/>
        </p:nvSpPr>
        <p:spPr bwMode="auto">
          <a:xfrm>
            <a:off x="7467600" y="1828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0" name="Text Box 104"/>
          <p:cNvSpPr txBox="1">
            <a:spLocks noChangeArrowheads="1"/>
          </p:cNvSpPr>
          <p:nvPr/>
        </p:nvSpPr>
        <p:spPr bwMode="auto">
          <a:xfrm>
            <a:off x="4419600" y="35052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1" name="Text Box 105"/>
          <p:cNvSpPr txBox="1">
            <a:spLocks noChangeArrowheads="1"/>
          </p:cNvSpPr>
          <p:nvPr/>
        </p:nvSpPr>
        <p:spPr bwMode="auto">
          <a:xfrm>
            <a:off x="4114800" y="4343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2" name="Text Box 106"/>
          <p:cNvSpPr txBox="1">
            <a:spLocks noChangeArrowheads="1"/>
          </p:cNvSpPr>
          <p:nvPr/>
        </p:nvSpPr>
        <p:spPr bwMode="auto">
          <a:xfrm>
            <a:off x="1295400" y="3733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3" name="Text Box 107"/>
          <p:cNvSpPr txBox="1">
            <a:spLocks noChangeArrowheads="1"/>
          </p:cNvSpPr>
          <p:nvPr/>
        </p:nvSpPr>
        <p:spPr bwMode="auto">
          <a:xfrm>
            <a:off x="4343400" y="19050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4" name="Text Box 108"/>
          <p:cNvSpPr txBox="1">
            <a:spLocks noChangeArrowheads="1"/>
          </p:cNvSpPr>
          <p:nvPr/>
        </p:nvSpPr>
        <p:spPr bwMode="auto">
          <a:xfrm>
            <a:off x="4495800" y="5486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5" name="Text Box 109"/>
          <p:cNvSpPr txBox="1">
            <a:spLocks noChangeArrowheads="1"/>
          </p:cNvSpPr>
          <p:nvPr/>
        </p:nvSpPr>
        <p:spPr bwMode="auto">
          <a:xfrm>
            <a:off x="7467600" y="3276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6" name="Text Box 110"/>
          <p:cNvSpPr txBox="1">
            <a:spLocks noChangeArrowheads="1"/>
          </p:cNvSpPr>
          <p:nvPr/>
        </p:nvSpPr>
        <p:spPr bwMode="auto">
          <a:xfrm>
            <a:off x="1217613" y="2057400"/>
            <a:ext cx="30638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5327" name="Text Box 111"/>
          <p:cNvSpPr txBox="1">
            <a:spLocks noChangeArrowheads="1"/>
          </p:cNvSpPr>
          <p:nvPr/>
        </p:nvSpPr>
        <p:spPr bwMode="auto">
          <a:xfrm>
            <a:off x="2971800" y="3048000"/>
            <a:ext cx="306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5" name="Segnaposto numero diapositiva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16" name="Segnaposto piè di pagina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Verifica Pr = 0 ,  Ck = 0 ,  D = 0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8153400" y="21336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 flipH="1">
            <a:off x="59436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 flipV="1">
            <a:off x="7391400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762000" y="2209800"/>
            <a:ext cx="371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D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266247" name="Oval 7"/>
          <p:cNvSpPr>
            <a:spLocks noChangeArrowheads="1"/>
          </p:cNvSpPr>
          <p:nvPr/>
        </p:nvSpPr>
        <p:spPr bwMode="auto">
          <a:xfrm>
            <a:off x="32766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1143000" y="4114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49" name="Freeform 9"/>
          <p:cNvSpPr>
            <a:spLocks/>
          </p:cNvSpPr>
          <p:nvPr/>
        </p:nvSpPr>
        <p:spPr bwMode="auto">
          <a:xfrm>
            <a:off x="6096000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1" name="Oval 11"/>
          <p:cNvSpPr>
            <a:spLocks noChangeArrowheads="1"/>
          </p:cNvSpPr>
          <p:nvPr/>
        </p:nvSpPr>
        <p:spPr bwMode="auto">
          <a:xfrm flipV="1">
            <a:off x="7315200" y="22193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 flipV="1">
            <a:off x="7086600" y="2286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3" name="Freeform 13"/>
          <p:cNvSpPr>
            <a:spLocks/>
          </p:cNvSpPr>
          <p:nvPr/>
        </p:nvSpPr>
        <p:spPr bwMode="auto">
          <a:xfrm flipV="1">
            <a:off x="6096000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H="1">
            <a:off x="59436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5" name="Freeform 15"/>
          <p:cNvSpPr>
            <a:spLocks/>
          </p:cNvSpPr>
          <p:nvPr/>
        </p:nvSpPr>
        <p:spPr bwMode="auto">
          <a:xfrm>
            <a:off x="49530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609600" y="441960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266257" name="Freeform 17"/>
          <p:cNvSpPr>
            <a:spLocks/>
          </p:cNvSpPr>
          <p:nvPr/>
        </p:nvSpPr>
        <p:spPr bwMode="auto">
          <a:xfrm>
            <a:off x="1905000" y="31242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58" name="Oval 18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6259" name="Group 19"/>
          <p:cNvGrpSpPr>
            <a:grpSpLocks/>
          </p:cNvGrpSpPr>
          <p:nvPr/>
        </p:nvGrpSpPr>
        <p:grpSpPr bwMode="auto">
          <a:xfrm rot="5400000">
            <a:off x="1676400" y="2743200"/>
            <a:ext cx="457200" cy="304800"/>
            <a:chOff x="3744" y="2640"/>
            <a:chExt cx="288" cy="192"/>
          </a:xfrm>
        </p:grpSpPr>
        <p:sp>
          <p:nvSpPr>
            <p:cNvPr id="266260" name="AutoShape 20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261" name="Oval 21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262" name="Text Box 2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defTabSz="762000" eaLnBrk="0" hangingPunct="0">
              <a:spcBef>
                <a:spcPct val="0"/>
              </a:spcBef>
              <a:buFontTx/>
              <a:buNone/>
            </a:pPr>
            <a:r>
              <a:rPr lang="it-IT" sz="2000">
                <a:effectLst/>
              </a:rPr>
              <a:t> </a:t>
            </a:r>
            <a:endParaRPr lang="it-IT"/>
          </a:p>
        </p:txBody>
      </p:sp>
      <p:sp>
        <p:nvSpPr>
          <p:cNvPr id="266263" name="Line 23"/>
          <p:cNvSpPr>
            <a:spLocks noChangeShapeType="1"/>
          </p:cNvSpPr>
          <p:nvPr/>
        </p:nvSpPr>
        <p:spPr bwMode="auto">
          <a:xfrm flipH="1">
            <a:off x="1143000" y="2438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 flipH="1">
            <a:off x="3200400" y="228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65" name="Line 25"/>
          <p:cNvSpPr>
            <a:spLocks noChangeShapeType="1"/>
          </p:cNvSpPr>
          <p:nvPr/>
        </p:nvSpPr>
        <p:spPr bwMode="auto">
          <a:xfrm flipV="1">
            <a:off x="46482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66" name="Oval 26"/>
          <p:cNvSpPr>
            <a:spLocks noChangeArrowheads="1"/>
          </p:cNvSpPr>
          <p:nvPr/>
        </p:nvSpPr>
        <p:spPr bwMode="auto">
          <a:xfrm>
            <a:off x="4572000" y="32861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67" name="Freeform 27"/>
          <p:cNvSpPr>
            <a:spLocks/>
          </p:cNvSpPr>
          <p:nvPr/>
        </p:nvSpPr>
        <p:spPr bwMode="auto">
          <a:xfrm>
            <a:off x="3352800" y="24384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68" name="Oval 28"/>
          <p:cNvSpPr>
            <a:spLocks noChangeArrowheads="1"/>
          </p:cNvSpPr>
          <p:nvPr/>
        </p:nvSpPr>
        <p:spPr bwMode="auto">
          <a:xfrm flipV="1">
            <a:off x="4572000" y="23717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69" name="Freeform 29"/>
          <p:cNvSpPr>
            <a:spLocks/>
          </p:cNvSpPr>
          <p:nvPr/>
        </p:nvSpPr>
        <p:spPr bwMode="auto">
          <a:xfrm flipV="1">
            <a:off x="3352800" y="2286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flipV="1">
            <a:off x="46482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 flipH="1">
            <a:off x="32004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2" name="Freeform 32"/>
          <p:cNvSpPr>
            <a:spLocks/>
          </p:cNvSpPr>
          <p:nvPr/>
        </p:nvSpPr>
        <p:spPr bwMode="auto">
          <a:xfrm>
            <a:off x="2209800" y="21336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3" name="Freeform 33"/>
          <p:cNvSpPr>
            <a:spLocks/>
          </p:cNvSpPr>
          <p:nvPr/>
        </p:nvSpPr>
        <p:spPr bwMode="auto">
          <a:xfrm flipV="1">
            <a:off x="1905000" y="2438400"/>
            <a:ext cx="609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4" name="Freeform 34"/>
          <p:cNvSpPr>
            <a:spLocks/>
          </p:cNvSpPr>
          <p:nvPr/>
        </p:nvSpPr>
        <p:spPr bwMode="auto">
          <a:xfrm flipV="1">
            <a:off x="4343400" y="2286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5" name="Freeform 35"/>
          <p:cNvSpPr>
            <a:spLocks/>
          </p:cNvSpPr>
          <p:nvPr/>
        </p:nvSpPr>
        <p:spPr bwMode="auto">
          <a:xfrm>
            <a:off x="43434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6" name="Freeform 36"/>
          <p:cNvSpPr>
            <a:spLocks/>
          </p:cNvSpPr>
          <p:nvPr/>
        </p:nvSpPr>
        <p:spPr bwMode="auto">
          <a:xfrm>
            <a:off x="7086600" y="3429000"/>
            <a:ext cx="304800" cy="76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96"/>
              </a:cxn>
              <a:cxn ang="0">
                <a:pos x="192" y="0"/>
              </a:cxn>
            </a:cxnLst>
            <a:rect l="0" t="0" r="r" b="b"/>
            <a:pathLst>
              <a:path w="192" h="96">
                <a:moveTo>
                  <a:pt x="0" y="96"/>
                </a:moveTo>
                <a:lnTo>
                  <a:pt x="192" y="96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7" name="Freeform 37"/>
          <p:cNvSpPr>
            <a:spLocks/>
          </p:cNvSpPr>
          <p:nvPr/>
        </p:nvSpPr>
        <p:spPr bwMode="auto">
          <a:xfrm>
            <a:off x="3352800" y="16764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8" name="Freeform 38"/>
          <p:cNvSpPr>
            <a:spLocks/>
          </p:cNvSpPr>
          <p:nvPr/>
        </p:nvSpPr>
        <p:spPr bwMode="auto">
          <a:xfrm flipV="1">
            <a:off x="3352800" y="3657600"/>
            <a:ext cx="30480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0" y="288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1920" y="288"/>
              </a:cxn>
            </a:cxnLst>
            <a:rect l="0" t="0" r="r" b="b"/>
            <a:pathLst>
              <a:path w="1920" h="288">
                <a:moveTo>
                  <a:pt x="192" y="288"/>
                </a:moveTo>
                <a:lnTo>
                  <a:pt x="0" y="288"/>
                </a:ln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192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79" name="Freeform 39"/>
          <p:cNvSpPr>
            <a:spLocks/>
          </p:cNvSpPr>
          <p:nvPr/>
        </p:nvSpPr>
        <p:spPr bwMode="auto">
          <a:xfrm>
            <a:off x="4114800" y="3657600"/>
            <a:ext cx="838200" cy="22860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528" y="576"/>
              </a:cxn>
              <a:cxn ang="0">
                <a:pos x="0" y="576"/>
              </a:cxn>
            </a:cxnLst>
            <a:rect l="0" t="0" r="r" b="b"/>
            <a:pathLst>
              <a:path w="528" h="576">
                <a:moveTo>
                  <a:pt x="528" y="0"/>
                </a:moveTo>
                <a:lnTo>
                  <a:pt x="528" y="576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80" name="Oval 40"/>
          <p:cNvSpPr>
            <a:spLocks noChangeArrowheads="1"/>
          </p:cNvSpPr>
          <p:nvPr/>
        </p:nvSpPr>
        <p:spPr bwMode="auto">
          <a:xfrm>
            <a:off x="3276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81" name="Line 41"/>
          <p:cNvSpPr>
            <a:spLocks noChangeShapeType="1"/>
          </p:cNvSpPr>
          <p:nvPr/>
        </p:nvSpPr>
        <p:spPr bwMode="auto">
          <a:xfrm>
            <a:off x="1143000" y="167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82" name="Oval 42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83" name="Oval 43"/>
          <p:cNvSpPr>
            <a:spLocks noChangeArrowheads="1"/>
          </p:cNvSpPr>
          <p:nvPr/>
        </p:nvSpPr>
        <p:spPr bwMode="auto">
          <a:xfrm>
            <a:off x="4876800" y="35909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84" name="Text Box 44"/>
          <p:cNvSpPr txBox="1">
            <a:spLocks noChangeArrowheads="1"/>
          </p:cNvSpPr>
          <p:nvPr/>
        </p:nvSpPr>
        <p:spPr bwMode="auto">
          <a:xfrm>
            <a:off x="304800" y="3886200"/>
            <a:ext cx="852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Clear</a:t>
            </a:r>
          </a:p>
        </p:txBody>
      </p:sp>
      <p:sp>
        <p:nvSpPr>
          <p:cNvPr id="266285" name="Text Box 45"/>
          <p:cNvSpPr txBox="1">
            <a:spLocks noChangeArrowheads="1"/>
          </p:cNvSpPr>
          <p:nvPr/>
        </p:nvSpPr>
        <p:spPr bwMode="auto">
          <a:xfrm>
            <a:off x="3962400" y="4800600"/>
            <a:ext cx="584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6286" name="Line 46"/>
          <p:cNvSpPr>
            <a:spLocks noChangeShapeType="1"/>
          </p:cNvSpPr>
          <p:nvPr/>
        </p:nvSpPr>
        <p:spPr bwMode="auto">
          <a:xfrm flipV="1">
            <a:off x="3810000" y="4800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87" name="Line 47"/>
          <p:cNvSpPr>
            <a:spLocks noChangeShapeType="1"/>
          </p:cNvSpPr>
          <p:nvPr/>
        </p:nvSpPr>
        <p:spPr bwMode="auto">
          <a:xfrm flipH="1">
            <a:off x="1143000" y="4648200"/>
            <a:ext cx="2071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88" name="Text Box 48"/>
          <p:cNvSpPr txBox="1">
            <a:spLocks noChangeArrowheads="1"/>
          </p:cNvSpPr>
          <p:nvPr/>
        </p:nvSpPr>
        <p:spPr bwMode="auto">
          <a:xfrm>
            <a:off x="3962400" y="5562600"/>
            <a:ext cx="6746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Symbol" pitchFamily="18" charset="2"/>
                <a:sym typeface="Symbol" pitchFamily="18" charset="2"/>
              </a:rPr>
              <a:t>F</a:t>
            </a:r>
            <a:r>
              <a:rPr lang="it-IT" sz="1800" b="1" baseline="-25000">
                <a:latin typeface="Arial Rounded MT Bold" pitchFamily="34" charset="0"/>
                <a:sym typeface="Symbol" pitchFamily="18" charset="2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6289" name="Freeform 49"/>
          <p:cNvSpPr>
            <a:spLocks/>
          </p:cNvSpPr>
          <p:nvPr/>
        </p:nvSpPr>
        <p:spPr bwMode="auto">
          <a:xfrm>
            <a:off x="2971800" y="49530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90" name="Line 50"/>
          <p:cNvSpPr>
            <a:spLocks noChangeShapeType="1"/>
          </p:cNvSpPr>
          <p:nvPr/>
        </p:nvSpPr>
        <p:spPr bwMode="auto">
          <a:xfrm flipV="1">
            <a:off x="3810000" y="5943600"/>
            <a:ext cx="487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91" name="Freeform 51"/>
          <p:cNvSpPr>
            <a:spLocks/>
          </p:cNvSpPr>
          <p:nvPr/>
        </p:nvSpPr>
        <p:spPr bwMode="auto">
          <a:xfrm>
            <a:off x="2667000" y="56388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40" y="480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92" name="Line 52"/>
          <p:cNvSpPr>
            <a:spLocks noChangeShapeType="1"/>
          </p:cNvSpPr>
          <p:nvPr/>
        </p:nvSpPr>
        <p:spPr bwMode="auto">
          <a:xfrm>
            <a:off x="2667000" y="4648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93" name="Freeform 53"/>
          <p:cNvSpPr>
            <a:spLocks/>
          </p:cNvSpPr>
          <p:nvPr/>
        </p:nvSpPr>
        <p:spPr bwMode="auto">
          <a:xfrm flipV="1">
            <a:off x="2971800" y="4800600"/>
            <a:ext cx="1066800" cy="9906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294" name="Oval 54"/>
          <p:cNvSpPr>
            <a:spLocks noChangeArrowheads="1"/>
          </p:cNvSpPr>
          <p:nvPr/>
        </p:nvSpPr>
        <p:spPr bwMode="auto">
          <a:xfrm>
            <a:off x="3962400" y="47339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95" name="Oval 55"/>
          <p:cNvSpPr>
            <a:spLocks noChangeArrowheads="1"/>
          </p:cNvSpPr>
          <p:nvPr/>
        </p:nvSpPr>
        <p:spPr bwMode="auto">
          <a:xfrm>
            <a:off x="2590800" y="4581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6296" name="Oval 56"/>
          <p:cNvSpPr>
            <a:spLocks noChangeArrowheads="1"/>
          </p:cNvSpPr>
          <p:nvPr/>
        </p:nvSpPr>
        <p:spPr bwMode="auto">
          <a:xfrm>
            <a:off x="3962400" y="58769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6297" name="Group 57"/>
          <p:cNvGrpSpPr>
            <a:grpSpLocks/>
          </p:cNvGrpSpPr>
          <p:nvPr/>
        </p:nvGrpSpPr>
        <p:grpSpPr bwMode="auto">
          <a:xfrm>
            <a:off x="3124200" y="4572000"/>
            <a:ext cx="685800" cy="444500"/>
            <a:chOff x="2400" y="2640"/>
            <a:chExt cx="432" cy="280"/>
          </a:xfrm>
        </p:grpSpPr>
        <p:grpSp>
          <p:nvGrpSpPr>
            <p:cNvPr id="266298" name="Group 58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6299" name="Arc 59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0" name="Arc 60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1" name="Arc 61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2" name="Arc 62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6303" name="Oval 63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04" name="Group 64"/>
          <p:cNvGrpSpPr>
            <a:grpSpLocks/>
          </p:cNvGrpSpPr>
          <p:nvPr/>
        </p:nvGrpSpPr>
        <p:grpSpPr bwMode="auto">
          <a:xfrm>
            <a:off x="3124200" y="5715000"/>
            <a:ext cx="685800" cy="444500"/>
            <a:chOff x="2400" y="2640"/>
            <a:chExt cx="432" cy="280"/>
          </a:xfrm>
        </p:grpSpPr>
        <p:grpSp>
          <p:nvGrpSpPr>
            <p:cNvPr id="266305" name="Group 65"/>
            <p:cNvGrpSpPr>
              <a:grpSpLocks/>
            </p:cNvGrpSpPr>
            <p:nvPr/>
          </p:nvGrpSpPr>
          <p:grpSpPr bwMode="auto">
            <a:xfrm>
              <a:off x="2400" y="2640"/>
              <a:ext cx="336" cy="280"/>
              <a:chOff x="3585" y="2352"/>
              <a:chExt cx="614" cy="480"/>
            </a:xfrm>
          </p:grpSpPr>
          <p:sp>
            <p:nvSpPr>
              <p:cNvPr id="266306" name="Arc 66"/>
              <p:cNvSpPr>
                <a:spLocks/>
              </p:cNvSpPr>
              <p:nvPr/>
            </p:nvSpPr>
            <p:spPr bwMode="auto">
              <a:xfrm>
                <a:off x="3585" y="2354"/>
                <a:ext cx="612" cy="2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872"/>
                  <a:gd name="T2" fmla="*/ 21598 w 21600"/>
                  <a:gd name="T3" fmla="*/ 21872 h 21872"/>
                  <a:gd name="T4" fmla="*/ 0 w 21600"/>
                  <a:gd name="T5" fmla="*/ 21600 h 2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7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</a:path>
                  <a:path w="21600" h="2187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690"/>
                      <a:pt x="21599" y="21781"/>
                      <a:pt x="21598" y="218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7" name="Arc 67"/>
              <p:cNvSpPr>
                <a:spLocks/>
              </p:cNvSpPr>
              <p:nvPr/>
            </p:nvSpPr>
            <p:spPr bwMode="auto">
              <a:xfrm flipV="1">
                <a:off x="3585" y="2592"/>
                <a:ext cx="614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8" name="Arc 68"/>
              <p:cNvSpPr>
                <a:spLocks/>
              </p:cNvSpPr>
              <p:nvPr/>
            </p:nvSpPr>
            <p:spPr bwMode="auto">
              <a:xfrm>
                <a:off x="3585" y="235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309" name="Arc 69"/>
              <p:cNvSpPr>
                <a:spLocks/>
              </p:cNvSpPr>
              <p:nvPr/>
            </p:nvSpPr>
            <p:spPr bwMode="auto">
              <a:xfrm flipV="1">
                <a:off x="3585" y="2592"/>
                <a:ext cx="13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33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6310" name="Oval 70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11" name="Group 71"/>
          <p:cNvGrpSpPr>
            <a:grpSpLocks/>
          </p:cNvGrpSpPr>
          <p:nvPr/>
        </p:nvGrpSpPr>
        <p:grpSpPr bwMode="auto">
          <a:xfrm rot="5400000">
            <a:off x="2438400" y="5257800"/>
            <a:ext cx="457200" cy="304800"/>
            <a:chOff x="3744" y="2640"/>
            <a:chExt cx="288" cy="192"/>
          </a:xfrm>
        </p:grpSpPr>
        <p:sp>
          <p:nvSpPr>
            <p:cNvPr id="266312" name="AutoShape 72"/>
            <p:cNvSpPr>
              <a:spLocks noChangeArrowheads="1"/>
            </p:cNvSpPr>
            <p:nvPr/>
          </p:nvSpPr>
          <p:spPr bwMode="auto">
            <a:xfrm rot="5400000">
              <a:off x="3744" y="2640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13" name="Oval 73"/>
            <p:cNvSpPr>
              <a:spLocks noChangeArrowheads="1"/>
            </p:cNvSpPr>
            <p:nvPr/>
          </p:nvSpPr>
          <p:spPr bwMode="auto">
            <a:xfrm>
              <a:off x="3936" y="2688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314" name="Freeform 74"/>
          <p:cNvSpPr>
            <a:spLocks/>
          </p:cNvSpPr>
          <p:nvPr/>
        </p:nvSpPr>
        <p:spPr bwMode="auto">
          <a:xfrm>
            <a:off x="2209800" y="3657600"/>
            <a:ext cx="1828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1152" y="432"/>
              </a:cxn>
              <a:cxn ang="0">
                <a:pos x="1152" y="720"/>
              </a:cxn>
            </a:cxnLst>
            <a:rect l="0" t="0" r="r" b="b"/>
            <a:pathLst>
              <a:path w="1152" h="720">
                <a:moveTo>
                  <a:pt x="0" y="0"/>
                </a:moveTo>
                <a:lnTo>
                  <a:pt x="0" y="432"/>
                </a:lnTo>
                <a:lnTo>
                  <a:pt x="1152" y="432"/>
                </a:lnTo>
                <a:lnTo>
                  <a:pt x="1152" y="7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315" name="Text Box 75"/>
          <p:cNvSpPr txBox="1">
            <a:spLocks noChangeArrowheads="1"/>
          </p:cNvSpPr>
          <p:nvPr/>
        </p:nvSpPr>
        <p:spPr bwMode="auto">
          <a:xfrm>
            <a:off x="152400" y="1447800"/>
            <a:ext cx="9953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Preset</a:t>
            </a:r>
          </a:p>
        </p:txBody>
      </p:sp>
      <p:sp>
        <p:nvSpPr>
          <p:cNvPr id="266316" name="Line 76"/>
          <p:cNvSpPr>
            <a:spLocks noChangeShapeType="1"/>
          </p:cNvSpPr>
          <p:nvPr/>
        </p:nvSpPr>
        <p:spPr bwMode="auto">
          <a:xfrm>
            <a:off x="381000" y="3886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6317" name="Line 77"/>
          <p:cNvSpPr>
            <a:spLocks noChangeShapeType="1"/>
          </p:cNvSpPr>
          <p:nvPr/>
        </p:nvSpPr>
        <p:spPr bwMode="auto">
          <a:xfrm>
            <a:off x="228600" y="1447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6318" name="Group 78"/>
          <p:cNvGrpSpPr>
            <a:grpSpLocks/>
          </p:cNvGrpSpPr>
          <p:nvPr/>
        </p:nvGrpSpPr>
        <p:grpSpPr bwMode="auto">
          <a:xfrm>
            <a:off x="6400800" y="3276600"/>
            <a:ext cx="685800" cy="457200"/>
            <a:chOff x="3600" y="2256"/>
            <a:chExt cx="432" cy="288"/>
          </a:xfrm>
        </p:grpSpPr>
        <p:sp>
          <p:nvSpPr>
            <p:cNvPr id="266319" name="AutoShape 79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20" name="Oval 80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21" name="Group 81"/>
          <p:cNvGrpSpPr>
            <a:grpSpLocks/>
          </p:cNvGrpSpPr>
          <p:nvPr/>
        </p:nvGrpSpPr>
        <p:grpSpPr bwMode="auto">
          <a:xfrm>
            <a:off x="6400800" y="2057400"/>
            <a:ext cx="685800" cy="457200"/>
            <a:chOff x="3600" y="2256"/>
            <a:chExt cx="432" cy="288"/>
          </a:xfrm>
        </p:grpSpPr>
        <p:sp>
          <p:nvSpPr>
            <p:cNvPr id="266322" name="AutoShape 8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23" name="Oval 8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24" name="Group 84"/>
          <p:cNvGrpSpPr>
            <a:grpSpLocks/>
          </p:cNvGrpSpPr>
          <p:nvPr/>
        </p:nvGrpSpPr>
        <p:grpSpPr bwMode="auto">
          <a:xfrm>
            <a:off x="5257800" y="2057400"/>
            <a:ext cx="685800" cy="457200"/>
            <a:chOff x="3600" y="2256"/>
            <a:chExt cx="432" cy="288"/>
          </a:xfrm>
        </p:grpSpPr>
        <p:sp>
          <p:nvSpPr>
            <p:cNvPr id="266325" name="AutoShape 8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26" name="Oval 8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27" name="Group 87"/>
          <p:cNvGrpSpPr>
            <a:grpSpLocks/>
          </p:cNvGrpSpPr>
          <p:nvPr/>
        </p:nvGrpSpPr>
        <p:grpSpPr bwMode="auto">
          <a:xfrm>
            <a:off x="5257800" y="3276600"/>
            <a:ext cx="685800" cy="457200"/>
            <a:chOff x="3600" y="2256"/>
            <a:chExt cx="432" cy="288"/>
          </a:xfrm>
        </p:grpSpPr>
        <p:sp>
          <p:nvSpPr>
            <p:cNvPr id="266328" name="AutoShape 88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29" name="Oval 89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30" name="Group 90"/>
          <p:cNvGrpSpPr>
            <a:grpSpLocks/>
          </p:cNvGrpSpPr>
          <p:nvPr/>
        </p:nvGrpSpPr>
        <p:grpSpPr bwMode="auto">
          <a:xfrm>
            <a:off x="3657600" y="3276600"/>
            <a:ext cx="685800" cy="457200"/>
            <a:chOff x="2304" y="2064"/>
            <a:chExt cx="432" cy="288"/>
          </a:xfrm>
        </p:grpSpPr>
        <p:sp>
          <p:nvSpPr>
            <p:cNvPr id="266331" name="AutoShape 91"/>
            <p:cNvSpPr>
              <a:spLocks noChangeArrowheads="1"/>
            </p:cNvSpPr>
            <p:nvPr/>
          </p:nvSpPr>
          <p:spPr bwMode="auto">
            <a:xfrm>
              <a:off x="2304" y="2064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32" name="Oval 92"/>
            <p:cNvSpPr>
              <a:spLocks noChangeArrowheads="1"/>
            </p:cNvSpPr>
            <p:nvPr/>
          </p:nvSpPr>
          <p:spPr bwMode="auto">
            <a:xfrm>
              <a:off x="2640" y="2160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33" name="Group 93"/>
          <p:cNvGrpSpPr>
            <a:grpSpLocks/>
          </p:cNvGrpSpPr>
          <p:nvPr/>
        </p:nvGrpSpPr>
        <p:grpSpPr bwMode="auto">
          <a:xfrm>
            <a:off x="3657600" y="2057400"/>
            <a:ext cx="685800" cy="457200"/>
            <a:chOff x="3600" y="2256"/>
            <a:chExt cx="432" cy="288"/>
          </a:xfrm>
        </p:grpSpPr>
        <p:sp>
          <p:nvSpPr>
            <p:cNvPr id="266334" name="AutoShape 9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35" name="Oval 9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36" name="Group 96"/>
          <p:cNvGrpSpPr>
            <a:grpSpLocks/>
          </p:cNvGrpSpPr>
          <p:nvPr/>
        </p:nvGrpSpPr>
        <p:grpSpPr bwMode="auto">
          <a:xfrm>
            <a:off x="2514600" y="2057400"/>
            <a:ext cx="685800" cy="457200"/>
            <a:chOff x="3600" y="2256"/>
            <a:chExt cx="432" cy="288"/>
          </a:xfrm>
        </p:grpSpPr>
        <p:sp>
          <p:nvSpPr>
            <p:cNvPr id="266337" name="AutoShape 97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38" name="Oval 98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339" name="Group 99"/>
          <p:cNvGrpSpPr>
            <a:grpSpLocks/>
          </p:cNvGrpSpPr>
          <p:nvPr/>
        </p:nvGrpSpPr>
        <p:grpSpPr bwMode="auto">
          <a:xfrm>
            <a:off x="2514600" y="3276600"/>
            <a:ext cx="685800" cy="457200"/>
            <a:chOff x="3600" y="2256"/>
            <a:chExt cx="432" cy="288"/>
          </a:xfrm>
        </p:grpSpPr>
        <p:sp>
          <p:nvSpPr>
            <p:cNvPr id="266340" name="AutoShape 10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41" name="Oval 10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342" name="Text Box 102"/>
          <p:cNvSpPr txBox="1">
            <a:spLocks noChangeArrowheads="1"/>
          </p:cNvSpPr>
          <p:nvPr/>
        </p:nvSpPr>
        <p:spPr bwMode="auto">
          <a:xfrm>
            <a:off x="1295400" y="1295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3" name="Text Box 103"/>
          <p:cNvSpPr txBox="1">
            <a:spLocks noChangeArrowheads="1"/>
          </p:cNvSpPr>
          <p:nvPr/>
        </p:nvSpPr>
        <p:spPr bwMode="auto">
          <a:xfrm>
            <a:off x="7467600" y="1828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4" name="Text Box 104"/>
          <p:cNvSpPr txBox="1">
            <a:spLocks noChangeArrowheads="1"/>
          </p:cNvSpPr>
          <p:nvPr/>
        </p:nvSpPr>
        <p:spPr bwMode="auto">
          <a:xfrm>
            <a:off x="4419600" y="35052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00FF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00FF00"/>
              </a:solidFill>
              <a:latin typeface="Arial Rounded MT Bold" pitchFamily="34" charset="0"/>
            </a:endParaRPr>
          </a:p>
        </p:txBody>
      </p:sp>
      <p:sp>
        <p:nvSpPr>
          <p:cNvPr id="266345" name="Text Box 105"/>
          <p:cNvSpPr txBox="1">
            <a:spLocks noChangeArrowheads="1"/>
          </p:cNvSpPr>
          <p:nvPr/>
        </p:nvSpPr>
        <p:spPr bwMode="auto">
          <a:xfrm>
            <a:off x="4114800" y="4343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6" name="Text Box 106"/>
          <p:cNvSpPr txBox="1">
            <a:spLocks noChangeArrowheads="1"/>
          </p:cNvSpPr>
          <p:nvPr/>
        </p:nvSpPr>
        <p:spPr bwMode="auto">
          <a:xfrm>
            <a:off x="1295400" y="3733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7" name="Text Box 107"/>
          <p:cNvSpPr txBox="1">
            <a:spLocks noChangeArrowheads="1"/>
          </p:cNvSpPr>
          <p:nvPr/>
        </p:nvSpPr>
        <p:spPr bwMode="auto">
          <a:xfrm>
            <a:off x="4343400" y="19050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8" name="Text Box 108"/>
          <p:cNvSpPr txBox="1">
            <a:spLocks noChangeArrowheads="1"/>
          </p:cNvSpPr>
          <p:nvPr/>
        </p:nvSpPr>
        <p:spPr bwMode="auto">
          <a:xfrm>
            <a:off x="4495800" y="54864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49" name="Text Box 109"/>
          <p:cNvSpPr txBox="1">
            <a:spLocks noChangeArrowheads="1"/>
          </p:cNvSpPr>
          <p:nvPr/>
        </p:nvSpPr>
        <p:spPr bwMode="auto">
          <a:xfrm>
            <a:off x="7467600" y="3276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50" name="Text Box 110"/>
          <p:cNvSpPr txBox="1">
            <a:spLocks noChangeArrowheads="1"/>
          </p:cNvSpPr>
          <p:nvPr/>
        </p:nvSpPr>
        <p:spPr bwMode="auto">
          <a:xfrm>
            <a:off x="1217613" y="2057400"/>
            <a:ext cx="30638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51" name="Text Box 111"/>
          <p:cNvSpPr txBox="1">
            <a:spLocks noChangeArrowheads="1"/>
          </p:cNvSpPr>
          <p:nvPr/>
        </p:nvSpPr>
        <p:spPr bwMode="auto">
          <a:xfrm>
            <a:off x="2895600" y="3048000"/>
            <a:ext cx="306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0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66352" name="Text Box 112"/>
          <p:cNvSpPr txBox="1">
            <a:spLocks noChangeArrowheads="1"/>
          </p:cNvSpPr>
          <p:nvPr/>
        </p:nvSpPr>
        <p:spPr bwMode="auto">
          <a:xfrm>
            <a:off x="2971800" y="1828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1600" b="1">
                <a:solidFill>
                  <a:srgbClr val="FF0000"/>
                </a:solidFill>
                <a:latin typeface="Arial Rounded MT Bold" pitchFamily="34" charset="0"/>
                <a:sym typeface="Symbol" pitchFamily="18" charset="2"/>
              </a:rPr>
              <a:t>1</a:t>
            </a:r>
            <a:endParaRPr lang="it-IT" sz="16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6" name="Segnaposto numero diapositiva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17" name="Segnaposto piè di pagina 1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/>
          <a:lstStyle/>
          <a:p>
            <a:r>
              <a:rPr lang="it-IT" dirty="0"/>
              <a:t>Registro a scorrimento (</a:t>
            </a:r>
            <a:r>
              <a:rPr lang="it-IT" dirty="0" err="1"/>
              <a:t>shift</a:t>
            </a:r>
            <a:r>
              <a:rPr lang="it-IT" dirty="0"/>
              <a:t> </a:t>
            </a:r>
            <a:r>
              <a:rPr lang="it-IT" dirty="0" err="1"/>
              <a:t>register</a:t>
            </a:r>
            <a:r>
              <a:rPr lang="it-IT" dirty="0"/>
              <a:t>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r>
              <a:rPr lang="it-IT"/>
              <a:t>Serial In  Serial Out    (SISO)</a:t>
            </a:r>
          </a:p>
        </p:txBody>
      </p:sp>
      <p:sp>
        <p:nvSpPr>
          <p:cNvPr id="267269" name="Line 5"/>
          <p:cNvSpPr>
            <a:spLocks noChangeShapeType="1"/>
          </p:cNvSpPr>
          <p:nvPr/>
        </p:nvSpPr>
        <p:spPr bwMode="auto">
          <a:xfrm flipH="1">
            <a:off x="1965325" y="2017713"/>
            <a:ext cx="395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1635125" y="1851025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In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371600" y="2927350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Ck</a:t>
            </a:r>
          </a:p>
        </p:txBody>
      </p:sp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6581775" y="1903413"/>
            <a:ext cx="584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Out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2360613" y="1676400"/>
            <a:ext cx="658812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7274" name="AutoShape 10"/>
          <p:cNvSpPr>
            <a:spLocks noChangeArrowheads="1"/>
          </p:cNvSpPr>
          <p:nvPr/>
        </p:nvSpPr>
        <p:spPr bwMode="auto">
          <a:xfrm rot="5400000">
            <a:off x="2370137" y="2349501"/>
            <a:ext cx="112713" cy="131762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2228850" y="2359025"/>
            <a:ext cx="131763" cy="112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3416300" y="1676400"/>
            <a:ext cx="658813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7277" name="AutoShape 13"/>
          <p:cNvSpPr>
            <a:spLocks noChangeArrowheads="1"/>
          </p:cNvSpPr>
          <p:nvPr/>
        </p:nvSpPr>
        <p:spPr bwMode="auto">
          <a:xfrm rot="5400000">
            <a:off x="3425825" y="2349500"/>
            <a:ext cx="112713" cy="131763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78" name="Oval 14"/>
          <p:cNvSpPr>
            <a:spLocks noChangeArrowheads="1"/>
          </p:cNvSpPr>
          <p:nvPr/>
        </p:nvSpPr>
        <p:spPr bwMode="auto">
          <a:xfrm>
            <a:off x="3284538" y="2359025"/>
            <a:ext cx="131762" cy="112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4470400" y="1676400"/>
            <a:ext cx="660400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7280" name="AutoShape 16"/>
          <p:cNvSpPr>
            <a:spLocks noChangeArrowheads="1"/>
          </p:cNvSpPr>
          <p:nvPr/>
        </p:nvSpPr>
        <p:spPr bwMode="auto">
          <a:xfrm rot="5400000">
            <a:off x="4479925" y="2349500"/>
            <a:ext cx="112713" cy="131763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4338638" y="2359025"/>
            <a:ext cx="131762" cy="112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5526088" y="1676400"/>
            <a:ext cx="658812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7283" name="AutoShape 19"/>
          <p:cNvSpPr>
            <a:spLocks noChangeArrowheads="1"/>
          </p:cNvSpPr>
          <p:nvPr/>
        </p:nvSpPr>
        <p:spPr bwMode="auto">
          <a:xfrm rot="5400000">
            <a:off x="5535612" y="2349501"/>
            <a:ext cx="112713" cy="131762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84" name="Oval 20"/>
          <p:cNvSpPr>
            <a:spLocks noChangeArrowheads="1"/>
          </p:cNvSpPr>
          <p:nvPr/>
        </p:nvSpPr>
        <p:spPr bwMode="auto">
          <a:xfrm>
            <a:off x="5394325" y="2359025"/>
            <a:ext cx="131763" cy="112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85" name="Freeform 21"/>
          <p:cNvSpPr>
            <a:spLocks/>
          </p:cNvSpPr>
          <p:nvPr/>
        </p:nvSpPr>
        <p:spPr bwMode="auto">
          <a:xfrm>
            <a:off x="1833563" y="2414588"/>
            <a:ext cx="3494087" cy="682625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48" y="384"/>
              </a:cxn>
              <a:cxn ang="0">
                <a:pos x="2448" y="0"/>
              </a:cxn>
              <a:cxn ang="0">
                <a:pos x="2496" y="0"/>
              </a:cxn>
            </a:cxnLst>
            <a:rect l="0" t="0" r="r" b="b"/>
            <a:pathLst>
              <a:path w="2496" h="384">
                <a:moveTo>
                  <a:pt x="0" y="384"/>
                </a:moveTo>
                <a:lnTo>
                  <a:pt x="2448" y="384"/>
                </a:lnTo>
                <a:lnTo>
                  <a:pt x="2448" y="0"/>
                </a:lnTo>
                <a:lnTo>
                  <a:pt x="24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86" name="Freeform 22"/>
          <p:cNvSpPr>
            <a:spLocks/>
          </p:cNvSpPr>
          <p:nvPr/>
        </p:nvSpPr>
        <p:spPr bwMode="auto">
          <a:xfrm>
            <a:off x="4206875" y="2414588"/>
            <a:ext cx="131763" cy="682625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87" name="Line 23"/>
          <p:cNvSpPr>
            <a:spLocks noChangeShapeType="1"/>
          </p:cNvSpPr>
          <p:nvPr/>
        </p:nvSpPr>
        <p:spPr bwMode="auto">
          <a:xfrm>
            <a:off x="5327650" y="2414588"/>
            <a:ext cx="666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88" name="Oval 24"/>
          <p:cNvSpPr>
            <a:spLocks noChangeArrowheads="1"/>
          </p:cNvSpPr>
          <p:nvPr/>
        </p:nvSpPr>
        <p:spPr bwMode="auto">
          <a:xfrm>
            <a:off x="4141788" y="3040063"/>
            <a:ext cx="131762" cy="1143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89" name="Freeform 25"/>
          <p:cNvSpPr>
            <a:spLocks/>
          </p:cNvSpPr>
          <p:nvPr/>
        </p:nvSpPr>
        <p:spPr bwMode="auto">
          <a:xfrm>
            <a:off x="3151188" y="2414588"/>
            <a:ext cx="133350" cy="682625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0" name="Oval 26"/>
          <p:cNvSpPr>
            <a:spLocks noChangeArrowheads="1"/>
          </p:cNvSpPr>
          <p:nvPr/>
        </p:nvSpPr>
        <p:spPr bwMode="auto">
          <a:xfrm>
            <a:off x="3086100" y="3040063"/>
            <a:ext cx="131763" cy="1143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91" name="Freeform 27"/>
          <p:cNvSpPr>
            <a:spLocks/>
          </p:cNvSpPr>
          <p:nvPr/>
        </p:nvSpPr>
        <p:spPr bwMode="auto">
          <a:xfrm>
            <a:off x="2097088" y="2414588"/>
            <a:ext cx="131762" cy="682625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2" name="Oval 28"/>
          <p:cNvSpPr>
            <a:spLocks noChangeArrowheads="1"/>
          </p:cNvSpPr>
          <p:nvPr/>
        </p:nvSpPr>
        <p:spPr bwMode="auto">
          <a:xfrm>
            <a:off x="2030413" y="3040063"/>
            <a:ext cx="131762" cy="1143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7293" name="Line 29"/>
          <p:cNvSpPr>
            <a:spLocks noChangeShapeType="1"/>
          </p:cNvSpPr>
          <p:nvPr/>
        </p:nvSpPr>
        <p:spPr bwMode="auto">
          <a:xfrm flipH="1">
            <a:off x="3019425" y="2017713"/>
            <a:ext cx="396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4" name="Line 30"/>
          <p:cNvSpPr>
            <a:spLocks noChangeShapeType="1"/>
          </p:cNvSpPr>
          <p:nvPr/>
        </p:nvSpPr>
        <p:spPr bwMode="auto">
          <a:xfrm flipH="1">
            <a:off x="4075113" y="2017713"/>
            <a:ext cx="395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5" name="Line 31"/>
          <p:cNvSpPr>
            <a:spLocks noChangeShapeType="1"/>
          </p:cNvSpPr>
          <p:nvPr/>
        </p:nvSpPr>
        <p:spPr bwMode="auto">
          <a:xfrm flipH="1">
            <a:off x="5130800" y="2017713"/>
            <a:ext cx="395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6" name="Line 32"/>
          <p:cNvSpPr>
            <a:spLocks noChangeShapeType="1"/>
          </p:cNvSpPr>
          <p:nvPr/>
        </p:nvSpPr>
        <p:spPr bwMode="auto">
          <a:xfrm flipH="1">
            <a:off x="6184900" y="2017713"/>
            <a:ext cx="395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7" name="Line 33"/>
          <p:cNvSpPr>
            <a:spLocks noChangeShapeType="1"/>
          </p:cNvSpPr>
          <p:nvPr/>
        </p:nvSpPr>
        <p:spPr bwMode="auto">
          <a:xfrm>
            <a:off x="381000" y="4572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8" name="Line 34"/>
          <p:cNvSpPr>
            <a:spLocks noChangeShapeType="1"/>
          </p:cNvSpPr>
          <p:nvPr/>
        </p:nvSpPr>
        <p:spPr bwMode="auto">
          <a:xfrm>
            <a:off x="609600" y="3276600"/>
            <a:ext cx="0" cy="2895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299" name="Line 35"/>
          <p:cNvSpPr>
            <a:spLocks noChangeShapeType="1"/>
          </p:cNvSpPr>
          <p:nvPr/>
        </p:nvSpPr>
        <p:spPr bwMode="auto">
          <a:xfrm>
            <a:off x="381000" y="3810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>
            <a:off x="381000" y="4191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1" name="Text Box 37"/>
          <p:cNvSpPr txBox="1">
            <a:spLocks noChangeArrowheads="1"/>
          </p:cNvSpPr>
          <p:nvPr/>
        </p:nvSpPr>
        <p:spPr bwMode="auto">
          <a:xfrm>
            <a:off x="152400" y="3429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02" name="Text Box 38"/>
          <p:cNvSpPr txBox="1">
            <a:spLocks noChangeArrowheads="1"/>
          </p:cNvSpPr>
          <p:nvPr/>
        </p:nvSpPr>
        <p:spPr bwMode="auto">
          <a:xfrm>
            <a:off x="152400" y="38100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In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228600" y="6186488"/>
            <a:ext cx="609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Out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04" name="Freeform 40"/>
          <p:cNvSpPr>
            <a:spLocks/>
          </p:cNvSpPr>
          <p:nvPr/>
        </p:nvSpPr>
        <p:spPr bwMode="auto">
          <a:xfrm>
            <a:off x="609600" y="3581400"/>
            <a:ext cx="6324600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5" name="Rectangle 41"/>
          <p:cNvSpPr>
            <a:spLocks noChangeArrowheads="1"/>
          </p:cNvSpPr>
          <p:nvPr/>
        </p:nvSpPr>
        <p:spPr bwMode="auto">
          <a:xfrm>
            <a:off x="82296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</a:t>
            </a:r>
          </a:p>
        </p:txBody>
      </p:sp>
      <p:sp>
        <p:nvSpPr>
          <p:cNvPr id="267306" name="Freeform 42"/>
          <p:cNvSpPr>
            <a:spLocks/>
          </p:cNvSpPr>
          <p:nvPr/>
        </p:nvSpPr>
        <p:spPr bwMode="auto">
          <a:xfrm>
            <a:off x="6858000" y="3581400"/>
            <a:ext cx="685800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92"/>
              </a:cxn>
              <a:cxn ang="0">
                <a:pos x="96" y="0"/>
              </a:cxn>
              <a:cxn ang="0">
                <a:pos x="288" y="0"/>
              </a:cxn>
              <a:cxn ang="0">
                <a:pos x="288" y="192"/>
              </a:cxn>
              <a:cxn ang="0">
                <a:pos x="432" y="192"/>
              </a:cxn>
            </a:cxnLst>
            <a:rect l="0" t="0" r="r" b="b"/>
            <a:pathLst>
              <a:path w="432" h="192">
                <a:moveTo>
                  <a:pt x="0" y="192"/>
                </a:moveTo>
                <a:lnTo>
                  <a:pt x="96" y="192"/>
                </a:lnTo>
                <a:lnTo>
                  <a:pt x="96" y="0"/>
                </a:lnTo>
                <a:lnTo>
                  <a:pt x="288" y="0"/>
                </a:lnTo>
                <a:lnTo>
                  <a:pt x="288" y="192"/>
                </a:lnTo>
                <a:lnTo>
                  <a:pt x="432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7" name="Freeform 43"/>
          <p:cNvSpPr>
            <a:spLocks/>
          </p:cNvSpPr>
          <p:nvPr/>
        </p:nvSpPr>
        <p:spPr bwMode="auto">
          <a:xfrm>
            <a:off x="609600" y="3962400"/>
            <a:ext cx="6934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3072" y="144"/>
              </a:cxn>
              <a:cxn ang="0">
                <a:pos x="3072" y="0"/>
              </a:cxn>
              <a:cxn ang="0">
                <a:pos x="3456" y="0"/>
              </a:cxn>
              <a:cxn ang="0">
                <a:pos x="3456" y="144"/>
              </a:cxn>
              <a:cxn ang="0">
                <a:pos x="4368" y="144"/>
              </a:cxn>
            </a:cxnLst>
            <a:rect l="0" t="0" r="r" b="b"/>
            <a:pathLst>
              <a:path w="436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3072" y="144"/>
                </a:lnTo>
                <a:lnTo>
                  <a:pt x="3072" y="0"/>
                </a:lnTo>
                <a:lnTo>
                  <a:pt x="3456" y="0"/>
                </a:lnTo>
                <a:lnTo>
                  <a:pt x="3456" y="144"/>
                </a:lnTo>
                <a:lnTo>
                  <a:pt x="436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8" name="Line 44"/>
          <p:cNvSpPr>
            <a:spLocks noChangeShapeType="1"/>
          </p:cNvSpPr>
          <p:nvPr/>
        </p:nvSpPr>
        <p:spPr bwMode="auto">
          <a:xfrm>
            <a:off x="381000" y="4953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09" name="Rectangle 45"/>
          <p:cNvSpPr>
            <a:spLocks noChangeArrowheads="1"/>
          </p:cNvSpPr>
          <p:nvPr/>
        </p:nvSpPr>
        <p:spPr bwMode="auto">
          <a:xfrm>
            <a:off x="8153400" y="35052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</a:t>
            </a:r>
          </a:p>
        </p:txBody>
      </p:sp>
      <p:sp>
        <p:nvSpPr>
          <p:cNvPr id="267310" name="Line 46"/>
          <p:cNvSpPr>
            <a:spLocks noChangeShapeType="1"/>
          </p:cNvSpPr>
          <p:nvPr/>
        </p:nvSpPr>
        <p:spPr bwMode="auto">
          <a:xfrm>
            <a:off x="381000" y="5334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1" name="Line 47"/>
          <p:cNvSpPr>
            <a:spLocks noChangeShapeType="1"/>
          </p:cNvSpPr>
          <p:nvPr/>
        </p:nvSpPr>
        <p:spPr bwMode="auto">
          <a:xfrm>
            <a:off x="381000" y="57150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1905000" y="5715000"/>
            <a:ext cx="30273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0        1        2         3         4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13" name="Rectangle 49"/>
          <p:cNvSpPr>
            <a:spLocks noChangeArrowheads="1"/>
          </p:cNvSpPr>
          <p:nvPr/>
        </p:nvSpPr>
        <p:spPr bwMode="auto">
          <a:xfrm>
            <a:off x="7467600" y="57912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267314" name="Line 50"/>
          <p:cNvSpPr>
            <a:spLocks noChangeShapeType="1"/>
          </p:cNvSpPr>
          <p:nvPr/>
        </p:nvSpPr>
        <p:spPr bwMode="auto">
          <a:xfrm>
            <a:off x="1828800" y="33528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5" name="Line 51"/>
          <p:cNvSpPr>
            <a:spLocks noChangeShapeType="1"/>
          </p:cNvSpPr>
          <p:nvPr/>
        </p:nvSpPr>
        <p:spPr bwMode="auto">
          <a:xfrm>
            <a:off x="2438400" y="34290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6" name="Line 52"/>
          <p:cNvSpPr>
            <a:spLocks noChangeShapeType="1"/>
          </p:cNvSpPr>
          <p:nvPr/>
        </p:nvSpPr>
        <p:spPr bwMode="auto">
          <a:xfrm>
            <a:off x="3048000" y="34290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7" name="Line 53"/>
          <p:cNvSpPr>
            <a:spLocks noChangeShapeType="1"/>
          </p:cNvSpPr>
          <p:nvPr/>
        </p:nvSpPr>
        <p:spPr bwMode="auto">
          <a:xfrm>
            <a:off x="3657600" y="33528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8" name="Line 54"/>
          <p:cNvSpPr>
            <a:spLocks noChangeShapeType="1"/>
          </p:cNvSpPr>
          <p:nvPr/>
        </p:nvSpPr>
        <p:spPr bwMode="auto">
          <a:xfrm>
            <a:off x="4267200" y="33528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19" name="Freeform 55"/>
          <p:cNvSpPr>
            <a:spLocks/>
          </p:cNvSpPr>
          <p:nvPr/>
        </p:nvSpPr>
        <p:spPr bwMode="auto">
          <a:xfrm>
            <a:off x="3048000" y="5486400"/>
            <a:ext cx="426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</a:cxnLst>
            <a:rect l="0" t="0" r="r" b="b"/>
            <a:pathLst>
              <a:path w="268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0" name="Freeform 56"/>
          <p:cNvSpPr>
            <a:spLocks/>
          </p:cNvSpPr>
          <p:nvPr/>
        </p:nvSpPr>
        <p:spPr bwMode="auto">
          <a:xfrm>
            <a:off x="2438400" y="5105400"/>
            <a:ext cx="426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</a:cxnLst>
            <a:rect l="0" t="0" r="r" b="b"/>
            <a:pathLst>
              <a:path w="268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1" name="Line 57"/>
          <p:cNvSpPr>
            <a:spLocks noChangeShapeType="1"/>
          </p:cNvSpPr>
          <p:nvPr/>
        </p:nvSpPr>
        <p:spPr bwMode="auto">
          <a:xfrm flipH="1">
            <a:off x="609600" y="5715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2" name="Line 58"/>
          <p:cNvSpPr>
            <a:spLocks noChangeShapeType="1"/>
          </p:cNvSpPr>
          <p:nvPr/>
        </p:nvSpPr>
        <p:spPr bwMode="auto">
          <a:xfrm flipH="1">
            <a:off x="609600" y="53340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3" name="Line 59"/>
          <p:cNvSpPr>
            <a:spLocks noChangeShapeType="1"/>
          </p:cNvSpPr>
          <p:nvPr/>
        </p:nvSpPr>
        <p:spPr bwMode="auto">
          <a:xfrm>
            <a:off x="6705600" y="5334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4" name="Line 60"/>
          <p:cNvSpPr>
            <a:spLocks noChangeShapeType="1"/>
          </p:cNvSpPr>
          <p:nvPr/>
        </p:nvSpPr>
        <p:spPr bwMode="auto">
          <a:xfrm>
            <a:off x="73152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5" name="Freeform 61"/>
          <p:cNvSpPr>
            <a:spLocks/>
          </p:cNvSpPr>
          <p:nvPr/>
        </p:nvSpPr>
        <p:spPr bwMode="auto">
          <a:xfrm>
            <a:off x="609600" y="4724400"/>
            <a:ext cx="7010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536" y="144"/>
              </a:cxn>
              <a:cxn ang="0">
                <a:pos x="1536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  <a:cxn ang="0">
                <a:pos x="2688" y="0"/>
              </a:cxn>
              <a:cxn ang="0">
                <a:pos x="3072" y="0"/>
              </a:cxn>
              <a:cxn ang="0">
                <a:pos x="3072" y="144"/>
              </a:cxn>
              <a:cxn ang="0">
                <a:pos x="3840" y="144"/>
              </a:cxn>
              <a:cxn ang="0">
                <a:pos x="3840" y="0"/>
              </a:cxn>
              <a:cxn ang="0">
                <a:pos x="4224" y="0"/>
              </a:cxn>
              <a:cxn ang="0">
                <a:pos x="4224" y="144"/>
              </a:cxn>
              <a:cxn ang="0">
                <a:pos x="4416" y="144"/>
              </a:cxn>
            </a:cxnLst>
            <a:rect l="0" t="0" r="r" b="b"/>
            <a:pathLst>
              <a:path w="4416" h="144">
                <a:moveTo>
                  <a:pt x="0" y="144"/>
                </a:moveTo>
                <a:lnTo>
                  <a:pt x="1536" y="144"/>
                </a:lnTo>
                <a:lnTo>
                  <a:pt x="1536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  <a:lnTo>
                  <a:pt x="2688" y="0"/>
                </a:lnTo>
                <a:lnTo>
                  <a:pt x="3072" y="0"/>
                </a:lnTo>
                <a:lnTo>
                  <a:pt x="3072" y="144"/>
                </a:lnTo>
                <a:lnTo>
                  <a:pt x="3840" y="144"/>
                </a:lnTo>
                <a:lnTo>
                  <a:pt x="3840" y="0"/>
                </a:lnTo>
                <a:lnTo>
                  <a:pt x="4224" y="0"/>
                </a:lnTo>
                <a:lnTo>
                  <a:pt x="4224" y="144"/>
                </a:lnTo>
                <a:lnTo>
                  <a:pt x="4416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6" name="Freeform 62"/>
          <p:cNvSpPr>
            <a:spLocks/>
          </p:cNvSpPr>
          <p:nvPr/>
        </p:nvSpPr>
        <p:spPr bwMode="auto">
          <a:xfrm>
            <a:off x="609600" y="4343400"/>
            <a:ext cx="7010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152" y="144"/>
              </a:cxn>
              <a:cxn ang="0">
                <a:pos x="1152" y="0"/>
              </a:cxn>
              <a:cxn ang="0">
                <a:pos x="1920" y="0"/>
              </a:cxn>
              <a:cxn ang="0">
                <a:pos x="1920" y="144"/>
              </a:cxn>
              <a:cxn ang="0">
                <a:pos x="2304" y="144"/>
              </a:cxn>
              <a:cxn ang="0">
                <a:pos x="2304" y="0"/>
              </a:cxn>
              <a:cxn ang="0">
                <a:pos x="2688" y="0"/>
              </a:cxn>
              <a:cxn ang="0">
                <a:pos x="2688" y="144"/>
              </a:cxn>
              <a:cxn ang="0">
                <a:pos x="3456" y="144"/>
              </a:cxn>
              <a:cxn ang="0">
                <a:pos x="3456" y="0"/>
              </a:cxn>
              <a:cxn ang="0">
                <a:pos x="3840" y="0"/>
              </a:cxn>
              <a:cxn ang="0">
                <a:pos x="3840" y="144"/>
              </a:cxn>
              <a:cxn ang="0">
                <a:pos x="4416" y="144"/>
              </a:cxn>
            </a:cxnLst>
            <a:rect l="0" t="0" r="r" b="b"/>
            <a:pathLst>
              <a:path w="4416" h="144">
                <a:moveTo>
                  <a:pt x="0" y="144"/>
                </a:moveTo>
                <a:lnTo>
                  <a:pt x="1152" y="144"/>
                </a:lnTo>
                <a:lnTo>
                  <a:pt x="1152" y="0"/>
                </a:lnTo>
                <a:lnTo>
                  <a:pt x="1920" y="0"/>
                </a:lnTo>
                <a:lnTo>
                  <a:pt x="1920" y="144"/>
                </a:lnTo>
                <a:lnTo>
                  <a:pt x="2304" y="144"/>
                </a:lnTo>
                <a:lnTo>
                  <a:pt x="2304" y="0"/>
                </a:lnTo>
                <a:lnTo>
                  <a:pt x="2688" y="0"/>
                </a:lnTo>
                <a:lnTo>
                  <a:pt x="2688" y="144"/>
                </a:lnTo>
                <a:lnTo>
                  <a:pt x="3456" y="144"/>
                </a:lnTo>
                <a:lnTo>
                  <a:pt x="3456" y="0"/>
                </a:lnTo>
                <a:lnTo>
                  <a:pt x="3840" y="0"/>
                </a:lnTo>
                <a:lnTo>
                  <a:pt x="3840" y="144"/>
                </a:lnTo>
                <a:lnTo>
                  <a:pt x="4416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7327" name="Text Box 63"/>
          <p:cNvSpPr txBox="1">
            <a:spLocks noChangeArrowheads="1"/>
          </p:cNvSpPr>
          <p:nvPr/>
        </p:nvSpPr>
        <p:spPr bwMode="auto">
          <a:xfrm>
            <a:off x="250825" y="4221163"/>
            <a:ext cx="344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28" name="Text Box 64"/>
          <p:cNvSpPr txBox="1">
            <a:spLocks noChangeArrowheads="1"/>
          </p:cNvSpPr>
          <p:nvPr/>
        </p:nvSpPr>
        <p:spPr bwMode="auto">
          <a:xfrm>
            <a:off x="5795963" y="2060575"/>
            <a:ext cx="34448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3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29" name="Text Box 65"/>
          <p:cNvSpPr txBox="1">
            <a:spLocks noChangeArrowheads="1"/>
          </p:cNvSpPr>
          <p:nvPr/>
        </p:nvSpPr>
        <p:spPr bwMode="auto">
          <a:xfrm>
            <a:off x="4716463" y="1989138"/>
            <a:ext cx="3444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30" name="Text Box 66"/>
          <p:cNvSpPr txBox="1">
            <a:spLocks noChangeArrowheads="1"/>
          </p:cNvSpPr>
          <p:nvPr/>
        </p:nvSpPr>
        <p:spPr bwMode="auto">
          <a:xfrm>
            <a:off x="3708400" y="1989138"/>
            <a:ext cx="344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1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31" name="Text Box 67"/>
          <p:cNvSpPr txBox="1">
            <a:spLocks noChangeArrowheads="1"/>
          </p:cNvSpPr>
          <p:nvPr/>
        </p:nvSpPr>
        <p:spPr bwMode="auto">
          <a:xfrm>
            <a:off x="2627313" y="1989138"/>
            <a:ext cx="3444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32" name="Text Box 68"/>
          <p:cNvSpPr txBox="1">
            <a:spLocks noChangeArrowheads="1"/>
          </p:cNvSpPr>
          <p:nvPr/>
        </p:nvSpPr>
        <p:spPr bwMode="auto">
          <a:xfrm>
            <a:off x="250825" y="4652963"/>
            <a:ext cx="344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1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33" name="Text Box 69"/>
          <p:cNvSpPr txBox="1">
            <a:spLocks noChangeArrowheads="1"/>
          </p:cNvSpPr>
          <p:nvPr/>
        </p:nvSpPr>
        <p:spPr bwMode="auto">
          <a:xfrm>
            <a:off x="250825" y="5013325"/>
            <a:ext cx="3444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2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7334" name="Text Box 70"/>
          <p:cNvSpPr txBox="1">
            <a:spLocks noChangeArrowheads="1"/>
          </p:cNvSpPr>
          <p:nvPr/>
        </p:nvSpPr>
        <p:spPr bwMode="auto">
          <a:xfrm>
            <a:off x="250825" y="5445125"/>
            <a:ext cx="3444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3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74" name="Segnaposto numero diapositiva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5" name="Segnaposto piè di pagina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r>
              <a:rPr lang="it-IT" dirty="0"/>
              <a:t>Registro a scorrimento 2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r>
              <a:rPr lang="it-IT"/>
              <a:t>Serial In  Parallel Out    (SIPO)</a:t>
            </a: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 flipH="1">
            <a:off x="1570038" y="1655763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1143000" y="1473200"/>
            <a:ext cx="36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In</a:t>
            </a: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990600" y="2362200"/>
            <a:ext cx="45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6635750" y="1587500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Out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1927225" y="1371600"/>
            <a:ext cx="596900" cy="901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D    Q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   Ck</a:t>
            </a:r>
            <a:r>
              <a:rPr lang="it-IT" sz="1800">
                <a:latin typeface="Arial Rounded MT Bold" pitchFamily="34" charset="0"/>
              </a:rPr>
              <a:t>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8297" name="AutoShape 9"/>
          <p:cNvSpPr>
            <a:spLocks noChangeArrowheads="1"/>
          </p:cNvSpPr>
          <p:nvPr/>
        </p:nvSpPr>
        <p:spPr bwMode="auto">
          <a:xfrm rot="5400000">
            <a:off x="1939132" y="1929606"/>
            <a:ext cx="95250" cy="119063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298" name="Oval 10"/>
          <p:cNvSpPr>
            <a:spLocks noChangeArrowheads="1"/>
          </p:cNvSpPr>
          <p:nvPr/>
        </p:nvSpPr>
        <p:spPr bwMode="auto">
          <a:xfrm>
            <a:off x="1808163" y="1941513"/>
            <a:ext cx="119062" cy="95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3179763" y="1371600"/>
            <a:ext cx="595312" cy="901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1600">
              <a:latin typeface="Arial Rounded MT Bold" pitchFamily="34" charset="0"/>
            </a:endParaRPr>
          </a:p>
          <a:p>
            <a:pPr algn="ctr"/>
            <a:r>
              <a:rPr lang="it-IT" sz="1600">
                <a:latin typeface="Arial Rounded MT Bold" pitchFamily="34" charset="0"/>
              </a:rPr>
              <a:t>D    Q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   Ck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8300" name="AutoShape 12"/>
          <p:cNvSpPr>
            <a:spLocks noChangeArrowheads="1"/>
          </p:cNvSpPr>
          <p:nvPr/>
        </p:nvSpPr>
        <p:spPr bwMode="auto">
          <a:xfrm rot="5400000">
            <a:off x="3191669" y="1929607"/>
            <a:ext cx="95250" cy="119062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1" name="Oval 13"/>
          <p:cNvSpPr>
            <a:spLocks noChangeArrowheads="1"/>
          </p:cNvSpPr>
          <p:nvPr/>
        </p:nvSpPr>
        <p:spPr bwMode="auto">
          <a:xfrm>
            <a:off x="3060700" y="1941513"/>
            <a:ext cx="119063" cy="95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2" name="Rectangle 14"/>
          <p:cNvSpPr>
            <a:spLocks noChangeArrowheads="1"/>
          </p:cNvSpPr>
          <p:nvPr/>
        </p:nvSpPr>
        <p:spPr bwMode="auto">
          <a:xfrm>
            <a:off x="4430713" y="1371600"/>
            <a:ext cx="596900" cy="901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D    Q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   Ck</a:t>
            </a:r>
            <a:endParaRPr lang="it-IT" sz="1800">
              <a:latin typeface="Arial Rounded MT Bold" pitchFamily="34" charset="0"/>
            </a:endParaRP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68303" name="AutoShape 15"/>
          <p:cNvSpPr>
            <a:spLocks noChangeArrowheads="1"/>
          </p:cNvSpPr>
          <p:nvPr/>
        </p:nvSpPr>
        <p:spPr bwMode="auto">
          <a:xfrm rot="5400000">
            <a:off x="4442619" y="1929607"/>
            <a:ext cx="95250" cy="119062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4" name="Oval 16"/>
          <p:cNvSpPr>
            <a:spLocks noChangeArrowheads="1"/>
          </p:cNvSpPr>
          <p:nvPr/>
        </p:nvSpPr>
        <p:spPr bwMode="auto">
          <a:xfrm>
            <a:off x="4311650" y="1941513"/>
            <a:ext cx="119063" cy="95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5" name="Rectangle 17"/>
          <p:cNvSpPr>
            <a:spLocks noChangeArrowheads="1"/>
          </p:cNvSpPr>
          <p:nvPr/>
        </p:nvSpPr>
        <p:spPr bwMode="auto">
          <a:xfrm>
            <a:off x="5683250" y="1371600"/>
            <a:ext cx="595313" cy="901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  <a:r>
              <a:rPr lang="it-IT" sz="1600">
                <a:latin typeface="Arial Rounded MT Bold" pitchFamily="34" charset="0"/>
              </a:rPr>
              <a:t>D    Q</a:t>
            </a:r>
          </a:p>
          <a:p>
            <a:pPr algn="ctr"/>
            <a:r>
              <a:rPr lang="it-IT" sz="1600">
                <a:latin typeface="Arial Rounded MT Bold" pitchFamily="34" charset="0"/>
              </a:rPr>
              <a:t>   Ck</a:t>
            </a:r>
          </a:p>
        </p:txBody>
      </p:sp>
      <p:sp>
        <p:nvSpPr>
          <p:cNvPr id="268306" name="AutoShape 18"/>
          <p:cNvSpPr>
            <a:spLocks noChangeArrowheads="1"/>
          </p:cNvSpPr>
          <p:nvPr/>
        </p:nvSpPr>
        <p:spPr bwMode="auto">
          <a:xfrm rot="5400000">
            <a:off x="5695157" y="1929606"/>
            <a:ext cx="95250" cy="119063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7" name="Oval 19"/>
          <p:cNvSpPr>
            <a:spLocks noChangeArrowheads="1"/>
          </p:cNvSpPr>
          <p:nvPr/>
        </p:nvSpPr>
        <p:spPr bwMode="auto">
          <a:xfrm>
            <a:off x="5564188" y="1941513"/>
            <a:ext cx="119062" cy="95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08" name="Freeform 20"/>
          <p:cNvSpPr>
            <a:spLocks/>
          </p:cNvSpPr>
          <p:nvPr/>
        </p:nvSpPr>
        <p:spPr bwMode="auto">
          <a:xfrm>
            <a:off x="1450975" y="1989138"/>
            <a:ext cx="4052888" cy="569912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48" y="384"/>
              </a:cxn>
              <a:cxn ang="0">
                <a:pos x="2448" y="0"/>
              </a:cxn>
              <a:cxn ang="0">
                <a:pos x="2496" y="0"/>
              </a:cxn>
            </a:cxnLst>
            <a:rect l="0" t="0" r="r" b="b"/>
            <a:pathLst>
              <a:path w="2496" h="384">
                <a:moveTo>
                  <a:pt x="0" y="384"/>
                </a:moveTo>
                <a:lnTo>
                  <a:pt x="2448" y="384"/>
                </a:lnTo>
                <a:lnTo>
                  <a:pt x="2448" y="0"/>
                </a:lnTo>
                <a:lnTo>
                  <a:pt x="24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09" name="Freeform 21"/>
          <p:cNvSpPr>
            <a:spLocks/>
          </p:cNvSpPr>
          <p:nvPr/>
        </p:nvSpPr>
        <p:spPr bwMode="auto">
          <a:xfrm>
            <a:off x="4192588" y="1989138"/>
            <a:ext cx="119062" cy="569912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0" name="Line 22"/>
          <p:cNvSpPr>
            <a:spLocks noChangeShapeType="1"/>
          </p:cNvSpPr>
          <p:nvPr/>
        </p:nvSpPr>
        <p:spPr bwMode="auto">
          <a:xfrm>
            <a:off x="5503863" y="1989138"/>
            <a:ext cx="603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1" name="Oval 23"/>
          <p:cNvSpPr>
            <a:spLocks noChangeArrowheads="1"/>
          </p:cNvSpPr>
          <p:nvPr/>
        </p:nvSpPr>
        <p:spPr bwMode="auto">
          <a:xfrm>
            <a:off x="4132263" y="2511425"/>
            <a:ext cx="120650" cy="9525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12" name="Freeform 24"/>
          <p:cNvSpPr>
            <a:spLocks/>
          </p:cNvSpPr>
          <p:nvPr/>
        </p:nvSpPr>
        <p:spPr bwMode="auto">
          <a:xfrm>
            <a:off x="2941638" y="1989138"/>
            <a:ext cx="119062" cy="569912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3" name="Oval 25"/>
          <p:cNvSpPr>
            <a:spLocks noChangeArrowheads="1"/>
          </p:cNvSpPr>
          <p:nvPr/>
        </p:nvSpPr>
        <p:spPr bwMode="auto">
          <a:xfrm>
            <a:off x="2881313" y="2511425"/>
            <a:ext cx="119062" cy="9525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14" name="Freeform 26"/>
          <p:cNvSpPr>
            <a:spLocks/>
          </p:cNvSpPr>
          <p:nvPr/>
        </p:nvSpPr>
        <p:spPr bwMode="auto">
          <a:xfrm>
            <a:off x="1689100" y="1989138"/>
            <a:ext cx="119063" cy="569912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5" name="Oval 27"/>
          <p:cNvSpPr>
            <a:spLocks noChangeArrowheads="1"/>
          </p:cNvSpPr>
          <p:nvPr/>
        </p:nvSpPr>
        <p:spPr bwMode="auto">
          <a:xfrm>
            <a:off x="1630363" y="2511425"/>
            <a:ext cx="119062" cy="9525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16" name="Line 28"/>
          <p:cNvSpPr>
            <a:spLocks noChangeShapeType="1"/>
          </p:cNvSpPr>
          <p:nvPr/>
        </p:nvSpPr>
        <p:spPr bwMode="auto">
          <a:xfrm flipH="1">
            <a:off x="5027613" y="1655763"/>
            <a:ext cx="655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7" name="Line 29"/>
          <p:cNvSpPr>
            <a:spLocks noChangeShapeType="1"/>
          </p:cNvSpPr>
          <p:nvPr/>
        </p:nvSpPr>
        <p:spPr bwMode="auto">
          <a:xfrm flipH="1">
            <a:off x="6278563" y="1655763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8" name="Line 30"/>
          <p:cNvSpPr>
            <a:spLocks noChangeShapeType="1"/>
          </p:cNvSpPr>
          <p:nvPr/>
        </p:nvSpPr>
        <p:spPr bwMode="auto">
          <a:xfrm>
            <a:off x="5205413" y="1655763"/>
            <a:ext cx="0" cy="1139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19" name="Oval 31"/>
          <p:cNvSpPr>
            <a:spLocks noChangeArrowheads="1"/>
          </p:cNvSpPr>
          <p:nvPr/>
        </p:nvSpPr>
        <p:spPr bwMode="auto">
          <a:xfrm>
            <a:off x="5146675" y="1609725"/>
            <a:ext cx="119063" cy="936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20" name="Line 32"/>
          <p:cNvSpPr>
            <a:spLocks noChangeShapeType="1"/>
          </p:cNvSpPr>
          <p:nvPr/>
        </p:nvSpPr>
        <p:spPr bwMode="auto">
          <a:xfrm>
            <a:off x="6457950" y="1655763"/>
            <a:ext cx="0" cy="1139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21" name="Oval 33"/>
          <p:cNvSpPr>
            <a:spLocks noChangeArrowheads="1"/>
          </p:cNvSpPr>
          <p:nvPr/>
        </p:nvSpPr>
        <p:spPr bwMode="auto">
          <a:xfrm>
            <a:off x="6397625" y="1609725"/>
            <a:ext cx="119063" cy="936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22" name="Line 34"/>
          <p:cNvSpPr>
            <a:spLocks noChangeShapeType="1"/>
          </p:cNvSpPr>
          <p:nvPr/>
        </p:nvSpPr>
        <p:spPr bwMode="auto">
          <a:xfrm flipH="1">
            <a:off x="3775075" y="1655763"/>
            <a:ext cx="65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23" name="Line 35"/>
          <p:cNvSpPr>
            <a:spLocks noChangeShapeType="1"/>
          </p:cNvSpPr>
          <p:nvPr/>
        </p:nvSpPr>
        <p:spPr bwMode="auto">
          <a:xfrm>
            <a:off x="3954463" y="1655763"/>
            <a:ext cx="0" cy="1139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24" name="Oval 36"/>
          <p:cNvSpPr>
            <a:spLocks noChangeArrowheads="1"/>
          </p:cNvSpPr>
          <p:nvPr/>
        </p:nvSpPr>
        <p:spPr bwMode="auto">
          <a:xfrm>
            <a:off x="3894138" y="1609725"/>
            <a:ext cx="119062" cy="936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25" name="Line 37"/>
          <p:cNvSpPr>
            <a:spLocks noChangeShapeType="1"/>
          </p:cNvSpPr>
          <p:nvPr/>
        </p:nvSpPr>
        <p:spPr bwMode="auto">
          <a:xfrm flipH="1">
            <a:off x="2524125" y="1655763"/>
            <a:ext cx="65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26" name="Line 38"/>
          <p:cNvSpPr>
            <a:spLocks noChangeShapeType="1"/>
          </p:cNvSpPr>
          <p:nvPr/>
        </p:nvSpPr>
        <p:spPr bwMode="auto">
          <a:xfrm>
            <a:off x="2701925" y="1655763"/>
            <a:ext cx="0" cy="1139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27" name="Oval 39"/>
          <p:cNvSpPr>
            <a:spLocks noChangeArrowheads="1"/>
          </p:cNvSpPr>
          <p:nvPr/>
        </p:nvSpPr>
        <p:spPr bwMode="auto">
          <a:xfrm>
            <a:off x="2643188" y="1609725"/>
            <a:ext cx="119062" cy="936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8328" name="Text Box 40"/>
          <p:cNvSpPr txBox="1">
            <a:spLocks noChangeArrowheads="1"/>
          </p:cNvSpPr>
          <p:nvPr/>
        </p:nvSpPr>
        <p:spPr bwMode="auto">
          <a:xfrm>
            <a:off x="6324600" y="28194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268329" name="Line 41"/>
          <p:cNvSpPr>
            <a:spLocks noChangeShapeType="1"/>
          </p:cNvSpPr>
          <p:nvPr/>
        </p:nvSpPr>
        <p:spPr bwMode="auto">
          <a:xfrm>
            <a:off x="381000" y="4419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0" name="Line 42"/>
          <p:cNvSpPr>
            <a:spLocks noChangeShapeType="1"/>
          </p:cNvSpPr>
          <p:nvPr/>
        </p:nvSpPr>
        <p:spPr bwMode="auto">
          <a:xfrm>
            <a:off x="609600" y="3124200"/>
            <a:ext cx="0" cy="2895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1" name="Line 43"/>
          <p:cNvSpPr>
            <a:spLocks noChangeShapeType="1"/>
          </p:cNvSpPr>
          <p:nvPr/>
        </p:nvSpPr>
        <p:spPr bwMode="auto">
          <a:xfrm>
            <a:off x="381000" y="3657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2" name="Line 44"/>
          <p:cNvSpPr>
            <a:spLocks noChangeShapeType="1"/>
          </p:cNvSpPr>
          <p:nvPr/>
        </p:nvSpPr>
        <p:spPr bwMode="auto">
          <a:xfrm>
            <a:off x="381000" y="4038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3" name="Text Box 45"/>
          <p:cNvSpPr txBox="1">
            <a:spLocks noChangeArrowheads="1"/>
          </p:cNvSpPr>
          <p:nvPr/>
        </p:nvSpPr>
        <p:spPr bwMode="auto">
          <a:xfrm>
            <a:off x="152400" y="3276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8334" name="Text Box 46"/>
          <p:cNvSpPr txBox="1">
            <a:spLocks noChangeArrowheads="1"/>
          </p:cNvSpPr>
          <p:nvPr/>
        </p:nvSpPr>
        <p:spPr bwMode="auto">
          <a:xfrm>
            <a:off x="152400" y="3657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In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8335" name="Text Box 47"/>
          <p:cNvSpPr txBox="1">
            <a:spLocks noChangeArrowheads="1"/>
          </p:cNvSpPr>
          <p:nvPr/>
        </p:nvSpPr>
        <p:spPr bwMode="auto">
          <a:xfrm>
            <a:off x="228600" y="6034088"/>
            <a:ext cx="609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Out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8336" name="Freeform 48"/>
          <p:cNvSpPr>
            <a:spLocks/>
          </p:cNvSpPr>
          <p:nvPr/>
        </p:nvSpPr>
        <p:spPr bwMode="auto">
          <a:xfrm>
            <a:off x="609600" y="3429000"/>
            <a:ext cx="6324600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7" name="Freeform 49"/>
          <p:cNvSpPr>
            <a:spLocks/>
          </p:cNvSpPr>
          <p:nvPr/>
        </p:nvSpPr>
        <p:spPr bwMode="auto">
          <a:xfrm>
            <a:off x="6858000" y="3429000"/>
            <a:ext cx="685800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92"/>
              </a:cxn>
              <a:cxn ang="0">
                <a:pos x="96" y="0"/>
              </a:cxn>
              <a:cxn ang="0">
                <a:pos x="288" y="0"/>
              </a:cxn>
              <a:cxn ang="0">
                <a:pos x="288" y="192"/>
              </a:cxn>
              <a:cxn ang="0">
                <a:pos x="432" y="192"/>
              </a:cxn>
            </a:cxnLst>
            <a:rect l="0" t="0" r="r" b="b"/>
            <a:pathLst>
              <a:path w="432" h="192">
                <a:moveTo>
                  <a:pt x="0" y="192"/>
                </a:moveTo>
                <a:lnTo>
                  <a:pt x="96" y="192"/>
                </a:lnTo>
                <a:lnTo>
                  <a:pt x="96" y="0"/>
                </a:lnTo>
                <a:lnTo>
                  <a:pt x="288" y="0"/>
                </a:lnTo>
                <a:lnTo>
                  <a:pt x="288" y="192"/>
                </a:lnTo>
                <a:lnTo>
                  <a:pt x="432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8" name="Freeform 50"/>
          <p:cNvSpPr>
            <a:spLocks/>
          </p:cNvSpPr>
          <p:nvPr/>
        </p:nvSpPr>
        <p:spPr bwMode="auto">
          <a:xfrm>
            <a:off x="609600" y="3810000"/>
            <a:ext cx="6934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3072" y="144"/>
              </a:cxn>
              <a:cxn ang="0">
                <a:pos x="3072" y="0"/>
              </a:cxn>
              <a:cxn ang="0">
                <a:pos x="3456" y="0"/>
              </a:cxn>
              <a:cxn ang="0">
                <a:pos x="3456" y="144"/>
              </a:cxn>
              <a:cxn ang="0">
                <a:pos x="4368" y="144"/>
              </a:cxn>
            </a:cxnLst>
            <a:rect l="0" t="0" r="r" b="b"/>
            <a:pathLst>
              <a:path w="436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3072" y="144"/>
                </a:lnTo>
                <a:lnTo>
                  <a:pt x="3072" y="0"/>
                </a:lnTo>
                <a:lnTo>
                  <a:pt x="3456" y="0"/>
                </a:lnTo>
                <a:lnTo>
                  <a:pt x="3456" y="144"/>
                </a:lnTo>
                <a:lnTo>
                  <a:pt x="436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39" name="Line 51"/>
          <p:cNvSpPr>
            <a:spLocks noChangeShapeType="1"/>
          </p:cNvSpPr>
          <p:nvPr/>
        </p:nvSpPr>
        <p:spPr bwMode="auto">
          <a:xfrm>
            <a:off x="381000" y="4800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0" name="Line 52"/>
          <p:cNvSpPr>
            <a:spLocks noChangeShapeType="1"/>
          </p:cNvSpPr>
          <p:nvPr/>
        </p:nvSpPr>
        <p:spPr bwMode="auto">
          <a:xfrm>
            <a:off x="381000" y="5181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1" name="Line 53"/>
          <p:cNvSpPr>
            <a:spLocks noChangeShapeType="1"/>
          </p:cNvSpPr>
          <p:nvPr/>
        </p:nvSpPr>
        <p:spPr bwMode="auto">
          <a:xfrm>
            <a:off x="381000" y="5562600"/>
            <a:ext cx="7467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2" name="Text Box 54"/>
          <p:cNvSpPr txBox="1">
            <a:spLocks noChangeArrowheads="1"/>
          </p:cNvSpPr>
          <p:nvPr/>
        </p:nvSpPr>
        <p:spPr bwMode="auto">
          <a:xfrm>
            <a:off x="1905000" y="5562600"/>
            <a:ext cx="3314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0        1        2         3       4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268343" name="Rectangle 55"/>
          <p:cNvSpPr>
            <a:spLocks noChangeArrowheads="1"/>
          </p:cNvSpPr>
          <p:nvPr/>
        </p:nvSpPr>
        <p:spPr bwMode="auto">
          <a:xfrm>
            <a:off x="7467600" y="5638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268344" name="Line 56"/>
          <p:cNvSpPr>
            <a:spLocks noChangeShapeType="1"/>
          </p:cNvSpPr>
          <p:nvPr/>
        </p:nvSpPr>
        <p:spPr bwMode="auto">
          <a:xfrm>
            <a:off x="1828800" y="32004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5" name="Line 57"/>
          <p:cNvSpPr>
            <a:spLocks noChangeShapeType="1"/>
          </p:cNvSpPr>
          <p:nvPr/>
        </p:nvSpPr>
        <p:spPr bwMode="auto">
          <a:xfrm>
            <a:off x="2438400" y="32766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6" name="Line 58"/>
          <p:cNvSpPr>
            <a:spLocks noChangeShapeType="1"/>
          </p:cNvSpPr>
          <p:nvPr/>
        </p:nvSpPr>
        <p:spPr bwMode="auto">
          <a:xfrm>
            <a:off x="3048000" y="32766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7" name="Line 59"/>
          <p:cNvSpPr>
            <a:spLocks noChangeShapeType="1"/>
          </p:cNvSpPr>
          <p:nvPr/>
        </p:nvSpPr>
        <p:spPr bwMode="auto">
          <a:xfrm>
            <a:off x="3657600" y="32004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8" name="Line 60"/>
          <p:cNvSpPr>
            <a:spLocks noChangeShapeType="1"/>
          </p:cNvSpPr>
          <p:nvPr/>
        </p:nvSpPr>
        <p:spPr bwMode="auto">
          <a:xfrm>
            <a:off x="4267200" y="3200400"/>
            <a:ext cx="0" cy="2743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49" name="Freeform 61"/>
          <p:cNvSpPr>
            <a:spLocks/>
          </p:cNvSpPr>
          <p:nvPr/>
        </p:nvSpPr>
        <p:spPr bwMode="auto">
          <a:xfrm>
            <a:off x="3048000" y="5334000"/>
            <a:ext cx="426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</a:cxnLst>
            <a:rect l="0" t="0" r="r" b="b"/>
            <a:pathLst>
              <a:path w="268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0" name="Freeform 62"/>
          <p:cNvSpPr>
            <a:spLocks/>
          </p:cNvSpPr>
          <p:nvPr/>
        </p:nvSpPr>
        <p:spPr bwMode="auto">
          <a:xfrm>
            <a:off x="2438400" y="4953000"/>
            <a:ext cx="4267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768" y="144"/>
              </a:cxn>
              <a:cxn ang="0">
                <a:pos x="768" y="0"/>
              </a:cxn>
              <a:cxn ang="0">
                <a:pos x="1536" y="0"/>
              </a:cxn>
              <a:cxn ang="0">
                <a:pos x="1536" y="144"/>
              </a:cxn>
              <a:cxn ang="0">
                <a:pos x="1920" y="144"/>
              </a:cxn>
              <a:cxn ang="0">
                <a:pos x="1920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</a:cxnLst>
            <a:rect l="0" t="0" r="r" b="b"/>
            <a:pathLst>
              <a:path w="2688" h="144">
                <a:moveTo>
                  <a:pt x="0" y="144"/>
                </a:moveTo>
                <a:lnTo>
                  <a:pt x="768" y="144"/>
                </a:lnTo>
                <a:lnTo>
                  <a:pt x="768" y="0"/>
                </a:lnTo>
                <a:lnTo>
                  <a:pt x="1536" y="0"/>
                </a:lnTo>
                <a:lnTo>
                  <a:pt x="1536" y="144"/>
                </a:lnTo>
                <a:lnTo>
                  <a:pt x="1920" y="144"/>
                </a:lnTo>
                <a:lnTo>
                  <a:pt x="1920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1" name="Line 63"/>
          <p:cNvSpPr>
            <a:spLocks noChangeShapeType="1"/>
          </p:cNvSpPr>
          <p:nvPr/>
        </p:nvSpPr>
        <p:spPr bwMode="auto">
          <a:xfrm flipH="1">
            <a:off x="609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2" name="Line 64"/>
          <p:cNvSpPr>
            <a:spLocks noChangeShapeType="1"/>
          </p:cNvSpPr>
          <p:nvPr/>
        </p:nvSpPr>
        <p:spPr bwMode="auto">
          <a:xfrm flipH="1">
            <a:off x="609600" y="5181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3" name="Line 65"/>
          <p:cNvSpPr>
            <a:spLocks noChangeShapeType="1"/>
          </p:cNvSpPr>
          <p:nvPr/>
        </p:nvSpPr>
        <p:spPr bwMode="auto">
          <a:xfrm>
            <a:off x="6705600" y="5181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4" name="Line 66"/>
          <p:cNvSpPr>
            <a:spLocks noChangeShapeType="1"/>
          </p:cNvSpPr>
          <p:nvPr/>
        </p:nvSpPr>
        <p:spPr bwMode="auto">
          <a:xfrm>
            <a:off x="7315200" y="556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5" name="Freeform 67"/>
          <p:cNvSpPr>
            <a:spLocks/>
          </p:cNvSpPr>
          <p:nvPr/>
        </p:nvSpPr>
        <p:spPr bwMode="auto">
          <a:xfrm>
            <a:off x="609600" y="4572000"/>
            <a:ext cx="7010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536" y="144"/>
              </a:cxn>
              <a:cxn ang="0">
                <a:pos x="1536" y="0"/>
              </a:cxn>
              <a:cxn ang="0">
                <a:pos x="2304" y="0"/>
              </a:cxn>
              <a:cxn ang="0">
                <a:pos x="2304" y="144"/>
              </a:cxn>
              <a:cxn ang="0">
                <a:pos x="2688" y="144"/>
              </a:cxn>
              <a:cxn ang="0">
                <a:pos x="2688" y="0"/>
              </a:cxn>
              <a:cxn ang="0">
                <a:pos x="3072" y="0"/>
              </a:cxn>
              <a:cxn ang="0">
                <a:pos x="3072" y="144"/>
              </a:cxn>
              <a:cxn ang="0">
                <a:pos x="3840" y="144"/>
              </a:cxn>
              <a:cxn ang="0">
                <a:pos x="3840" y="0"/>
              </a:cxn>
              <a:cxn ang="0">
                <a:pos x="4224" y="0"/>
              </a:cxn>
              <a:cxn ang="0">
                <a:pos x="4224" y="144"/>
              </a:cxn>
              <a:cxn ang="0">
                <a:pos x="4416" y="144"/>
              </a:cxn>
            </a:cxnLst>
            <a:rect l="0" t="0" r="r" b="b"/>
            <a:pathLst>
              <a:path w="4416" h="144">
                <a:moveTo>
                  <a:pt x="0" y="144"/>
                </a:moveTo>
                <a:lnTo>
                  <a:pt x="1536" y="144"/>
                </a:lnTo>
                <a:lnTo>
                  <a:pt x="1536" y="0"/>
                </a:lnTo>
                <a:lnTo>
                  <a:pt x="2304" y="0"/>
                </a:lnTo>
                <a:lnTo>
                  <a:pt x="2304" y="144"/>
                </a:lnTo>
                <a:lnTo>
                  <a:pt x="2688" y="144"/>
                </a:lnTo>
                <a:lnTo>
                  <a:pt x="2688" y="0"/>
                </a:lnTo>
                <a:lnTo>
                  <a:pt x="3072" y="0"/>
                </a:lnTo>
                <a:lnTo>
                  <a:pt x="3072" y="144"/>
                </a:lnTo>
                <a:lnTo>
                  <a:pt x="3840" y="144"/>
                </a:lnTo>
                <a:lnTo>
                  <a:pt x="3840" y="0"/>
                </a:lnTo>
                <a:lnTo>
                  <a:pt x="4224" y="0"/>
                </a:lnTo>
                <a:lnTo>
                  <a:pt x="4224" y="144"/>
                </a:lnTo>
                <a:lnTo>
                  <a:pt x="4416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6" name="Freeform 68"/>
          <p:cNvSpPr>
            <a:spLocks/>
          </p:cNvSpPr>
          <p:nvPr/>
        </p:nvSpPr>
        <p:spPr bwMode="auto">
          <a:xfrm>
            <a:off x="609600" y="4191000"/>
            <a:ext cx="7010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152" y="144"/>
              </a:cxn>
              <a:cxn ang="0">
                <a:pos x="1152" y="0"/>
              </a:cxn>
              <a:cxn ang="0">
                <a:pos x="1920" y="0"/>
              </a:cxn>
              <a:cxn ang="0">
                <a:pos x="1920" y="144"/>
              </a:cxn>
              <a:cxn ang="0">
                <a:pos x="2304" y="144"/>
              </a:cxn>
              <a:cxn ang="0">
                <a:pos x="2304" y="0"/>
              </a:cxn>
              <a:cxn ang="0">
                <a:pos x="2688" y="0"/>
              </a:cxn>
              <a:cxn ang="0">
                <a:pos x="2688" y="144"/>
              </a:cxn>
              <a:cxn ang="0">
                <a:pos x="3456" y="144"/>
              </a:cxn>
              <a:cxn ang="0">
                <a:pos x="3456" y="0"/>
              </a:cxn>
              <a:cxn ang="0">
                <a:pos x="3840" y="0"/>
              </a:cxn>
              <a:cxn ang="0">
                <a:pos x="3840" y="144"/>
              </a:cxn>
              <a:cxn ang="0">
                <a:pos x="4416" y="144"/>
              </a:cxn>
            </a:cxnLst>
            <a:rect l="0" t="0" r="r" b="b"/>
            <a:pathLst>
              <a:path w="4416" h="144">
                <a:moveTo>
                  <a:pt x="0" y="144"/>
                </a:moveTo>
                <a:lnTo>
                  <a:pt x="1152" y="144"/>
                </a:lnTo>
                <a:lnTo>
                  <a:pt x="1152" y="0"/>
                </a:lnTo>
                <a:lnTo>
                  <a:pt x="1920" y="0"/>
                </a:lnTo>
                <a:lnTo>
                  <a:pt x="1920" y="144"/>
                </a:lnTo>
                <a:lnTo>
                  <a:pt x="2304" y="144"/>
                </a:lnTo>
                <a:lnTo>
                  <a:pt x="2304" y="0"/>
                </a:lnTo>
                <a:lnTo>
                  <a:pt x="2688" y="0"/>
                </a:lnTo>
                <a:lnTo>
                  <a:pt x="2688" y="144"/>
                </a:lnTo>
                <a:lnTo>
                  <a:pt x="3456" y="144"/>
                </a:lnTo>
                <a:lnTo>
                  <a:pt x="3456" y="0"/>
                </a:lnTo>
                <a:lnTo>
                  <a:pt x="3840" y="0"/>
                </a:lnTo>
                <a:lnTo>
                  <a:pt x="3840" y="144"/>
                </a:lnTo>
                <a:lnTo>
                  <a:pt x="4416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8357" name="Text Box 69"/>
          <p:cNvSpPr txBox="1">
            <a:spLocks noChangeArrowheads="1"/>
          </p:cNvSpPr>
          <p:nvPr/>
        </p:nvSpPr>
        <p:spPr bwMode="auto">
          <a:xfrm>
            <a:off x="304800" y="41148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268358" name="Text Box 70"/>
          <p:cNvSpPr txBox="1">
            <a:spLocks noChangeArrowheads="1"/>
          </p:cNvSpPr>
          <p:nvPr/>
        </p:nvSpPr>
        <p:spPr bwMode="auto">
          <a:xfrm>
            <a:off x="304800" y="44958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268359" name="Text Box 71"/>
          <p:cNvSpPr txBox="1">
            <a:spLocks noChangeArrowheads="1"/>
          </p:cNvSpPr>
          <p:nvPr/>
        </p:nvSpPr>
        <p:spPr bwMode="auto">
          <a:xfrm>
            <a:off x="304800" y="48768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8360" name="Text Box 72"/>
          <p:cNvSpPr txBox="1">
            <a:spLocks noChangeArrowheads="1"/>
          </p:cNvSpPr>
          <p:nvPr/>
        </p:nvSpPr>
        <p:spPr bwMode="auto">
          <a:xfrm>
            <a:off x="304800" y="52578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2590800" y="28194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268362" name="Text Box 74"/>
          <p:cNvSpPr txBox="1">
            <a:spLocks noChangeArrowheads="1"/>
          </p:cNvSpPr>
          <p:nvPr/>
        </p:nvSpPr>
        <p:spPr bwMode="auto">
          <a:xfrm>
            <a:off x="3810000" y="28194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268363" name="Text Box 75"/>
          <p:cNvSpPr txBox="1">
            <a:spLocks noChangeArrowheads="1"/>
          </p:cNvSpPr>
          <p:nvPr/>
        </p:nvSpPr>
        <p:spPr bwMode="auto">
          <a:xfrm>
            <a:off x="5105400" y="2819400"/>
            <a:ext cx="2746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Q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68364" name="Text Box 76"/>
          <p:cNvSpPr txBox="1">
            <a:spLocks noChangeArrowheads="1"/>
          </p:cNvSpPr>
          <p:nvPr/>
        </p:nvSpPr>
        <p:spPr bwMode="auto">
          <a:xfrm>
            <a:off x="1981200" y="3810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65" name="Text Box 77"/>
          <p:cNvSpPr txBox="1">
            <a:spLocks noChangeArrowheads="1"/>
          </p:cNvSpPr>
          <p:nvPr/>
        </p:nvSpPr>
        <p:spPr bwMode="auto">
          <a:xfrm>
            <a:off x="2590800" y="3810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66" name="Text Box 78"/>
          <p:cNvSpPr txBox="1">
            <a:spLocks noChangeArrowheads="1"/>
          </p:cNvSpPr>
          <p:nvPr/>
        </p:nvSpPr>
        <p:spPr bwMode="auto">
          <a:xfrm>
            <a:off x="3276600" y="3810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0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67" name="Text Box 79"/>
          <p:cNvSpPr txBox="1">
            <a:spLocks noChangeArrowheads="1"/>
          </p:cNvSpPr>
          <p:nvPr/>
        </p:nvSpPr>
        <p:spPr bwMode="auto">
          <a:xfrm>
            <a:off x="3886200" y="3810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68" name="Text Box 80"/>
          <p:cNvSpPr txBox="1">
            <a:spLocks noChangeArrowheads="1"/>
          </p:cNvSpPr>
          <p:nvPr/>
        </p:nvSpPr>
        <p:spPr bwMode="auto">
          <a:xfrm>
            <a:off x="4419600" y="5334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69" name="Text Box 81"/>
          <p:cNvSpPr txBox="1">
            <a:spLocks noChangeArrowheads="1"/>
          </p:cNvSpPr>
          <p:nvPr/>
        </p:nvSpPr>
        <p:spPr bwMode="auto">
          <a:xfrm>
            <a:off x="4419600" y="4953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70" name="Text Box 82"/>
          <p:cNvSpPr txBox="1">
            <a:spLocks noChangeArrowheads="1"/>
          </p:cNvSpPr>
          <p:nvPr/>
        </p:nvSpPr>
        <p:spPr bwMode="auto">
          <a:xfrm>
            <a:off x="4419600" y="4572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0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71" name="Text Box 83"/>
          <p:cNvSpPr txBox="1">
            <a:spLocks noChangeArrowheads="1"/>
          </p:cNvSpPr>
          <p:nvPr/>
        </p:nvSpPr>
        <p:spPr bwMode="auto">
          <a:xfrm>
            <a:off x="4419600" y="4191000"/>
            <a:ext cx="152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2800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1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268372" name="Line 84"/>
          <p:cNvSpPr>
            <a:spLocks noChangeShapeType="1"/>
          </p:cNvSpPr>
          <p:nvPr/>
        </p:nvSpPr>
        <p:spPr bwMode="auto">
          <a:xfrm flipV="1">
            <a:off x="4724400" y="40386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9" name="Segnaposto numero diapositiva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90" name="Segnaposto piè di pagina 8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Registro a scorrimento 3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Parallel In  Serial Out    (PISO)</a:t>
            </a:r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 flipH="1">
            <a:off x="3200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 flipH="1">
            <a:off x="44196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1066800" y="5562600"/>
            <a:ext cx="78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Clear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7315200" y="4267200"/>
            <a:ext cx="58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Out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Load</a:t>
            </a: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3657600" y="39624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>
            <a:off x="3962400" y="3810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3962400" y="5410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4" name="AutoShape 12"/>
          <p:cNvSpPr>
            <a:spLocks noChangeArrowheads="1"/>
          </p:cNvSpPr>
          <p:nvPr/>
        </p:nvSpPr>
        <p:spPr bwMode="auto">
          <a:xfrm rot="5400000">
            <a:off x="3657600" y="48768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3505200" y="48768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6" name="Rectangle 14"/>
          <p:cNvSpPr>
            <a:spLocks noChangeArrowheads="1"/>
          </p:cNvSpPr>
          <p:nvPr/>
        </p:nvSpPr>
        <p:spPr bwMode="auto">
          <a:xfrm>
            <a:off x="4876800" y="39624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69327" name="Oval 15"/>
          <p:cNvSpPr>
            <a:spLocks noChangeArrowheads="1"/>
          </p:cNvSpPr>
          <p:nvPr/>
        </p:nvSpPr>
        <p:spPr bwMode="auto">
          <a:xfrm>
            <a:off x="5181600" y="3810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8" name="Oval 16"/>
          <p:cNvSpPr>
            <a:spLocks noChangeArrowheads="1"/>
          </p:cNvSpPr>
          <p:nvPr/>
        </p:nvSpPr>
        <p:spPr bwMode="auto">
          <a:xfrm>
            <a:off x="5181600" y="5410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29" name="AutoShape 17"/>
          <p:cNvSpPr>
            <a:spLocks noChangeArrowheads="1"/>
          </p:cNvSpPr>
          <p:nvPr/>
        </p:nvSpPr>
        <p:spPr bwMode="auto">
          <a:xfrm rot="5400000">
            <a:off x="4876800" y="48768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0" name="Oval 18"/>
          <p:cNvSpPr>
            <a:spLocks noChangeArrowheads="1"/>
          </p:cNvSpPr>
          <p:nvPr/>
        </p:nvSpPr>
        <p:spPr bwMode="auto">
          <a:xfrm>
            <a:off x="4724400" y="48768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1" name="Rectangle 19"/>
          <p:cNvSpPr>
            <a:spLocks noChangeArrowheads="1"/>
          </p:cNvSpPr>
          <p:nvPr/>
        </p:nvSpPr>
        <p:spPr bwMode="auto">
          <a:xfrm>
            <a:off x="6096000" y="39624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69332" name="Oval 20"/>
          <p:cNvSpPr>
            <a:spLocks noChangeArrowheads="1"/>
          </p:cNvSpPr>
          <p:nvPr/>
        </p:nvSpPr>
        <p:spPr bwMode="auto">
          <a:xfrm>
            <a:off x="6400800" y="3810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3" name="Oval 21"/>
          <p:cNvSpPr>
            <a:spLocks noChangeArrowheads="1"/>
          </p:cNvSpPr>
          <p:nvPr/>
        </p:nvSpPr>
        <p:spPr bwMode="auto">
          <a:xfrm>
            <a:off x="6400800" y="5410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4" name="AutoShape 22"/>
          <p:cNvSpPr>
            <a:spLocks noChangeArrowheads="1"/>
          </p:cNvSpPr>
          <p:nvPr/>
        </p:nvSpPr>
        <p:spPr bwMode="auto">
          <a:xfrm rot="5400000">
            <a:off x="6096000" y="48768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5" name="Oval 23"/>
          <p:cNvSpPr>
            <a:spLocks noChangeArrowheads="1"/>
          </p:cNvSpPr>
          <p:nvPr/>
        </p:nvSpPr>
        <p:spPr bwMode="auto">
          <a:xfrm>
            <a:off x="5943600" y="48768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2438400" y="39624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69337" name="Oval 25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8" name="Oval 26"/>
          <p:cNvSpPr>
            <a:spLocks noChangeArrowheads="1"/>
          </p:cNvSpPr>
          <p:nvPr/>
        </p:nvSpPr>
        <p:spPr bwMode="auto">
          <a:xfrm>
            <a:off x="2743200" y="5410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39" name="AutoShape 27"/>
          <p:cNvSpPr>
            <a:spLocks noChangeArrowheads="1"/>
          </p:cNvSpPr>
          <p:nvPr/>
        </p:nvSpPr>
        <p:spPr bwMode="auto">
          <a:xfrm rot="5400000">
            <a:off x="2438400" y="48768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40" name="Oval 28"/>
          <p:cNvSpPr>
            <a:spLocks noChangeArrowheads="1"/>
          </p:cNvSpPr>
          <p:nvPr/>
        </p:nvSpPr>
        <p:spPr bwMode="auto">
          <a:xfrm>
            <a:off x="2286000" y="48768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41" name="Line 29"/>
          <p:cNvSpPr>
            <a:spLocks noChangeShapeType="1"/>
          </p:cNvSpPr>
          <p:nvPr/>
        </p:nvSpPr>
        <p:spPr bwMode="auto">
          <a:xfrm flipH="1">
            <a:off x="56388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42" name="Line 30"/>
          <p:cNvSpPr>
            <a:spLocks noChangeShapeType="1"/>
          </p:cNvSpPr>
          <p:nvPr/>
        </p:nvSpPr>
        <p:spPr bwMode="auto">
          <a:xfrm flipH="1">
            <a:off x="68580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9343" name="Group 31"/>
          <p:cNvGrpSpPr>
            <a:grpSpLocks/>
          </p:cNvGrpSpPr>
          <p:nvPr/>
        </p:nvGrpSpPr>
        <p:grpSpPr bwMode="auto">
          <a:xfrm rot="5400000">
            <a:off x="2476500" y="3009900"/>
            <a:ext cx="685800" cy="457200"/>
            <a:chOff x="3600" y="2256"/>
            <a:chExt cx="432" cy="288"/>
          </a:xfrm>
        </p:grpSpPr>
        <p:sp>
          <p:nvSpPr>
            <p:cNvPr id="269344" name="AutoShape 3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9345" name="Oval 3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9346" name="Line 34"/>
          <p:cNvSpPr>
            <a:spLocks noChangeShapeType="1"/>
          </p:cNvSpPr>
          <p:nvPr/>
        </p:nvSpPr>
        <p:spPr bwMode="auto">
          <a:xfrm>
            <a:off x="28194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47" name="Line 35"/>
          <p:cNvSpPr>
            <a:spLocks noChangeShapeType="1"/>
          </p:cNvSpPr>
          <p:nvPr/>
        </p:nvSpPr>
        <p:spPr bwMode="auto">
          <a:xfrm flipV="1">
            <a:off x="2895600" y="2286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48" name="Line 36"/>
          <p:cNvSpPr>
            <a:spLocks noChangeShapeType="1"/>
          </p:cNvSpPr>
          <p:nvPr/>
        </p:nvSpPr>
        <p:spPr bwMode="auto">
          <a:xfrm flipH="1" flipV="1">
            <a:off x="27432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9349" name="Group 37"/>
          <p:cNvGrpSpPr>
            <a:grpSpLocks/>
          </p:cNvGrpSpPr>
          <p:nvPr/>
        </p:nvGrpSpPr>
        <p:grpSpPr bwMode="auto">
          <a:xfrm rot="5400000">
            <a:off x="3695700" y="3009900"/>
            <a:ext cx="685800" cy="457200"/>
            <a:chOff x="3600" y="2256"/>
            <a:chExt cx="432" cy="288"/>
          </a:xfrm>
        </p:grpSpPr>
        <p:sp>
          <p:nvSpPr>
            <p:cNvPr id="269350" name="AutoShape 38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9351" name="Oval 39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9352" name="Line 40"/>
          <p:cNvSpPr>
            <a:spLocks noChangeShapeType="1"/>
          </p:cNvSpPr>
          <p:nvPr/>
        </p:nvSpPr>
        <p:spPr bwMode="auto">
          <a:xfrm>
            <a:off x="40386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53" name="Line 41"/>
          <p:cNvSpPr>
            <a:spLocks noChangeShapeType="1"/>
          </p:cNvSpPr>
          <p:nvPr/>
        </p:nvSpPr>
        <p:spPr bwMode="auto">
          <a:xfrm flipV="1">
            <a:off x="4114800" y="2286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54" name="Line 42"/>
          <p:cNvSpPr>
            <a:spLocks noChangeShapeType="1"/>
          </p:cNvSpPr>
          <p:nvPr/>
        </p:nvSpPr>
        <p:spPr bwMode="auto">
          <a:xfrm flipH="1" flipV="1">
            <a:off x="39624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9355" name="Group 43"/>
          <p:cNvGrpSpPr>
            <a:grpSpLocks/>
          </p:cNvGrpSpPr>
          <p:nvPr/>
        </p:nvGrpSpPr>
        <p:grpSpPr bwMode="auto">
          <a:xfrm rot="5400000">
            <a:off x="4914900" y="3009900"/>
            <a:ext cx="685800" cy="457200"/>
            <a:chOff x="3600" y="2256"/>
            <a:chExt cx="432" cy="288"/>
          </a:xfrm>
        </p:grpSpPr>
        <p:sp>
          <p:nvSpPr>
            <p:cNvPr id="269356" name="AutoShape 4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9357" name="Oval 4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9358" name="Line 46"/>
          <p:cNvSpPr>
            <a:spLocks noChangeShapeType="1"/>
          </p:cNvSpPr>
          <p:nvPr/>
        </p:nvSpPr>
        <p:spPr bwMode="auto">
          <a:xfrm>
            <a:off x="52578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59" name="Line 47"/>
          <p:cNvSpPr>
            <a:spLocks noChangeShapeType="1"/>
          </p:cNvSpPr>
          <p:nvPr/>
        </p:nvSpPr>
        <p:spPr bwMode="auto">
          <a:xfrm flipV="1">
            <a:off x="5334000" y="2286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60" name="Line 48"/>
          <p:cNvSpPr>
            <a:spLocks noChangeShapeType="1"/>
          </p:cNvSpPr>
          <p:nvPr/>
        </p:nvSpPr>
        <p:spPr bwMode="auto">
          <a:xfrm flipH="1" flipV="1">
            <a:off x="51816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69361" name="Group 49"/>
          <p:cNvGrpSpPr>
            <a:grpSpLocks/>
          </p:cNvGrpSpPr>
          <p:nvPr/>
        </p:nvGrpSpPr>
        <p:grpSpPr bwMode="auto">
          <a:xfrm rot="5400000">
            <a:off x="6134100" y="3009900"/>
            <a:ext cx="685800" cy="457200"/>
            <a:chOff x="3600" y="2256"/>
            <a:chExt cx="432" cy="288"/>
          </a:xfrm>
        </p:grpSpPr>
        <p:sp>
          <p:nvSpPr>
            <p:cNvPr id="269362" name="AutoShape 5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9363" name="Oval 5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9364" name="Line 52"/>
          <p:cNvSpPr>
            <a:spLocks noChangeShapeType="1"/>
          </p:cNvSpPr>
          <p:nvPr/>
        </p:nvSpPr>
        <p:spPr bwMode="auto">
          <a:xfrm>
            <a:off x="6477000" y="3581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65" name="Line 53"/>
          <p:cNvSpPr>
            <a:spLocks noChangeShapeType="1"/>
          </p:cNvSpPr>
          <p:nvPr/>
        </p:nvSpPr>
        <p:spPr bwMode="auto">
          <a:xfrm flipV="1">
            <a:off x="6553200" y="2286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66" name="Line 54"/>
          <p:cNvSpPr>
            <a:spLocks noChangeShapeType="1"/>
          </p:cNvSpPr>
          <p:nvPr/>
        </p:nvSpPr>
        <p:spPr bwMode="auto">
          <a:xfrm flipH="1" flipV="1">
            <a:off x="64008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67" name="Line 55"/>
          <p:cNvSpPr>
            <a:spLocks noChangeShapeType="1"/>
          </p:cNvSpPr>
          <p:nvPr/>
        </p:nvSpPr>
        <p:spPr bwMode="auto">
          <a:xfrm>
            <a:off x="1524000" y="25146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68" name="Oval 56"/>
          <p:cNvSpPr>
            <a:spLocks noChangeArrowheads="1"/>
          </p:cNvSpPr>
          <p:nvPr/>
        </p:nvSpPr>
        <p:spPr bwMode="auto">
          <a:xfrm>
            <a:off x="2667000" y="24384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69" name="Oval 57"/>
          <p:cNvSpPr>
            <a:spLocks noChangeArrowheads="1"/>
          </p:cNvSpPr>
          <p:nvPr/>
        </p:nvSpPr>
        <p:spPr bwMode="auto">
          <a:xfrm>
            <a:off x="3886200" y="24384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70" name="Oval 58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71" name="Text Box 59"/>
          <p:cNvSpPr txBox="1">
            <a:spLocks noChangeArrowheads="1"/>
          </p:cNvSpPr>
          <p:nvPr/>
        </p:nvSpPr>
        <p:spPr bwMode="auto">
          <a:xfrm>
            <a:off x="1371600" y="6019800"/>
            <a:ext cx="4857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Ck</a:t>
            </a:r>
          </a:p>
        </p:txBody>
      </p:sp>
      <p:sp>
        <p:nvSpPr>
          <p:cNvPr id="269372" name="Freeform 60"/>
          <p:cNvSpPr>
            <a:spLocks/>
          </p:cNvSpPr>
          <p:nvPr/>
        </p:nvSpPr>
        <p:spPr bwMode="auto">
          <a:xfrm>
            <a:off x="1828800" y="4953000"/>
            <a:ext cx="4038600" cy="12192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48" y="384"/>
              </a:cxn>
              <a:cxn ang="0">
                <a:pos x="2448" y="0"/>
              </a:cxn>
              <a:cxn ang="0">
                <a:pos x="2496" y="0"/>
              </a:cxn>
            </a:cxnLst>
            <a:rect l="0" t="0" r="r" b="b"/>
            <a:pathLst>
              <a:path w="2496" h="384">
                <a:moveTo>
                  <a:pt x="0" y="384"/>
                </a:moveTo>
                <a:lnTo>
                  <a:pt x="2448" y="384"/>
                </a:lnTo>
                <a:lnTo>
                  <a:pt x="2448" y="0"/>
                </a:lnTo>
                <a:lnTo>
                  <a:pt x="24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73" name="Freeform 61"/>
          <p:cNvSpPr>
            <a:spLocks/>
          </p:cNvSpPr>
          <p:nvPr/>
        </p:nvSpPr>
        <p:spPr bwMode="auto">
          <a:xfrm>
            <a:off x="4572000" y="49530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74" name="Oval 62"/>
          <p:cNvSpPr>
            <a:spLocks noChangeArrowheads="1"/>
          </p:cNvSpPr>
          <p:nvPr/>
        </p:nvSpPr>
        <p:spPr bwMode="auto">
          <a:xfrm>
            <a:off x="4495800" y="60960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75" name="Freeform 63"/>
          <p:cNvSpPr>
            <a:spLocks/>
          </p:cNvSpPr>
          <p:nvPr/>
        </p:nvSpPr>
        <p:spPr bwMode="auto">
          <a:xfrm>
            <a:off x="3352800" y="49530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76" name="Oval 64"/>
          <p:cNvSpPr>
            <a:spLocks noChangeArrowheads="1"/>
          </p:cNvSpPr>
          <p:nvPr/>
        </p:nvSpPr>
        <p:spPr bwMode="auto">
          <a:xfrm>
            <a:off x="3276600" y="60960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77" name="Freeform 65"/>
          <p:cNvSpPr>
            <a:spLocks/>
          </p:cNvSpPr>
          <p:nvPr/>
        </p:nvSpPr>
        <p:spPr bwMode="auto">
          <a:xfrm>
            <a:off x="2133600" y="49530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78" name="Oval 66"/>
          <p:cNvSpPr>
            <a:spLocks noChangeArrowheads="1"/>
          </p:cNvSpPr>
          <p:nvPr/>
        </p:nvSpPr>
        <p:spPr bwMode="auto">
          <a:xfrm>
            <a:off x="2057400" y="60960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79" name="Line 67"/>
          <p:cNvSpPr>
            <a:spLocks noChangeShapeType="1"/>
          </p:cNvSpPr>
          <p:nvPr/>
        </p:nvSpPr>
        <p:spPr bwMode="auto">
          <a:xfrm>
            <a:off x="1828800" y="57912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80" name="Line 68"/>
          <p:cNvSpPr>
            <a:spLocks noChangeShapeType="1"/>
          </p:cNvSpPr>
          <p:nvPr/>
        </p:nvSpPr>
        <p:spPr bwMode="auto">
          <a:xfrm>
            <a:off x="6477000" y="556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81" name="Line 69"/>
          <p:cNvSpPr>
            <a:spLocks noChangeShapeType="1"/>
          </p:cNvSpPr>
          <p:nvPr/>
        </p:nvSpPr>
        <p:spPr bwMode="auto">
          <a:xfrm>
            <a:off x="5257800" y="556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82" name="Line 70"/>
          <p:cNvSpPr>
            <a:spLocks noChangeShapeType="1"/>
          </p:cNvSpPr>
          <p:nvPr/>
        </p:nvSpPr>
        <p:spPr bwMode="auto">
          <a:xfrm>
            <a:off x="4038600" y="556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83" name="Line 71"/>
          <p:cNvSpPr>
            <a:spLocks noChangeShapeType="1"/>
          </p:cNvSpPr>
          <p:nvPr/>
        </p:nvSpPr>
        <p:spPr bwMode="auto">
          <a:xfrm>
            <a:off x="2819400" y="556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9384" name="Oval 72"/>
          <p:cNvSpPr>
            <a:spLocks noChangeArrowheads="1"/>
          </p:cNvSpPr>
          <p:nvPr/>
        </p:nvSpPr>
        <p:spPr bwMode="auto">
          <a:xfrm>
            <a:off x="5181600" y="57150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85" name="Oval 73"/>
          <p:cNvSpPr>
            <a:spLocks noChangeArrowheads="1"/>
          </p:cNvSpPr>
          <p:nvPr/>
        </p:nvSpPr>
        <p:spPr bwMode="auto">
          <a:xfrm>
            <a:off x="3962400" y="57150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86" name="Oval 74"/>
          <p:cNvSpPr>
            <a:spLocks noChangeArrowheads="1"/>
          </p:cNvSpPr>
          <p:nvPr/>
        </p:nvSpPr>
        <p:spPr bwMode="auto">
          <a:xfrm>
            <a:off x="2743200" y="57150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9387" name="Line 75"/>
          <p:cNvSpPr>
            <a:spLocks noChangeShapeType="1"/>
          </p:cNvSpPr>
          <p:nvPr/>
        </p:nvSpPr>
        <p:spPr bwMode="auto">
          <a:xfrm>
            <a:off x="5867400" y="4953000"/>
            <a:ext cx="76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" name="Segnaposto numero diapositiva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1" name="Segnaposto piè di pagina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Registro a scorrimento 4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Parallel In  Parallel Out    (PIPO)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457200" y="5334000"/>
            <a:ext cx="78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Clear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8077200" y="3886200"/>
            <a:ext cx="58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Out</a:t>
            </a:r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Load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886200" y="36576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70344" name="Oval 8"/>
          <p:cNvSpPr>
            <a:spLocks noChangeArrowheads="1"/>
          </p:cNvSpPr>
          <p:nvPr/>
        </p:nvSpPr>
        <p:spPr bwMode="auto">
          <a:xfrm>
            <a:off x="41910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45" name="Oval 9"/>
          <p:cNvSpPr>
            <a:spLocks noChangeArrowheads="1"/>
          </p:cNvSpPr>
          <p:nvPr/>
        </p:nvSpPr>
        <p:spPr bwMode="auto">
          <a:xfrm>
            <a:off x="4191000" y="5105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46" name="AutoShape 10"/>
          <p:cNvSpPr>
            <a:spLocks noChangeArrowheads="1"/>
          </p:cNvSpPr>
          <p:nvPr/>
        </p:nvSpPr>
        <p:spPr bwMode="auto">
          <a:xfrm rot="5400000">
            <a:off x="3886200" y="4572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47" name="Oval 11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5410200" y="36576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70349" name="Oval 13"/>
          <p:cNvSpPr>
            <a:spLocks noChangeArrowheads="1"/>
          </p:cNvSpPr>
          <p:nvPr/>
        </p:nvSpPr>
        <p:spPr bwMode="auto">
          <a:xfrm>
            <a:off x="57150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0" name="Oval 14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1" name="AutoShape 15"/>
          <p:cNvSpPr>
            <a:spLocks noChangeArrowheads="1"/>
          </p:cNvSpPr>
          <p:nvPr/>
        </p:nvSpPr>
        <p:spPr bwMode="auto">
          <a:xfrm rot="5400000">
            <a:off x="5410200" y="4572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2" name="Oval 16"/>
          <p:cNvSpPr>
            <a:spLocks noChangeArrowheads="1"/>
          </p:cNvSpPr>
          <p:nvPr/>
        </p:nvSpPr>
        <p:spPr bwMode="auto">
          <a:xfrm>
            <a:off x="5257800" y="4572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3" name="Rectangle 17"/>
          <p:cNvSpPr>
            <a:spLocks noChangeArrowheads="1"/>
          </p:cNvSpPr>
          <p:nvPr/>
        </p:nvSpPr>
        <p:spPr bwMode="auto">
          <a:xfrm>
            <a:off x="6934200" y="36576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70354" name="Oval 18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5" name="Oval 19"/>
          <p:cNvSpPr>
            <a:spLocks noChangeArrowheads="1"/>
          </p:cNvSpPr>
          <p:nvPr/>
        </p:nvSpPr>
        <p:spPr bwMode="auto">
          <a:xfrm>
            <a:off x="7239000" y="5105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6" name="AutoShape 20"/>
          <p:cNvSpPr>
            <a:spLocks noChangeArrowheads="1"/>
          </p:cNvSpPr>
          <p:nvPr/>
        </p:nvSpPr>
        <p:spPr bwMode="auto">
          <a:xfrm rot="5400000">
            <a:off x="6934200" y="4572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7" name="Oval 21"/>
          <p:cNvSpPr>
            <a:spLocks noChangeArrowheads="1"/>
          </p:cNvSpPr>
          <p:nvPr/>
        </p:nvSpPr>
        <p:spPr bwMode="auto">
          <a:xfrm>
            <a:off x="6781800" y="4572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58" name="Rectangle 22"/>
          <p:cNvSpPr>
            <a:spLocks noChangeArrowheads="1"/>
          </p:cNvSpPr>
          <p:nvPr/>
        </p:nvSpPr>
        <p:spPr bwMode="auto">
          <a:xfrm>
            <a:off x="2362200" y="36576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Pr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Cl</a:t>
            </a:r>
          </a:p>
        </p:txBody>
      </p:sp>
      <p:sp>
        <p:nvSpPr>
          <p:cNvPr id="270359" name="Oval 23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60" name="Oval 24"/>
          <p:cNvSpPr>
            <a:spLocks noChangeArrowheads="1"/>
          </p:cNvSpPr>
          <p:nvPr/>
        </p:nvSpPr>
        <p:spPr bwMode="auto">
          <a:xfrm>
            <a:off x="2667000" y="5105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61" name="AutoShape 25"/>
          <p:cNvSpPr>
            <a:spLocks noChangeArrowheads="1"/>
          </p:cNvSpPr>
          <p:nvPr/>
        </p:nvSpPr>
        <p:spPr bwMode="auto">
          <a:xfrm rot="5400000">
            <a:off x="2362200" y="4572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62" name="Oval 26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63" name="Line 27"/>
          <p:cNvSpPr>
            <a:spLocks noChangeShapeType="1"/>
          </p:cNvSpPr>
          <p:nvPr/>
        </p:nvSpPr>
        <p:spPr bwMode="auto">
          <a:xfrm flipH="1">
            <a:off x="6135688" y="4114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64" name="Line 28"/>
          <p:cNvSpPr>
            <a:spLocks noChangeShapeType="1"/>
          </p:cNvSpPr>
          <p:nvPr/>
        </p:nvSpPr>
        <p:spPr bwMode="auto">
          <a:xfrm flipH="1">
            <a:off x="7659688" y="4114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70365" name="Group 29"/>
          <p:cNvGrpSpPr>
            <a:grpSpLocks/>
          </p:cNvGrpSpPr>
          <p:nvPr/>
        </p:nvGrpSpPr>
        <p:grpSpPr bwMode="auto">
          <a:xfrm rot="5400000">
            <a:off x="2400300" y="2705100"/>
            <a:ext cx="685800" cy="457200"/>
            <a:chOff x="3600" y="2256"/>
            <a:chExt cx="432" cy="288"/>
          </a:xfrm>
        </p:grpSpPr>
        <p:sp>
          <p:nvSpPr>
            <p:cNvPr id="270366" name="AutoShape 30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0367" name="Oval 31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0368" name="Line 32"/>
          <p:cNvSpPr>
            <a:spLocks noChangeShapeType="1"/>
          </p:cNvSpPr>
          <p:nvPr/>
        </p:nvSpPr>
        <p:spPr bwMode="auto">
          <a:xfrm>
            <a:off x="2743200" y="3276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69" name="Line 33"/>
          <p:cNvSpPr>
            <a:spLocks noChangeShapeType="1"/>
          </p:cNvSpPr>
          <p:nvPr/>
        </p:nvSpPr>
        <p:spPr bwMode="auto">
          <a:xfrm flipV="1">
            <a:off x="2819400" y="1981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70" name="Line 34"/>
          <p:cNvSpPr>
            <a:spLocks noChangeShapeType="1"/>
          </p:cNvSpPr>
          <p:nvPr/>
        </p:nvSpPr>
        <p:spPr bwMode="auto">
          <a:xfrm flipH="1" flipV="1">
            <a:off x="2667000" y="2209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70371" name="Group 35"/>
          <p:cNvGrpSpPr>
            <a:grpSpLocks/>
          </p:cNvGrpSpPr>
          <p:nvPr/>
        </p:nvGrpSpPr>
        <p:grpSpPr bwMode="auto">
          <a:xfrm rot="5400000">
            <a:off x="3924300" y="2705100"/>
            <a:ext cx="685800" cy="457200"/>
            <a:chOff x="3600" y="2256"/>
            <a:chExt cx="432" cy="288"/>
          </a:xfrm>
        </p:grpSpPr>
        <p:sp>
          <p:nvSpPr>
            <p:cNvPr id="270372" name="AutoShape 36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0373" name="Oval 37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0374" name="Line 38"/>
          <p:cNvSpPr>
            <a:spLocks noChangeShapeType="1"/>
          </p:cNvSpPr>
          <p:nvPr/>
        </p:nvSpPr>
        <p:spPr bwMode="auto">
          <a:xfrm>
            <a:off x="4267200" y="3276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75" name="Line 39"/>
          <p:cNvSpPr>
            <a:spLocks noChangeShapeType="1"/>
          </p:cNvSpPr>
          <p:nvPr/>
        </p:nvSpPr>
        <p:spPr bwMode="auto">
          <a:xfrm flipV="1">
            <a:off x="4343400" y="1981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76" name="Line 40"/>
          <p:cNvSpPr>
            <a:spLocks noChangeShapeType="1"/>
          </p:cNvSpPr>
          <p:nvPr/>
        </p:nvSpPr>
        <p:spPr bwMode="auto">
          <a:xfrm flipH="1" flipV="1">
            <a:off x="4191000" y="2209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70377" name="Group 41"/>
          <p:cNvGrpSpPr>
            <a:grpSpLocks/>
          </p:cNvGrpSpPr>
          <p:nvPr/>
        </p:nvGrpSpPr>
        <p:grpSpPr bwMode="auto">
          <a:xfrm rot="5400000">
            <a:off x="5448300" y="2705100"/>
            <a:ext cx="685800" cy="457200"/>
            <a:chOff x="3600" y="2256"/>
            <a:chExt cx="432" cy="288"/>
          </a:xfrm>
        </p:grpSpPr>
        <p:sp>
          <p:nvSpPr>
            <p:cNvPr id="270378" name="AutoShape 4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0379" name="Oval 4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0380" name="Line 44"/>
          <p:cNvSpPr>
            <a:spLocks noChangeShapeType="1"/>
          </p:cNvSpPr>
          <p:nvPr/>
        </p:nvSpPr>
        <p:spPr bwMode="auto">
          <a:xfrm>
            <a:off x="5791200" y="32766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81" name="Line 45"/>
          <p:cNvSpPr>
            <a:spLocks noChangeShapeType="1"/>
          </p:cNvSpPr>
          <p:nvPr/>
        </p:nvSpPr>
        <p:spPr bwMode="auto">
          <a:xfrm flipV="1">
            <a:off x="5867400" y="198120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82" name="Line 46"/>
          <p:cNvSpPr>
            <a:spLocks noChangeShapeType="1"/>
          </p:cNvSpPr>
          <p:nvPr/>
        </p:nvSpPr>
        <p:spPr bwMode="auto">
          <a:xfrm flipH="1" flipV="1">
            <a:off x="5715000" y="2209800"/>
            <a:ext cx="158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70383" name="Group 47"/>
          <p:cNvGrpSpPr>
            <a:grpSpLocks/>
          </p:cNvGrpSpPr>
          <p:nvPr/>
        </p:nvGrpSpPr>
        <p:grpSpPr bwMode="auto">
          <a:xfrm rot="5400000">
            <a:off x="6972300" y="2705100"/>
            <a:ext cx="685800" cy="457200"/>
            <a:chOff x="3600" y="2256"/>
            <a:chExt cx="432" cy="288"/>
          </a:xfrm>
        </p:grpSpPr>
        <p:sp>
          <p:nvSpPr>
            <p:cNvPr id="270384" name="AutoShape 48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0385" name="Oval 49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0386" name="Line 50"/>
          <p:cNvSpPr>
            <a:spLocks noChangeShapeType="1"/>
          </p:cNvSpPr>
          <p:nvPr/>
        </p:nvSpPr>
        <p:spPr bwMode="auto">
          <a:xfrm>
            <a:off x="7315200" y="3276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87" name="Line 51"/>
          <p:cNvSpPr>
            <a:spLocks noChangeShapeType="1"/>
          </p:cNvSpPr>
          <p:nvPr/>
        </p:nvSpPr>
        <p:spPr bwMode="auto">
          <a:xfrm flipV="1">
            <a:off x="7391400" y="1981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88" name="Line 52"/>
          <p:cNvSpPr>
            <a:spLocks noChangeShapeType="1"/>
          </p:cNvSpPr>
          <p:nvPr/>
        </p:nvSpPr>
        <p:spPr bwMode="auto">
          <a:xfrm flipH="1" flipV="1">
            <a:off x="7239000" y="2209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89" name="Line 53"/>
          <p:cNvSpPr>
            <a:spLocks noChangeShapeType="1"/>
          </p:cNvSpPr>
          <p:nvPr/>
        </p:nvSpPr>
        <p:spPr bwMode="auto">
          <a:xfrm>
            <a:off x="1524000" y="22098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90" name="Oval 54"/>
          <p:cNvSpPr>
            <a:spLocks noChangeArrowheads="1"/>
          </p:cNvSpPr>
          <p:nvPr/>
        </p:nvSpPr>
        <p:spPr bwMode="auto">
          <a:xfrm>
            <a:off x="2590800" y="2133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91" name="Oval 55"/>
          <p:cNvSpPr>
            <a:spLocks noChangeArrowheads="1"/>
          </p:cNvSpPr>
          <p:nvPr/>
        </p:nvSpPr>
        <p:spPr bwMode="auto">
          <a:xfrm>
            <a:off x="4114800" y="2133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92" name="Oval 56"/>
          <p:cNvSpPr>
            <a:spLocks noChangeArrowheads="1"/>
          </p:cNvSpPr>
          <p:nvPr/>
        </p:nvSpPr>
        <p:spPr bwMode="auto">
          <a:xfrm>
            <a:off x="5638800" y="2133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93" name="Text Box 57"/>
          <p:cNvSpPr txBox="1">
            <a:spLocks noChangeArrowheads="1"/>
          </p:cNvSpPr>
          <p:nvPr/>
        </p:nvSpPr>
        <p:spPr bwMode="auto">
          <a:xfrm>
            <a:off x="762000" y="5638800"/>
            <a:ext cx="4857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Ck</a:t>
            </a:r>
          </a:p>
        </p:txBody>
      </p:sp>
      <p:sp>
        <p:nvSpPr>
          <p:cNvPr id="270394" name="Freeform 58"/>
          <p:cNvSpPr>
            <a:spLocks/>
          </p:cNvSpPr>
          <p:nvPr/>
        </p:nvSpPr>
        <p:spPr bwMode="auto">
          <a:xfrm>
            <a:off x="1258888" y="4648200"/>
            <a:ext cx="5410200" cy="12192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48" y="384"/>
              </a:cxn>
              <a:cxn ang="0">
                <a:pos x="2448" y="0"/>
              </a:cxn>
              <a:cxn ang="0">
                <a:pos x="2496" y="0"/>
              </a:cxn>
            </a:cxnLst>
            <a:rect l="0" t="0" r="r" b="b"/>
            <a:pathLst>
              <a:path w="2496" h="384">
                <a:moveTo>
                  <a:pt x="0" y="384"/>
                </a:moveTo>
                <a:lnTo>
                  <a:pt x="2448" y="384"/>
                </a:lnTo>
                <a:lnTo>
                  <a:pt x="2448" y="0"/>
                </a:lnTo>
                <a:lnTo>
                  <a:pt x="24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95" name="Freeform 59"/>
          <p:cNvSpPr>
            <a:spLocks/>
          </p:cNvSpPr>
          <p:nvPr/>
        </p:nvSpPr>
        <p:spPr bwMode="auto">
          <a:xfrm>
            <a:off x="5105400" y="46482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96" name="Oval 60"/>
          <p:cNvSpPr>
            <a:spLocks noChangeArrowheads="1"/>
          </p:cNvSpPr>
          <p:nvPr/>
        </p:nvSpPr>
        <p:spPr bwMode="auto">
          <a:xfrm>
            <a:off x="5029200" y="5791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97" name="Freeform 61"/>
          <p:cNvSpPr>
            <a:spLocks/>
          </p:cNvSpPr>
          <p:nvPr/>
        </p:nvSpPr>
        <p:spPr bwMode="auto">
          <a:xfrm>
            <a:off x="3581400" y="46482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398" name="Oval 62"/>
          <p:cNvSpPr>
            <a:spLocks noChangeArrowheads="1"/>
          </p:cNvSpPr>
          <p:nvPr/>
        </p:nvSpPr>
        <p:spPr bwMode="auto">
          <a:xfrm>
            <a:off x="3505200" y="5791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399" name="Freeform 63"/>
          <p:cNvSpPr>
            <a:spLocks/>
          </p:cNvSpPr>
          <p:nvPr/>
        </p:nvSpPr>
        <p:spPr bwMode="auto">
          <a:xfrm>
            <a:off x="2057400" y="4648200"/>
            <a:ext cx="152400" cy="1219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0" name="Oval 64"/>
          <p:cNvSpPr>
            <a:spLocks noChangeArrowheads="1"/>
          </p:cNvSpPr>
          <p:nvPr/>
        </p:nvSpPr>
        <p:spPr bwMode="auto">
          <a:xfrm>
            <a:off x="1981200" y="57912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01" name="Line 65"/>
          <p:cNvSpPr>
            <a:spLocks noChangeShapeType="1"/>
          </p:cNvSpPr>
          <p:nvPr/>
        </p:nvSpPr>
        <p:spPr bwMode="auto">
          <a:xfrm flipV="1">
            <a:off x="1292225" y="5473700"/>
            <a:ext cx="6026150" cy="55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2" name="Line 66"/>
          <p:cNvSpPr>
            <a:spLocks noChangeShapeType="1"/>
          </p:cNvSpPr>
          <p:nvPr/>
        </p:nvSpPr>
        <p:spPr bwMode="auto">
          <a:xfrm>
            <a:off x="7315200" y="5257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3" name="Line 67"/>
          <p:cNvSpPr>
            <a:spLocks noChangeShapeType="1"/>
          </p:cNvSpPr>
          <p:nvPr/>
        </p:nvSpPr>
        <p:spPr bwMode="auto">
          <a:xfrm>
            <a:off x="5791200" y="52578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4" name="Line 68"/>
          <p:cNvSpPr>
            <a:spLocks noChangeShapeType="1"/>
          </p:cNvSpPr>
          <p:nvPr/>
        </p:nvSpPr>
        <p:spPr bwMode="auto">
          <a:xfrm>
            <a:off x="4267200" y="5257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5" name="Line 69"/>
          <p:cNvSpPr>
            <a:spLocks noChangeShapeType="1"/>
          </p:cNvSpPr>
          <p:nvPr/>
        </p:nvSpPr>
        <p:spPr bwMode="auto">
          <a:xfrm>
            <a:off x="2743200" y="5257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06" name="Oval 70"/>
          <p:cNvSpPr>
            <a:spLocks noChangeArrowheads="1"/>
          </p:cNvSpPr>
          <p:nvPr/>
        </p:nvSpPr>
        <p:spPr bwMode="auto">
          <a:xfrm>
            <a:off x="5715000" y="5410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07" name="Oval 71"/>
          <p:cNvSpPr>
            <a:spLocks noChangeArrowheads="1"/>
          </p:cNvSpPr>
          <p:nvPr/>
        </p:nvSpPr>
        <p:spPr bwMode="auto">
          <a:xfrm>
            <a:off x="4191000" y="5410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08" name="Oval 72"/>
          <p:cNvSpPr>
            <a:spLocks noChangeArrowheads="1"/>
          </p:cNvSpPr>
          <p:nvPr/>
        </p:nvSpPr>
        <p:spPr bwMode="auto">
          <a:xfrm>
            <a:off x="2667000" y="54102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09" name="Line 73"/>
          <p:cNvSpPr>
            <a:spLocks noChangeShapeType="1"/>
          </p:cNvSpPr>
          <p:nvPr/>
        </p:nvSpPr>
        <p:spPr bwMode="auto">
          <a:xfrm>
            <a:off x="6400800" y="4114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0" name="Line 74"/>
          <p:cNvSpPr>
            <a:spLocks noChangeShapeType="1"/>
          </p:cNvSpPr>
          <p:nvPr/>
        </p:nvSpPr>
        <p:spPr bwMode="auto">
          <a:xfrm>
            <a:off x="6705600" y="4648200"/>
            <a:ext cx="76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1" name="Oval 75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12" name="Line 76"/>
          <p:cNvSpPr>
            <a:spLocks noChangeShapeType="1"/>
          </p:cNvSpPr>
          <p:nvPr/>
        </p:nvSpPr>
        <p:spPr bwMode="auto">
          <a:xfrm flipH="1">
            <a:off x="4606925" y="41497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3" name="Line 77"/>
          <p:cNvSpPr>
            <a:spLocks noChangeShapeType="1"/>
          </p:cNvSpPr>
          <p:nvPr/>
        </p:nvSpPr>
        <p:spPr bwMode="auto">
          <a:xfrm>
            <a:off x="4876800" y="4114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4" name="Oval 78"/>
          <p:cNvSpPr>
            <a:spLocks noChangeArrowheads="1"/>
          </p:cNvSpPr>
          <p:nvPr/>
        </p:nvSpPr>
        <p:spPr bwMode="auto">
          <a:xfrm>
            <a:off x="4800600" y="4038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15" name="Line 79"/>
          <p:cNvSpPr>
            <a:spLocks noChangeShapeType="1"/>
          </p:cNvSpPr>
          <p:nvPr/>
        </p:nvSpPr>
        <p:spPr bwMode="auto">
          <a:xfrm flipH="1">
            <a:off x="3087688" y="42259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6" name="Line 80"/>
          <p:cNvSpPr>
            <a:spLocks noChangeShapeType="1"/>
          </p:cNvSpPr>
          <p:nvPr/>
        </p:nvSpPr>
        <p:spPr bwMode="auto">
          <a:xfrm>
            <a:off x="3352800" y="41910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7" name="Oval 81"/>
          <p:cNvSpPr>
            <a:spLocks noChangeArrowheads="1"/>
          </p:cNvSpPr>
          <p:nvPr/>
        </p:nvSpPr>
        <p:spPr bwMode="auto">
          <a:xfrm>
            <a:off x="3276600" y="4114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0418" name="Line 82"/>
          <p:cNvSpPr>
            <a:spLocks noChangeShapeType="1"/>
          </p:cNvSpPr>
          <p:nvPr/>
        </p:nvSpPr>
        <p:spPr bwMode="auto">
          <a:xfrm flipH="1">
            <a:off x="1563688" y="41497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19" name="Line 83"/>
          <p:cNvSpPr>
            <a:spLocks noChangeShapeType="1"/>
          </p:cNvSpPr>
          <p:nvPr/>
        </p:nvSpPr>
        <p:spPr bwMode="auto">
          <a:xfrm>
            <a:off x="7964488" y="4114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0420" name="Oval 84"/>
          <p:cNvSpPr>
            <a:spLocks noChangeArrowheads="1"/>
          </p:cNvSpPr>
          <p:nvPr/>
        </p:nvSpPr>
        <p:spPr bwMode="auto">
          <a:xfrm>
            <a:off x="7924800" y="4038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9" name="Segnaposto numero diapositiva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90" name="Segnaposto piè di pagina 8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  <a:p>
            <a:r>
              <a:rPr lang="it-IT"/>
              <a:t>Flip-flop S-R Master-slave</a:t>
            </a:r>
          </a:p>
          <a:p>
            <a:r>
              <a:rPr lang="it-IT"/>
              <a:t>Flip-flop J-K Master-slave</a:t>
            </a:r>
          </a:p>
          <a:p>
            <a:r>
              <a:rPr lang="it-IT"/>
              <a:t> Flip-flop D Master-slave</a:t>
            </a:r>
          </a:p>
          <a:p>
            <a:r>
              <a:rPr lang="it-IT"/>
              <a:t>Flip-flop T Master-slave</a:t>
            </a:r>
          </a:p>
          <a:p>
            <a:r>
              <a:rPr lang="it-IT"/>
              <a:t> Flip-flop D Edge triggered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  <a:p>
            <a:r>
              <a:rPr lang="it-IT"/>
              <a:t>Negli ultimi due registri (PISO) e PIPO) gli ingressi parallelo sono </a:t>
            </a:r>
          </a:p>
          <a:p>
            <a:pPr algn="ctr">
              <a:buFontTx/>
              <a:buNone/>
            </a:pPr>
            <a:r>
              <a:rPr lang="it-IT">
                <a:solidFill>
                  <a:srgbClr val="FF0000"/>
                </a:solidFill>
              </a:rPr>
              <a:t>ASINCRONI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Registro a scorrimento</a:t>
            </a:r>
            <a:br>
              <a:rPr lang="it-IT" sz="3200" dirty="0"/>
            </a:br>
            <a:r>
              <a:rPr lang="it-IT" sz="3200" dirty="0"/>
              <a:t>universale unidirezionale 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 </a:t>
            </a:r>
          </a:p>
        </p:txBody>
      </p:sp>
      <p:pic>
        <p:nvPicPr>
          <p:cNvPr id="292868" name="Picture 4" descr="giv52503_0628"/>
          <p:cNvPicPr>
            <a:picLocks noChangeAspect="1" noChangeArrowheads="1"/>
          </p:cNvPicPr>
          <p:nvPr/>
        </p:nvPicPr>
        <p:blipFill>
          <a:blip r:embed="rId2" cstate="print">
            <a:lum bright="-24000" contrast="48000"/>
          </a:blip>
          <a:srcRect/>
          <a:stretch>
            <a:fillRect/>
          </a:stretch>
        </p:blipFill>
        <p:spPr bwMode="auto">
          <a:xfrm>
            <a:off x="198120" y="2026920"/>
            <a:ext cx="8458200" cy="3665538"/>
          </a:xfrm>
          <a:prstGeom prst="rect">
            <a:avLst/>
          </a:prstGeom>
          <a:noFill/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5413"/>
            <a:ext cx="8839200" cy="541337"/>
          </a:xfrm>
        </p:spPr>
        <p:txBody>
          <a:bodyPr/>
          <a:lstStyle/>
          <a:p>
            <a:r>
              <a:rPr lang="it-IT" sz="3200" dirty="0"/>
              <a:t>Registro a scorrimento universale</a:t>
            </a:r>
          </a:p>
        </p:txBody>
      </p:sp>
      <p:pic>
        <p:nvPicPr>
          <p:cNvPr id="2949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0700" y="1508125"/>
            <a:ext cx="227330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49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1236663"/>
            <a:ext cx="6321425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49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  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5413"/>
            <a:ext cx="8839200" cy="541337"/>
          </a:xfrm>
        </p:spPr>
        <p:txBody>
          <a:bodyPr/>
          <a:lstStyle/>
          <a:p>
            <a:r>
              <a:rPr lang="it-IT" sz="3200" dirty="0"/>
              <a:t>Registro a scorrimento universale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763" y="720725"/>
            <a:ext cx="7554912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59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46650"/>
            <a:ext cx="227488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Registro di sincronizzazione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PIPO Ver. 2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1295400" y="290195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In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Ck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2133600" y="26670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71367" name="AutoShape 7"/>
          <p:cNvSpPr>
            <a:spLocks noChangeArrowheads="1"/>
          </p:cNvSpPr>
          <p:nvPr/>
        </p:nvSpPr>
        <p:spPr bwMode="auto">
          <a:xfrm rot="5400000">
            <a:off x="2133600" y="35814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68" name="Oval 8"/>
          <p:cNvSpPr>
            <a:spLocks noChangeArrowheads="1"/>
          </p:cNvSpPr>
          <p:nvPr/>
        </p:nvSpPr>
        <p:spPr bwMode="auto">
          <a:xfrm>
            <a:off x="1981200" y="3581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69" name="Rectangle 9"/>
          <p:cNvSpPr>
            <a:spLocks noChangeArrowheads="1"/>
          </p:cNvSpPr>
          <p:nvPr/>
        </p:nvSpPr>
        <p:spPr bwMode="auto">
          <a:xfrm>
            <a:off x="3733800" y="26670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71370" name="AutoShape 10"/>
          <p:cNvSpPr>
            <a:spLocks noChangeArrowheads="1"/>
          </p:cNvSpPr>
          <p:nvPr/>
        </p:nvSpPr>
        <p:spPr bwMode="auto">
          <a:xfrm rot="5400000">
            <a:off x="3733800" y="35814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1" name="Oval 11"/>
          <p:cNvSpPr>
            <a:spLocks noChangeArrowheads="1"/>
          </p:cNvSpPr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2" name="Rectangle 12"/>
          <p:cNvSpPr>
            <a:spLocks noChangeArrowheads="1"/>
          </p:cNvSpPr>
          <p:nvPr/>
        </p:nvSpPr>
        <p:spPr bwMode="auto">
          <a:xfrm>
            <a:off x="5334000" y="26670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71373" name="AutoShape 13"/>
          <p:cNvSpPr>
            <a:spLocks noChangeArrowheads="1"/>
          </p:cNvSpPr>
          <p:nvPr/>
        </p:nvSpPr>
        <p:spPr bwMode="auto">
          <a:xfrm rot="5400000">
            <a:off x="5334000" y="35814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4" name="Oval 14"/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6934200" y="2667000"/>
            <a:ext cx="7620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>
                <a:latin typeface="Arial Rounded MT Bold" pitchFamily="34" charset="0"/>
              </a:rPr>
              <a:t> </a:t>
            </a:r>
          </a:p>
          <a:p>
            <a:pPr algn="ctr"/>
            <a:r>
              <a:rPr lang="it-IT" sz="1800">
                <a:latin typeface="Arial Rounded MT Bold" pitchFamily="34" charset="0"/>
              </a:rPr>
              <a:t>D     Q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  <a:p>
            <a:pPr algn="ctr"/>
            <a:r>
              <a:rPr lang="it-IT" sz="1800">
                <a:latin typeface="Arial Rounded MT Bold" pitchFamily="34" charset="0"/>
              </a:rPr>
              <a:t> Ck  </a:t>
            </a:r>
          </a:p>
          <a:p>
            <a:pPr algn="ctr"/>
            <a:endParaRPr lang="it-IT" sz="1800">
              <a:latin typeface="Arial Rounded MT Bold" pitchFamily="34" charset="0"/>
            </a:endParaRPr>
          </a:p>
        </p:txBody>
      </p:sp>
      <p:sp>
        <p:nvSpPr>
          <p:cNvPr id="271376" name="AutoShape 16"/>
          <p:cNvSpPr>
            <a:spLocks noChangeArrowheads="1"/>
          </p:cNvSpPr>
          <p:nvPr/>
        </p:nvSpPr>
        <p:spPr bwMode="auto">
          <a:xfrm rot="5400000">
            <a:off x="6934200" y="35814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7" name="Oval 17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78" name="Freeform 18"/>
          <p:cNvSpPr>
            <a:spLocks/>
          </p:cNvSpPr>
          <p:nvPr/>
        </p:nvSpPr>
        <p:spPr bwMode="auto">
          <a:xfrm>
            <a:off x="1524000" y="3657600"/>
            <a:ext cx="5181600" cy="9144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48" y="384"/>
              </a:cxn>
              <a:cxn ang="0">
                <a:pos x="2448" y="0"/>
              </a:cxn>
              <a:cxn ang="0">
                <a:pos x="2496" y="0"/>
              </a:cxn>
            </a:cxnLst>
            <a:rect l="0" t="0" r="r" b="b"/>
            <a:pathLst>
              <a:path w="2496" h="384">
                <a:moveTo>
                  <a:pt x="0" y="384"/>
                </a:moveTo>
                <a:lnTo>
                  <a:pt x="2448" y="384"/>
                </a:lnTo>
                <a:lnTo>
                  <a:pt x="2448" y="0"/>
                </a:lnTo>
                <a:lnTo>
                  <a:pt x="249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79" name="Freeform 19"/>
          <p:cNvSpPr>
            <a:spLocks/>
          </p:cNvSpPr>
          <p:nvPr/>
        </p:nvSpPr>
        <p:spPr bwMode="auto">
          <a:xfrm>
            <a:off x="5029200" y="36576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6705600" y="3657600"/>
            <a:ext cx="76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81" name="Oval 21"/>
          <p:cNvSpPr>
            <a:spLocks noChangeArrowheads="1"/>
          </p:cNvSpPr>
          <p:nvPr/>
        </p:nvSpPr>
        <p:spPr bwMode="auto">
          <a:xfrm>
            <a:off x="4953000" y="4495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82" name="Freeform 22"/>
          <p:cNvSpPr>
            <a:spLocks/>
          </p:cNvSpPr>
          <p:nvPr/>
        </p:nvSpPr>
        <p:spPr bwMode="auto">
          <a:xfrm>
            <a:off x="3429000" y="36576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83" name="Oval 23"/>
          <p:cNvSpPr>
            <a:spLocks noChangeArrowheads="1"/>
          </p:cNvSpPr>
          <p:nvPr/>
        </p:nvSpPr>
        <p:spPr bwMode="auto">
          <a:xfrm>
            <a:off x="3352800" y="4495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84" name="Freeform 24"/>
          <p:cNvSpPr>
            <a:spLocks/>
          </p:cNvSpPr>
          <p:nvPr/>
        </p:nvSpPr>
        <p:spPr bwMode="auto">
          <a:xfrm>
            <a:off x="1828800" y="36576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85" name="Oval 25"/>
          <p:cNvSpPr>
            <a:spLocks noChangeArrowheads="1"/>
          </p:cNvSpPr>
          <p:nvPr/>
        </p:nvSpPr>
        <p:spPr bwMode="auto">
          <a:xfrm>
            <a:off x="1752600" y="4495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2895600" y="4953000"/>
            <a:ext cx="455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Q</a:t>
            </a:r>
            <a:r>
              <a:rPr lang="it-IT" sz="1800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271387" name="Text Box 27"/>
          <p:cNvSpPr txBox="1">
            <a:spLocks noChangeArrowheads="1"/>
          </p:cNvSpPr>
          <p:nvPr/>
        </p:nvSpPr>
        <p:spPr bwMode="auto">
          <a:xfrm>
            <a:off x="4495800" y="4953000"/>
            <a:ext cx="455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Q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6096000" y="4953000"/>
            <a:ext cx="455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Q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271389" name="Text Box 29"/>
          <p:cNvSpPr txBox="1">
            <a:spLocks noChangeArrowheads="1"/>
          </p:cNvSpPr>
          <p:nvPr/>
        </p:nvSpPr>
        <p:spPr bwMode="auto">
          <a:xfrm>
            <a:off x="7696200" y="4953000"/>
            <a:ext cx="455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Q</a:t>
            </a:r>
            <a:r>
              <a:rPr lang="it-IT" sz="1800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271390" name="Freeform 30"/>
          <p:cNvSpPr>
            <a:spLocks/>
          </p:cNvSpPr>
          <p:nvPr/>
        </p:nvSpPr>
        <p:spPr bwMode="auto">
          <a:xfrm flipV="1">
            <a:off x="3581400" y="22098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1" name="Freeform 31"/>
          <p:cNvSpPr>
            <a:spLocks/>
          </p:cNvSpPr>
          <p:nvPr/>
        </p:nvSpPr>
        <p:spPr bwMode="auto">
          <a:xfrm rot="10800000" flipV="1">
            <a:off x="2895600" y="3124200"/>
            <a:ext cx="152400" cy="1828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2" name="Freeform 32"/>
          <p:cNvSpPr>
            <a:spLocks/>
          </p:cNvSpPr>
          <p:nvPr/>
        </p:nvSpPr>
        <p:spPr bwMode="auto">
          <a:xfrm flipV="1">
            <a:off x="1981200" y="22098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3" name="Freeform 33"/>
          <p:cNvSpPr>
            <a:spLocks/>
          </p:cNvSpPr>
          <p:nvPr/>
        </p:nvSpPr>
        <p:spPr bwMode="auto">
          <a:xfrm rot="10800000" flipV="1">
            <a:off x="4495800" y="3124200"/>
            <a:ext cx="152400" cy="1828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4" name="Freeform 34"/>
          <p:cNvSpPr>
            <a:spLocks/>
          </p:cNvSpPr>
          <p:nvPr/>
        </p:nvSpPr>
        <p:spPr bwMode="auto">
          <a:xfrm rot="10800000" flipV="1">
            <a:off x="6096000" y="3124200"/>
            <a:ext cx="152400" cy="1828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5" name="Freeform 35"/>
          <p:cNvSpPr>
            <a:spLocks/>
          </p:cNvSpPr>
          <p:nvPr/>
        </p:nvSpPr>
        <p:spPr bwMode="auto">
          <a:xfrm rot="10800000" flipV="1">
            <a:off x="7696200" y="3124200"/>
            <a:ext cx="152400" cy="1828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6" name="Freeform 36"/>
          <p:cNvSpPr>
            <a:spLocks/>
          </p:cNvSpPr>
          <p:nvPr/>
        </p:nvSpPr>
        <p:spPr bwMode="auto">
          <a:xfrm flipV="1">
            <a:off x="6781800" y="22098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1397" name="Freeform 37"/>
          <p:cNvSpPr>
            <a:spLocks/>
          </p:cNvSpPr>
          <p:nvPr/>
        </p:nvSpPr>
        <p:spPr bwMode="auto">
          <a:xfrm flipV="1">
            <a:off x="5181600" y="2209800"/>
            <a:ext cx="152400" cy="914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96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2" name="Segnaposto numero diapositiva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Flip</a:t>
            </a:r>
            <a:r>
              <a:rPr lang="it-IT" dirty="0"/>
              <a:t> – Flop T in cascata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8839200" cy="4724400"/>
          </a:xfrm>
        </p:spPr>
        <p:txBody>
          <a:bodyPr/>
          <a:lstStyle/>
          <a:p>
            <a:pPr>
              <a:buFontTx/>
              <a:buNone/>
            </a:pPr>
            <a:r>
              <a:rPr lang="it-IT" dirty="0"/>
              <a:t> 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838200" y="1600200"/>
            <a:ext cx="7099300" cy="3200400"/>
            <a:chOff x="838200" y="1600200"/>
            <a:chExt cx="7099300" cy="3200400"/>
          </a:xfrm>
        </p:grpSpPr>
        <p:sp>
          <p:nvSpPr>
            <p:cNvPr id="398340" name="Line 4"/>
            <p:cNvSpPr>
              <a:spLocks noChangeShapeType="1"/>
            </p:cNvSpPr>
            <p:nvPr/>
          </p:nvSpPr>
          <p:spPr bwMode="auto">
            <a:xfrm flipH="1">
              <a:off x="3048000" y="35052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4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914400" cy="1676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2000">
                  <a:latin typeface="Arial Rounded MT Bold" pitchFamily="34" charset="0"/>
                </a:rPr>
                <a:t>T      Q</a:t>
              </a:r>
            </a:p>
            <a:p>
              <a:endParaRPr lang="it-IT" sz="2000">
                <a:latin typeface="Arial Rounded MT Bold" pitchFamily="34" charset="0"/>
              </a:endParaRPr>
            </a:p>
            <a:p>
              <a:endParaRPr lang="it-IT" sz="2000">
                <a:latin typeface="Arial Rounded MT Bold" pitchFamily="34" charset="0"/>
              </a:endParaRPr>
            </a:p>
            <a:p>
              <a:r>
                <a:rPr lang="it-IT" sz="2000">
                  <a:latin typeface="Arial Rounded MT Bold" pitchFamily="34" charset="0"/>
                </a:rPr>
                <a:t>   Ck</a:t>
              </a:r>
            </a:p>
          </p:txBody>
        </p:sp>
        <p:sp>
          <p:nvSpPr>
            <p:cNvPr id="398342" name="AutoShape 6"/>
            <p:cNvSpPr>
              <a:spLocks noChangeArrowheads="1"/>
            </p:cNvSpPr>
            <p:nvPr/>
          </p:nvSpPr>
          <p:spPr bwMode="auto">
            <a:xfrm rot="5400000">
              <a:off x="1866900" y="3390900"/>
              <a:ext cx="304800" cy="2286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43" name="Oval 7"/>
            <p:cNvSpPr>
              <a:spLocks noChangeArrowheads="1"/>
            </p:cNvSpPr>
            <p:nvPr/>
          </p:nvSpPr>
          <p:spPr bwMode="auto">
            <a:xfrm>
              <a:off x="1752600" y="3429000"/>
              <a:ext cx="152400" cy="152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44" name="Rectangle 8"/>
            <p:cNvSpPr>
              <a:spLocks noChangeArrowheads="1"/>
            </p:cNvSpPr>
            <p:nvPr/>
          </p:nvSpPr>
          <p:spPr bwMode="auto">
            <a:xfrm>
              <a:off x="3429000" y="2209800"/>
              <a:ext cx="914400" cy="1676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2000" dirty="0">
                  <a:latin typeface="Arial Rounded MT Bold" pitchFamily="34" charset="0"/>
                </a:rPr>
                <a:t>T      Q</a:t>
              </a:r>
            </a:p>
            <a:p>
              <a:endParaRPr lang="it-IT" sz="2000" dirty="0">
                <a:latin typeface="Arial Rounded MT Bold" pitchFamily="34" charset="0"/>
              </a:endParaRPr>
            </a:p>
            <a:p>
              <a:endParaRPr lang="it-IT" sz="2000" dirty="0">
                <a:latin typeface="Arial Rounded MT Bold" pitchFamily="34" charset="0"/>
              </a:endParaRPr>
            </a:p>
            <a:p>
              <a:r>
                <a:rPr lang="it-IT" sz="2000" dirty="0">
                  <a:latin typeface="Arial Rounded MT Bold" pitchFamily="34" charset="0"/>
                </a:rPr>
                <a:t>   </a:t>
              </a:r>
              <a:r>
                <a:rPr lang="it-IT" sz="2000" dirty="0" err="1">
                  <a:latin typeface="Arial Rounded MT Bold" pitchFamily="34" charset="0"/>
                </a:rPr>
                <a:t>Ck</a:t>
              </a:r>
              <a:endParaRPr lang="it-IT" sz="2000" dirty="0">
                <a:latin typeface="Arial Rounded MT Bold" pitchFamily="34" charset="0"/>
              </a:endParaRPr>
            </a:p>
          </p:txBody>
        </p:sp>
        <p:sp>
          <p:nvSpPr>
            <p:cNvPr id="398345" name="AutoShape 9"/>
            <p:cNvSpPr>
              <a:spLocks noChangeArrowheads="1"/>
            </p:cNvSpPr>
            <p:nvPr/>
          </p:nvSpPr>
          <p:spPr bwMode="auto">
            <a:xfrm rot="5400000">
              <a:off x="3390900" y="3390900"/>
              <a:ext cx="304800" cy="2286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46" name="Oval 10"/>
            <p:cNvSpPr>
              <a:spLocks noChangeArrowheads="1"/>
            </p:cNvSpPr>
            <p:nvPr/>
          </p:nvSpPr>
          <p:spPr bwMode="auto">
            <a:xfrm>
              <a:off x="3276600" y="3429000"/>
              <a:ext cx="152400" cy="152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47" name="Rectangle 11"/>
            <p:cNvSpPr>
              <a:spLocks noChangeArrowheads="1"/>
            </p:cNvSpPr>
            <p:nvPr/>
          </p:nvSpPr>
          <p:spPr bwMode="auto">
            <a:xfrm>
              <a:off x="4953000" y="2209800"/>
              <a:ext cx="914400" cy="1676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2000" dirty="0">
                  <a:latin typeface="Arial Rounded MT Bold" pitchFamily="34" charset="0"/>
                </a:rPr>
                <a:t>T      Q</a:t>
              </a:r>
            </a:p>
            <a:p>
              <a:endParaRPr lang="it-IT" sz="2000" dirty="0">
                <a:latin typeface="Arial Rounded MT Bold" pitchFamily="34" charset="0"/>
              </a:endParaRPr>
            </a:p>
            <a:p>
              <a:endParaRPr lang="it-IT" sz="2000" dirty="0">
                <a:latin typeface="Arial Rounded MT Bold" pitchFamily="34" charset="0"/>
              </a:endParaRPr>
            </a:p>
            <a:p>
              <a:r>
                <a:rPr lang="it-IT" sz="2000" dirty="0">
                  <a:latin typeface="Arial Rounded MT Bold" pitchFamily="34" charset="0"/>
                </a:rPr>
                <a:t>   </a:t>
              </a:r>
              <a:r>
                <a:rPr lang="it-IT" sz="2000" dirty="0" err="1">
                  <a:latin typeface="Arial Rounded MT Bold" pitchFamily="34" charset="0"/>
                </a:rPr>
                <a:t>Ck</a:t>
              </a:r>
              <a:endParaRPr lang="it-IT" sz="2000" dirty="0">
                <a:latin typeface="Arial Rounded MT Bold" pitchFamily="34" charset="0"/>
              </a:endParaRPr>
            </a:p>
          </p:txBody>
        </p:sp>
        <p:sp>
          <p:nvSpPr>
            <p:cNvPr id="398348" name="AutoShape 12"/>
            <p:cNvSpPr>
              <a:spLocks noChangeArrowheads="1"/>
            </p:cNvSpPr>
            <p:nvPr/>
          </p:nvSpPr>
          <p:spPr bwMode="auto">
            <a:xfrm rot="5400000">
              <a:off x="4914900" y="3390900"/>
              <a:ext cx="304800" cy="2286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49" name="Oval 13"/>
            <p:cNvSpPr>
              <a:spLocks noChangeArrowheads="1"/>
            </p:cNvSpPr>
            <p:nvPr/>
          </p:nvSpPr>
          <p:spPr bwMode="auto">
            <a:xfrm>
              <a:off x="4800600" y="3429000"/>
              <a:ext cx="152400" cy="152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50" name="Rectangle 14"/>
            <p:cNvSpPr>
              <a:spLocks noChangeArrowheads="1"/>
            </p:cNvSpPr>
            <p:nvPr/>
          </p:nvSpPr>
          <p:spPr bwMode="auto">
            <a:xfrm>
              <a:off x="6477000" y="2209800"/>
              <a:ext cx="914400" cy="1676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2000">
                  <a:latin typeface="Arial Rounded MT Bold" pitchFamily="34" charset="0"/>
                </a:rPr>
                <a:t>T      Q</a:t>
              </a:r>
            </a:p>
            <a:p>
              <a:endParaRPr lang="it-IT" sz="2000">
                <a:latin typeface="Arial Rounded MT Bold" pitchFamily="34" charset="0"/>
              </a:endParaRPr>
            </a:p>
            <a:p>
              <a:endParaRPr lang="it-IT" sz="2000">
                <a:latin typeface="Arial Rounded MT Bold" pitchFamily="34" charset="0"/>
              </a:endParaRPr>
            </a:p>
            <a:p>
              <a:r>
                <a:rPr lang="it-IT" sz="2000">
                  <a:latin typeface="Arial Rounded MT Bold" pitchFamily="34" charset="0"/>
                </a:rPr>
                <a:t>   Ck</a:t>
              </a:r>
            </a:p>
          </p:txBody>
        </p:sp>
        <p:sp>
          <p:nvSpPr>
            <p:cNvPr id="398351" name="AutoShape 15"/>
            <p:cNvSpPr>
              <a:spLocks noChangeArrowheads="1"/>
            </p:cNvSpPr>
            <p:nvPr/>
          </p:nvSpPr>
          <p:spPr bwMode="auto">
            <a:xfrm rot="5400000">
              <a:off x="6438900" y="3390900"/>
              <a:ext cx="304800" cy="2286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52" name="Oval 16"/>
            <p:cNvSpPr>
              <a:spLocks noChangeArrowheads="1"/>
            </p:cNvSpPr>
            <p:nvPr/>
          </p:nvSpPr>
          <p:spPr bwMode="auto">
            <a:xfrm>
              <a:off x="6324600" y="3429000"/>
              <a:ext cx="152400" cy="152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53" name="Freeform 17"/>
            <p:cNvSpPr>
              <a:spLocks/>
            </p:cNvSpPr>
            <p:nvPr/>
          </p:nvSpPr>
          <p:spPr bwMode="auto">
            <a:xfrm>
              <a:off x="2819400" y="2590800"/>
              <a:ext cx="228600" cy="175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1104"/>
                </a:cxn>
              </a:cxnLst>
              <a:rect l="0" t="0" r="r" b="b"/>
              <a:pathLst>
                <a:path w="144" h="1104">
                  <a:moveTo>
                    <a:pt x="0" y="0"/>
                  </a:moveTo>
                  <a:lnTo>
                    <a:pt x="144" y="0"/>
                  </a:lnTo>
                  <a:lnTo>
                    <a:pt x="144" y="110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54" name="Oval 18"/>
            <p:cNvSpPr>
              <a:spLocks noChangeArrowheads="1"/>
            </p:cNvSpPr>
            <p:nvPr/>
          </p:nvSpPr>
          <p:spPr bwMode="auto">
            <a:xfrm>
              <a:off x="2971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55" name="Line 19"/>
            <p:cNvSpPr>
              <a:spLocks noChangeShapeType="1"/>
            </p:cNvSpPr>
            <p:nvPr/>
          </p:nvSpPr>
          <p:spPr bwMode="auto">
            <a:xfrm flipH="1">
              <a:off x="4572000" y="35052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56" name="Freeform 20"/>
            <p:cNvSpPr>
              <a:spLocks/>
            </p:cNvSpPr>
            <p:nvPr/>
          </p:nvSpPr>
          <p:spPr bwMode="auto">
            <a:xfrm>
              <a:off x="4343400" y="2590800"/>
              <a:ext cx="228600" cy="175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1104"/>
                </a:cxn>
              </a:cxnLst>
              <a:rect l="0" t="0" r="r" b="b"/>
              <a:pathLst>
                <a:path w="144" h="1104">
                  <a:moveTo>
                    <a:pt x="0" y="0"/>
                  </a:moveTo>
                  <a:lnTo>
                    <a:pt x="144" y="0"/>
                  </a:lnTo>
                  <a:lnTo>
                    <a:pt x="144" y="110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57" name="Oval 21"/>
            <p:cNvSpPr>
              <a:spLocks noChangeArrowheads="1"/>
            </p:cNvSpPr>
            <p:nvPr/>
          </p:nvSpPr>
          <p:spPr bwMode="auto">
            <a:xfrm>
              <a:off x="4495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58" name="Line 22"/>
            <p:cNvSpPr>
              <a:spLocks noChangeShapeType="1"/>
            </p:cNvSpPr>
            <p:nvPr/>
          </p:nvSpPr>
          <p:spPr bwMode="auto">
            <a:xfrm flipH="1">
              <a:off x="6096000" y="35052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59" name="Freeform 23"/>
            <p:cNvSpPr>
              <a:spLocks/>
            </p:cNvSpPr>
            <p:nvPr/>
          </p:nvSpPr>
          <p:spPr bwMode="auto">
            <a:xfrm>
              <a:off x="5867400" y="2590800"/>
              <a:ext cx="228600" cy="175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1104"/>
                </a:cxn>
              </a:cxnLst>
              <a:rect l="0" t="0" r="r" b="b"/>
              <a:pathLst>
                <a:path w="144" h="1104">
                  <a:moveTo>
                    <a:pt x="0" y="0"/>
                  </a:moveTo>
                  <a:lnTo>
                    <a:pt x="144" y="0"/>
                  </a:lnTo>
                  <a:lnTo>
                    <a:pt x="144" y="110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0" name="Oval 24"/>
            <p:cNvSpPr>
              <a:spLocks noChangeArrowheads="1"/>
            </p:cNvSpPr>
            <p:nvPr/>
          </p:nvSpPr>
          <p:spPr bwMode="auto">
            <a:xfrm>
              <a:off x="6019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61" name="Freeform 25"/>
            <p:cNvSpPr>
              <a:spLocks/>
            </p:cNvSpPr>
            <p:nvPr/>
          </p:nvSpPr>
          <p:spPr bwMode="auto">
            <a:xfrm>
              <a:off x="7391400" y="2590800"/>
              <a:ext cx="228600" cy="175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1104"/>
                </a:cxn>
              </a:cxnLst>
              <a:rect l="0" t="0" r="r" b="b"/>
              <a:pathLst>
                <a:path w="144" h="1104">
                  <a:moveTo>
                    <a:pt x="0" y="0"/>
                  </a:moveTo>
                  <a:lnTo>
                    <a:pt x="144" y="0"/>
                  </a:lnTo>
                  <a:lnTo>
                    <a:pt x="144" y="110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2" name="Line 26"/>
            <p:cNvSpPr>
              <a:spLocks noChangeShapeType="1"/>
            </p:cNvSpPr>
            <p:nvPr/>
          </p:nvSpPr>
          <p:spPr bwMode="auto">
            <a:xfrm flipH="1">
              <a:off x="1371600" y="35052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3" name="Freeform 27"/>
            <p:cNvSpPr>
              <a:spLocks/>
            </p:cNvSpPr>
            <p:nvPr/>
          </p:nvSpPr>
          <p:spPr bwMode="auto">
            <a:xfrm>
              <a:off x="1371600" y="1828800"/>
              <a:ext cx="5105400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72" y="0"/>
                </a:cxn>
                <a:cxn ang="0">
                  <a:pos x="3072" y="480"/>
                </a:cxn>
                <a:cxn ang="0">
                  <a:pos x="3216" y="480"/>
                </a:cxn>
              </a:cxnLst>
              <a:rect l="0" t="0" r="r" b="b"/>
              <a:pathLst>
                <a:path w="3216" h="480">
                  <a:moveTo>
                    <a:pt x="0" y="0"/>
                  </a:moveTo>
                  <a:lnTo>
                    <a:pt x="3072" y="0"/>
                  </a:lnTo>
                  <a:lnTo>
                    <a:pt x="3072" y="480"/>
                  </a:lnTo>
                  <a:lnTo>
                    <a:pt x="3216" y="4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4" name="Freeform 28"/>
            <p:cNvSpPr>
              <a:spLocks/>
            </p:cNvSpPr>
            <p:nvPr/>
          </p:nvSpPr>
          <p:spPr bwMode="auto">
            <a:xfrm>
              <a:off x="4724400" y="1828800"/>
              <a:ext cx="228600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0"/>
                </a:cxn>
                <a:cxn ang="0">
                  <a:pos x="144" y="480"/>
                </a:cxn>
              </a:cxnLst>
              <a:rect l="0" t="0" r="r" b="b"/>
              <a:pathLst>
                <a:path w="144" h="480">
                  <a:moveTo>
                    <a:pt x="0" y="0"/>
                  </a:moveTo>
                  <a:lnTo>
                    <a:pt x="0" y="480"/>
                  </a:lnTo>
                  <a:lnTo>
                    <a:pt x="144" y="4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5" name="Oval 29"/>
            <p:cNvSpPr>
              <a:spLocks noChangeArrowheads="1"/>
            </p:cNvSpPr>
            <p:nvPr/>
          </p:nvSpPr>
          <p:spPr bwMode="auto">
            <a:xfrm>
              <a:off x="4648200" y="1752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66" name="Freeform 30"/>
            <p:cNvSpPr>
              <a:spLocks/>
            </p:cNvSpPr>
            <p:nvPr/>
          </p:nvSpPr>
          <p:spPr bwMode="auto">
            <a:xfrm>
              <a:off x="3200400" y="1828800"/>
              <a:ext cx="228600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0"/>
                </a:cxn>
                <a:cxn ang="0">
                  <a:pos x="144" y="480"/>
                </a:cxn>
              </a:cxnLst>
              <a:rect l="0" t="0" r="r" b="b"/>
              <a:pathLst>
                <a:path w="144" h="480">
                  <a:moveTo>
                    <a:pt x="0" y="0"/>
                  </a:moveTo>
                  <a:lnTo>
                    <a:pt x="0" y="480"/>
                  </a:lnTo>
                  <a:lnTo>
                    <a:pt x="144" y="4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7" name="Oval 31"/>
            <p:cNvSpPr>
              <a:spLocks noChangeArrowheads="1"/>
            </p:cNvSpPr>
            <p:nvPr/>
          </p:nvSpPr>
          <p:spPr bwMode="auto">
            <a:xfrm>
              <a:off x="3124200" y="1752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68" name="Freeform 32"/>
            <p:cNvSpPr>
              <a:spLocks/>
            </p:cNvSpPr>
            <p:nvPr/>
          </p:nvSpPr>
          <p:spPr bwMode="auto">
            <a:xfrm>
              <a:off x="1676400" y="1828800"/>
              <a:ext cx="228600" cy="762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0"/>
                </a:cxn>
                <a:cxn ang="0">
                  <a:pos x="144" y="480"/>
                </a:cxn>
              </a:cxnLst>
              <a:rect l="0" t="0" r="r" b="b"/>
              <a:pathLst>
                <a:path w="144" h="480">
                  <a:moveTo>
                    <a:pt x="0" y="0"/>
                  </a:moveTo>
                  <a:lnTo>
                    <a:pt x="0" y="480"/>
                  </a:lnTo>
                  <a:lnTo>
                    <a:pt x="144" y="4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98369" name="Oval 33"/>
            <p:cNvSpPr>
              <a:spLocks noChangeArrowheads="1"/>
            </p:cNvSpPr>
            <p:nvPr/>
          </p:nvSpPr>
          <p:spPr bwMode="auto">
            <a:xfrm>
              <a:off x="1600200" y="1752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8370" name="Rectangle 34"/>
            <p:cNvSpPr>
              <a:spLocks noChangeArrowheads="1"/>
            </p:cNvSpPr>
            <p:nvPr/>
          </p:nvSpPr>
          <p:spPr bwMode="auto">
            <a:xfrm>
              <a:off x="2819400" y="4343400"/>
              <a:ext cx="546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  <a:r>
                <a:rPr lang="it-IT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0</a:t>
              </a:r>
            </a:p>
          </p:txBody>
        </p:sp>
        <p:sp>
          <p:nvSpPr>
            <p:cNvPr id="398371" name="Rectangle 35"/>
            <p:cNvSpPr>
              <a:spLocks noChangeArrowheads="1"/>
            </p:cNvSpPr>
            <p:nvPr/>
          </p:nvSpPr>
          <p:spPr bwMode="auto">
            <a:xfrm>
              <a:off x="838200" y="3200400"/>
              <a:ext cx="409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C</a:t>
              </a:r>
            </a:p>
          </p:txBody>
        </p:sp>
        <p:sp>
          <p:nvSpPr>
            <p:cNvPr id="398372" name="Rectangle 36"/>
            <p:cNvSpPr>
              <a:spLocks noChangeArrowheads="1"/>
            </p:cNvSpPr>
            <p:nvPr/>
          </p:nvSpPr>
          <p:spPr bwMode="auto">
            <a:xfrm>
              <a:off x="838200" y="1600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E</a:t>
              </a:r>
            </a:p>
          </p:txBody>
        </p:sp>
        <p:sp>
          <p:nvSpPr>
            <p:cNvPr id="398373" name="Rectangle 37"/>
            <p:cNvSpPr>
              <a:spLocks noChangeArrowheads="1"/>
            </p:cNvSpPr>
            <p:nvPr/>
          </p:nvSpPr>
          <p:spPr bwMode="auto">
            <a:xfrm>
              <a:off x="4267200" y="4343400"/>
              <a:ext cx="546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  <a:r>
                <a:rPr lang="it-IT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1</a:t>
              </a:r>
            </a:p>
          </p:txBody>
        </p:sp>
        <p:sp>
          <p:nvSpPr>
            <p:cNvPr id="398374" name="Rectangle 38"/>
            <p:cNvSpPr>
              <a:spLocks noChangeArrowheads="1"/>
            </p:cNvSpPr>
            <p:nvPr/>
          </p:nvSpPr>
          <p:spPr bwMode="auto">
            <a:xfrm>
              <a:off x="5867400" y="4343400"/>
              <a:ext cx="546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  <a:r>
                <a:rPr lang="it-IT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</a:t>
              </a:r>
            </a:p>
          </p:txBody>
        </p:sp>
        <p:sp>
          <p:nvSpPr>
            <p:cNvPr id="398375" name="Rectangle 39"/>
            <p:cNvSpPr>
              <a:spLocks noChangeArrowheads="1"/>
            </p:cNvSpPr>
            <p:nvPr/>
          </p:nvSpPr>
          <p:spPr bwMode="auto">
            <a:xfrm>
              <a:off x="7391400" y="4343400"/>
              <a:ext cx="5461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it-I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Q</a:t>
              </a:r>
              <a:r>
                <a:rPr lang="it-IT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3</a:t>
              </a:r>
            </a:p>
          </p:txBody>
        </p:sp>
      </p:grpSp>
      <p:sp>
        <p:nvSpPr>
          <p:cNvPr id="42" name="Segnaposto numero diapositiva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44" name="Segnaposto piè di pagina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Forme d’onda</a:t>
            </a:r>
          </a:p>
        </p:txBody>
      </p:sp>
      <p:sp>
        <p:nvSpPr>
          <p:cNvPr id="399363" name="Line 3"/>
          <p:cNvSpPr>
            <a:spLocks noChangeShapeType="1"/>
          </p:cNvSpPr>
          <p:nvPr/>
        </p:nvSpPr>
        <p:spPr bwMode="auto">
          <a:xfrm>
            <a:off x="533400" y="32004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64" name="Line 4"/>
          <p:cNvSpPr>
            <a:spLocks noChangeShapeType="1"/>
          </p:cNvSpPr>
          <p:nvPr/>
        </p:nvSpPr>
        <p:spPr bwMode="auto">
          <a:xfrm>
            <a:off x="838200" y="1600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65" name="Line 5"/>
          <p:cNvSpPr>
            <a:spLocks noChangeShapeType="1"/>
          </p:cNvSpPr>
          <p:nvPr/>
        </p:nvSpPr>
        <p:spPr bwMode="auto">
          <a:xfrm>
            <a:off x="533400" y="2133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66" name="Line 6"/>
          <p:cNvSpPr>
            <a:spLocks noChangeShapeType="1"/>
          </p:cNvSpPr>
          <p:nvPr/>
        </p:nvSpPr>
        <p:spPr bwMode="auto">
          <a:xfrm>
            <a:off x="533400" y="2667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67" name="Text Box 7"/>
          <p:cNvSpPr txBox="1">
            <a:spLocks noChangeArrowheads="1"/>
          </p:cNvSpPr>
          <p:nvPr/>
        </p:nvSpPr>
        <p:spPr bwMode="auto">
          <a:xfrm>
            <a:off x="381000" y="17526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99368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E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304800" y="28194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399370" name="Line 10"/>
          <p:cNvSpPr>
            <a:spLocks noChangeShapeType="1"/>
          </p:cNvSpPr>
          <p:nvPr/>
        </p:nvSpPr>
        <p:spPr bwMode="auto">
          <a:xfrm>
            <a:off x="1447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1" name="Line 11"/>
          <p:cNvSpPr>
            <a:spLocks noChangeShapeType="1"/>
          </p:cNvSpPr>
          <p:nvPr/>
        </p:nvSpPr>
        <p:spPr bwMode="auto">
          <a:xfrm>
            <a:off x="2057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2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39200" cy="4724400"/>
          </a:xfrm>
          <a:noFill/>
          <a:ln/>
        </p:spPr>
        <p:txBody>
          <a:bodyPr/>
          <a:lstStyle/>
          <a:p>
            <a:pPr defTabSz="762000">
              <a:buFontTx/>
              <a:buNone/>
            </a:pPr>
            <a:r>
              <a:rPr lang="it-IT" dirty="0"/>
              <a:t> </a:t>
            </a:r>
          </a:p>
          <a:p>
            <a:pPr algn="ctr" defTabSz="762000" eaLnBrk="0" hangingPunct="0">
              <a:spcBef>
                <a:spcPct val="0"/>
              </a:spcBef>
              <a:buFontTx/>
              <a:buNone/>
            </a:pPr>
            <a:endParaRPr lang="it-IT" sz="2000" baseline="-25000" dirty="0">
              <a:effectLst/>
            </a:endParaRPr>
          </a:p>
        </p:txBody>
      </p:sp>
      <p:sp>
        <p:nvSpPr>
          <p:cNvPr id="399373" name="Line 13"/>
          <p:cNvSpPr>
            <a:spLocks noChangeShapeType="1"/>
          </p:cNvSpPr>
          <p:nvPr/>
        </p:nvSpPr>
        <p:spPr bwMode="auto">
          <a:xfrm>
            <a:off x="533400" y="4800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533400" y="3733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533400" y="4267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7543800" y="48006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>
            <a:off x="2667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8" name="Line 18"/>
          <p:cNvSpPr>
            <a:spLocks noChangeShapeType="1"/>
          </p:cNvSpPr>
          <p:nvPr/>
        </p:nvSpPr>
        <p:spPr bwMode="auto">
          <a:xfrm>
            <a:off x="3276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79" name="Line 19"/>
          <p:cNvSpPr>
            <a:spLocks noChangeShapeType="1"/>
          </p:cNvSpPr>
          <p:nvPr/>
        </p:nvSpPr>
        <p:spPr bwMode="auto">
          <a:xfrm>
            <a:off x="3886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0" name="Line 20"/>
          <p:cNvSpPr>
            <a:spLocks noChangeShapeType="1"/>
          </p:cNvSpPr>
          <p:nvPr/>
        </p:nvSpPr>
        <p:spPr bwMode="auto">
          <a:xfrm>
            <a:off x="4495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1" name="Line 21"/>
          <p:cNvSpPr>
            <a:spLocks noChangeShapeType="1"/>
          </p:cNvSpPr>
          <p:nvPr/>
        </p:nvSpPr>
        <p:spPr bwMode="auto">
          <a:xfrm>
            <a:off x="5105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>
            <a:off x="5715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3" name="Line 23"/>
          <p:cNvSpPr>
            <a:spLocks noChangeShapeType="1"/>
          </p:cNvSpPr>
          <p:nvPr/>
        </p:nvSpPr>
        <p:spPr bwMode="auto">
          <a:xfrm>
            <a:off x="6324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4" name="Line 24"/>
          <p:cNvSpPr>
            <a:spLocks noChangeShapeType="1"/>
          </p:cNvSpPr>
          <p:nvPr/>
        </p:nvSpPr>
        <p:spPr bwMode="auto">
          <a:xfrm>
            <a:off x="6934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5" name="Line 25"/>
          <p:cNvSpPr>
            <a:spLocks noChangeShapeType="1"/>
          </p:cNvSpPr>
          <p:nvPr/>
        </p:nvSpPr>
        <p:spPr bwMode="auto">
          <a:xfrm>
            <a:off x="838200" y="2362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86" name="Text Box 26"/>
          <p:cNvSpPr txBox="1">
            <a:spLocks noChangeArrowheads="1"/>
          </p:cNvSpPr>
          <p:nvPr/>
        </p:nvSpPr>
        <p:spPr bwMode="auto">
          <a:xfrm>
            <a:off x="304800" y="3352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9387" name="Text Box 27"/>
          <p:cNvSpPr txBox="1">
            <a:spLocks noChangeArrowheads="1"/>
          </p:cNvSpPr>
          <p:nvPr/>
        </p:nvSpPr>
        <p:spPr bwMode="auto">
          <a:xfrm>
            <a:off x="304800" y="3886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99388" name="Text Box 28"/>
          <p:cNvSpPr txBox="1">
            <a:spLocks noChangeArrowheads="1"/>
          </p:cNvSpPr>
          <p:nvPr/>
        </p:nvSpPr>
        <p:spPr bwMode="auto">
          <a:xfrm>
            <a:off x="304800" y="4419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399389" name="Freeform 29"/>
          <p:cNvSpPr>
            <a:spLocks/>
          </p:cNvSpPr>
          <p:nvPr/>
        </p:nvSpPr>
        <p:spPr bwMode="auto">
          <a:xfrm>
            <a:off x="838200" y="18288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90" name="Freeform 30"/>
          <p:cNvSpPr>
            <a:spLocks/>
          </p:cNvSpPr>
          <p:nvPr/>
        </p:nvSpPr>
        <p:spPr bwMode="auto">
          <a:xfrm>
            <a:off x="838200" y="28956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84" y="192"/>
              </a:cxn>
              <a:cxn ang="0">
                <a:pos x="384" y="0"/>
              </a:cxn>
              <a:cxn ang="0">
                <a:pos x="768" y="0"/>
              </a:cxn>
              <a:cxn ang="0">
                <a:pos x="768" y="192"/>
              </a:cxn>
              <a:cxn ang="0">
                <a:pos x="1152" y="192"/>
              </a:cxn>
              <a:cxn ang="0">
                <a:pos x="1152" y="0"/>
              </a:cxn>
              <a:cxn ang="0">
                <a:pos x="1536" y="0"/>
              </a:cxn>
              <a:cxn ang="0">
                <a:pos x="1536" y="192"/>
              </a:cxn>
              <a:cxn ang="0">
                <a:pos x="1920" y="192"/>
              </a:cxn>
              <a:cxn ang="0">
                <a:pos x="1920" y="0"/>
              </a:cxn>
              <a:cxn ang="0">
                <a:pos x="2304" y="0"/>
              </a:cxn>
              <a:cxn ang="0">
                <a:pos x="2304" y="192"/>
              </a:cxn>
              <a:cxn ang="0">
                <a:pos x="2688" y="192"/>
              </a:cxn>
              <a:cxn ang="0">
                <a:pos x="2688" y="0"/>
              </a:cxn>
              <a:cxn ang="0">
                <a:pos x="3072" y="0"/>
              </a:cxn>
              <a:cxn ang="0">
                <a:pos x="3072" y="192"/>
              </a:cxn>
              <a:cxn ang="0">
                <a:pos x="3456" y="192"/>
              </a:cxn>
              <a:cxn ang="0">
                <a:pos x="3456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384" y="192"/>
                </a:lnTo>
                <a:lnTo>
                  <a:pt x="384" y="0"/>
                </a:lnTo>
                <a:lnTo>
                  <a:pt x="768" y="0"/>
                </a:lnTo>
                <a:lnTo>
                  <a:pt x="768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192"/>
                </a:lnTo>
                <a:lnTo>
                  <a:pt x="1920" y="192"/>
                </a:lnTo>
                <a:lnTo>
                  <a:pt x="1920" y="0"/>
                </a:lnTo>
                <a:lnTo>
                  <a:pt x="2304" y="0"/>
                </a:lnTo>
                <a:lnTo>
                  <a:pt x="2304" y="192"/>
                </a:lnTo>
                <a:lnTo>
                  <a:pt x="2688" y="192"/>
                </a:lnTo>
                <a:lnTo>
                  <a:pt x="2688" y="0"/>
                </a:lnTo>
                <a:lnTo>
                  <a:pt x="3072" y="0"/>
                </a:lnTo>
                <a:lnTo>
                  <a:pt x="3072" y="192"/>
                </a:lnTo>
                <a:lnTo>
                  <a:pt x="3456" y="192"/>
                </a:lnTo>
                <a:lnTo>
                  <a:pt x="3456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91" name="Freeform 31"/>
          <p:cNvSpPr>
            <a:spLocks/>
          </p:cNvSpPr>
          <p:nvPr/>
        </p:nvSpPr>
        <p:spPr bwMode="auto">
          <a:xfrm>
            <a:off x="838200" y="34290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68" y="192"/>
              </a:cxn>
              <a:cxn ang="0">
                <a:pos x="768" y="0"/>
              </a:cxn>
              <a:cxn ang="0">
                <a:pos x="1536" y="0"/>
              </a:cxn>
              <a:cxn ang="0">
                <a:pos x="1536" y="192"/>
              </a:cxn>
              <a:cxn ang="0">
                <a:pos x="2304" y="192"/>
              </a:cxn>
              <a:cxn ang="0">
                <a:pos x="2304" y="0"/>
              </a:cxn>
              <a:cxn ang="0">
                <a:pos x="3072" y="0"/>
              </a:cxn>
              <a:cxn ang="0">
                <a:pos x="3072" y="192"/>
              </a:cxn>
              <a:cxn ang="0">
                <a:pos x="3840" y="192"/>
              </a:cxn>
              <a:cxn ang="0">
                <a:pos x="384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768" y="192"/>
                </a:lnTo>
                <a:lnTo>
                  <a:pt x="768" y="0"/>
                </a:lnTo>
                <a:lnTo>
                  <a:pt x="1536" y="0"/>
                </a:lnTo>
                <a:lnTo>
                  <a:pt x="1536" y="192"/>
                </a:lnTo>
                <a:lnTo>
                  <a:pt x="2304" y="192"/>
                </a:lnTo>
                <a:lnTo>
                  <a:pt x="2304" y="0"/>
                </a:lnTo>
                <a:lnTo>
                  <a:pt x="3072" y="0"/>
                </a:lnTo>
                <a:lnTo>
                  <a:pt x="3072" y="192"/>
                </a:lnTo>
                <a:lnTo>
                  <a:pt x="3840" y="192"/>
                </a:lnTo>
                <a:lnTo>
                  <a:pt x="3840" y="0"/>
                </a:lnTo>
                <a:lnTo>
                  <a:pt x="398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92" name="Freeform 32"/>
          <p:cNvSpPr>
            <a:spLocks/>
          </p:cNvSpPr>
          <p:nvPr/>
        </p:nvSpPr>
        <p:spPr bwMode="auto">
          <a:xfrm>
            <a:off x="838200" y="39624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3072" y="0"/>
              </a:cxn>
              <a:cxn ang="0">
                <a:pos x="3072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536" y="192"/>
                </a:lnTo>
                <a:lnTo>
                  <a:pt x="1536" y="0"/>
                </a:lnTo>
                <a:lnTo>
                  <a:pt x="3072" y="0"/>
                </a:lnTo>
                <a:lnTo>
                  <a:pt x="3072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93" name="Freeform 33"/>
          <p:cNvSpPr>
            <a:spLocks/>
          </p:cNvSpPr>
          <p:nvPr/>
        </p:nvSpPr>
        <p:spPr bwMode="auto">
          <a:xfrm>
            <a:off x="838200" y="4495800"/>
            <a:ext cx="62484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072" y="192"/>
              </a:cxn>
              <a:cxn ang="0">
                <a:pos x="3072" y="0"/>
              </a:cxn>
              <a:cxn ang="0">
                <a:pos x="3936" y="0"/>
              </a:cxn>
            </a:cxnLst>
            <a:rect l="0" t="0" r="r" b="b"/>
            <a:pathLst>
              <a:path w="3936" h="192">
                <a:moveTo>
                  <a:pt x="0" y="192"/>
                </a:moveTo>
                <a:lnTo>
                  <a:pt x="3072" y="192"/>
                </a:lnTo>
                <a:lnTo>
                  <a:pt x="3072" y="0"/>
                </a:lnTo>
                <a:lnTo>
                  <a:pt x="39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394" name="Text Box 34"/>
          <p:cNvSpPr txBox="1">
            <a:spLocks noChangeArrowheads="1"/>
          </p:cNvSpPr>
          <p:nvPr/>
        </p:nvSpPr>
        <p:spPr bwMode="auto">
          <a:xfrm>
            <a:off x="990600" y="4953000"/>
            <a:ext cx="6477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0        1        2       3          4        5        6         7       8        9       10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7" name="Segnaposto numero diapositiva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modulo 2</a:t>
            </a:r>
            <a:r>
              <a:rPr lang="it-IT" baseline="30000" dirty="0"/>
              <a:t>N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con riporto seriale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Sequenza di uscita</a:t>
            </a:r>
          </a:p>
        </p:txBody>
      </p:sp>
      <p:graphicFrame>
        <p:nvGraphicFramePr>
          <p:cNvPr id="400504" name="Group 120"/>
          <p:cNvGraphicFramePr>
            <a:graphicFrameLocks noGrp="1"/>
          </p:cNvGraphicFramePr>
          <p:nvPr/>
        </p:nvGraphicFramePr>
        <p:xfrm>
          <a:off x="4724400" y="1600200"/>
          <a:ext cx="2590800" cy="4718304"/>
        </p:xfrm>
        <a:graphic>
          <a:graphicData uri="http://schemas.openxmlformats.org/drawingml/2006/table">
            <a:tbl>
              <a:tblPr/>
              <a:tblGrid>
                <a:gridCol w="517525"/>
                <a:gridCol w="519113"/>
                <a:gridCol w="517525"/>
                <a:gridCol w="519112"/>
                <a:gridCol w="51752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Problema del riporto seriale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Forme d’onda</a:t>
            </a:r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>
            <a:off x="685800" y="3810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13" name="Line 5"/>
          <p:cNvSpPr>
            <a:spLocks noChangeShapeType="1"/>
          </p:cNvSpPr>
          <p:nvPr/>
        </p:nvSpPr>
        <p:spPr bwMode="auto">
          <a:xfrm>
            <a:off x="990600" y="22098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14" name="Line 6"/>
          <p:cNvSpPr>
            <a:spLocks noChangeShapeType="1"/>
          </p:cNvSpPr>
          <p:nvPr/>
        </p:nvSpPr>
        <p:spPr bwMode="auto">
          <a:xfrm>
            <a:off x="685800" y="2743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15" name="Line 7"/>
          <p:cNvSpPr>
            <a:spLocks noChangeShapeType="1"/>
          </p:cNvSpPr>
          <p:nvPr/>
        </p:nvSpPr>
        <p:spPr bwMode="auto">
          <a:xfrm>
            <a:off x="685800" y="3276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609600" y="28956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457200" y="34290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01419" name="Line 11"/>
          <p:cNvSpPr>
            <a:spLocks noChangeShapeType="1"/>
          </p:cNvSpPr>
          <p:nvPr/>
        </p:nvSpPr>
        <p:spPr bwMode="auto">
          <a:xfrm>
            <a:off x="2209800" y="2286000"/>
            <a:ext cx="0" cy="388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0" name="Line 12"/>
          <p:cNvSpPr>
            <a:spLocks noChangeShapeType="1"/>
          </p:cNvSpPr>
          <p:nvPr/>
        </p:nvSpPr>
        <p:spPr bwMode="auto">
          <a:xfrm>
            <a:off x="685800" y="5410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1" name="Line 13"/>
          <p:cNvSpPr>
            <a:spLocks noChangeShapeType="1"/>
          </p:cNvSpPr>
          <p:nvPr/>
        </p:nvSpPr>
        <p:spPr bwMode="auto">
          <a:xfrm>
            <a:off x="685800" y="43434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2" name="Line 14"/>
          <p:cNvSpPr>
            <a:spLocks noChangeShapeType="1"/>
          </p:cNvSpPr>
          <p:nvPr/>
        </p:nvSpPr>
        <p:spPr bwMode="auto">
          <a:xfrm>
            <a:off x="685800" y="4876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3" name="Rectangle 15"/>
          <p:cNvSpPr>
            <a:spLocks noChangeArrowheads="1"/>
          </p:cNvSpPr>
          <p:nvPr/>
        </p:nvSpPr>
        <p:spPr bwMode="auto">
          <a:xfrm>
            <a:off x="7467600" y="54864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401424" name="Line 16"/>
          <p:cNvSpPr>
            <a:spLocks noChangeShapeType="1"/>
          </p:cNvSpPr>
          <p:nvPr/>
        </p:nvSpPr>
        <p:spPr bwMode="auto">
          <a:xfrm>
            <a:off x="2819400" y="22860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5" name="Line 17"/>
          <p:cNvSpPr>
            <a:spLocks noChangeShapeType="1"/>
          </p:cNvSpPr>
          <p:nvPr/>
        </p:nvSpPr>
        <p:spPr bwMode="auto">
          <a:xfrm>
            <a:off x="3429000" y="22860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6" name="Line 18"/>
          <p:cNvSpPr>
            <a:spLocks noChangeShapeType="1"/>
          </p:cNvSpPr>
          <p:nvPr/>
        </p:nvSpPr>
        <p:spPr bwMode="auto">
          <a:xfrm>
            <a:off x="4038600" y="22860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7" name="Line 19"/>
          <p:cNvSpPr>
            <a:spLocks noChangeShapeType="1"/>
          </p:cNvSpPr>
          <p:nvPr/>
        </p:nvSpPr>
        <p:spPr bwMode="auto">
          <a:xfrm>
            <a:off x="4648200" y="22860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8" name="Line 20"/>
          <p:cNvSpPr>
            <a:spLocks noChangeShapeType="1"/>
          </p:cNvSpPr>
          <p:nvPr/>
        </p:nvSpPr>
        <p:spPr bwMode="auto">
          <a:xfrm>
            <a:off x="5867400" y="2286000"/>
            <a:ext cx="0" cy="388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29" name="Line 21"/>
          <p:cNvSpPr>
            <a:spLocks noChangeShapeType="1"/>
          </p:cNvSpPr>
          <p:nvPr/>
        </p:nvSpPr>
        <p:spPr bwMode="auto">
          <a:xfrm>
            <a:off x="990600" y="29718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30" name="Text Box 22"/>
          <p:cNvSpPr txBox="1">
            <a:spLocks noChangeArrowheads="1"/>
          </p:cNvSpPr>
          <p:nvPr/>
        </p:nvSpPr>
        <p:spPr bwMode="auto">
          <a:xfrm>
            <a:off x="457200" y="39624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01431" name="Text Box 23"/>
          <p:cNvSpPr txBox="1">
            <a:spLocks noChangeArrowheads="1"/>
          </p:cNvSpPr>
          <p:nvPr/>
        </p:nvSpPr>
        <p:spPr bwMode="auto">
          <a:xfrm>
            <a:off x="457200" y="4495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01432" name="Text Box 24"/>
          <p:cNvSpPr txBox="1">
            <a:spLocks noChangeArrowheads="1"/>
          </p:cNvSpPr>
          <p:nvPr/>
        </p:nvSpPr>
        <p:spPr bwMode="auto">
          <a:xfrm>
            <a:off x="457200" y="5029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01433" name="Text Box 25"/>
          <p:cNvSpPr txBox="1">
            <a:spLocks noChangeArrowheads="1"/>
          </p:cNvSpPr>
          <p:nvPr/>
        </p:nvSpPr>
        <p:spPr bwMode="auto">
          <a:xfrm>
            <a:off x="1143000" y="5548313"/>
            <a:ext cx="5867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      </a:t>
            </a:r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1 5</a:t>
            </a:r>
            <a:r>
              <a:rPr lang="it-IT" sz="1800" b="1">
                <a:latin typeface="Arial Rounded MT Bold" pitchFamily="34" charset="0"/>
              </a:rPr>
              <a:t>        15       14      12      8      </a:t>
            </a:r>
            <a:r>
              <a:rPr lang="it-IT" sz="2000" b="1">
                <a:latin typeface="Arial Rounded MT Bold" pitchFamily="34" charset="0"/>
              </a:rPr>
              <a:t>  </a:t>
            </a:r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 </a:t>
            </a:r>
            <a:r>
              <a:rPr lang="it-IT" sz="2000" b="1">
                <a:latin typeface="Arial Rounded MT Bold" pitchFamily="34" charset="0"/>
              </a:rPr>
              <a:t> </a:t>
            </a:r>
            <a:r>
              <a:rPr lang="it-IT" sz="1800" b="1">
                <a:latin typeface="Arial Rounded MT Bold" pitchFamily="34" charset="0"/>
              </a:rPr>
              <a:t> 	         	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1434" name="Freeform 26"/>
          <p:cNvSpPr>
            <a:spLocks/>
          </p:cNvSpPr>
          <p:nvPr/>
        </p:nvSpPr>
        <p:spPr bwMode="auto">
          <a:xfrm>
            <a:off x="990600" y="2438400"/>
            <a:ext cx="64770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0"/>
              </a:cxn>
              <a:cxn ang="0">
                <a:pos x="768" y="192"/>
              </a:cxn>
              <a:cxn ang="0">
                <a:pos x="3072" y="192"/>
              </a:cxn>
              <a:cxn ang="0">
                <a:pos x="3072" y="0"/>
              </a:cxn>
              <a:cxn ang="0">
                <a:pos x="4080" y="0"/>
              </a:cxn>
            </a:cxnLst>
            <a:rect l="0" t="0" r="r" b="b"/>
            <a:pathLst>
              <a:path w="4080" h="192">
                <a:moveTo>
                  <a:pt x="0" y="0"/>
                </a:moveTo>
                <a:lnTo>
                  <a:pt x="768" y="0"/>
                </a:lnTo>
                <a:lnTo>
                  <a:pt x="768" y="192"/>
                </a:lnTo>
                <a:lnTo>
                  <a:pt x="3072" y="192"/>
                </a:lnTo>
                <a:lnTo>
                  <a:pt x="3072" y="0"/>
                </a:lnTo>
                <a:lnTo>
                  <a:pt x="408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35" name="Freeform 27"/>
          <p:cNvSpPr>
            <a:spLocks/>
          </p:cNvSpPr>
          <p:nvPr/>
        </p:nvSpPr>
        <p:spPr bwMode="auto">
          <a:xfrm>
            <a:off x="990600" y="3505200"/>
            <a:ext cx="6172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1152" y="192"/>
              </a:cxn>
              <a:cxn ang="0">
                <a:pos x="3888" y="192"/>
              </a:cxn>
            </a:cxnLst>
            <a:rect l="0" t="0" r="r" b="b"/>
            <a:pathLst>
              <a:path w="3888" h="192">
                <a:moveTo>
                  <a:pt x="0" y="0"/>
                </a:moveTo>
                <a:lnTo>
                  <a:pt x="1152" y="0"/>
                </a:lnTo>
                <a:lnTo>
                  <a:pt x="1152" y="192"/>
                </a:lnTo>
                <a:lnTo>
                  <a:pt x="388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36" name="Freeform 28"/>
          <p:cNvSpPr>
            <a:spLocks/>
          </p:cNvSpPr>
          <p:nvPr/>
        </p:nvSpPr>
        <p:spPr bwMode="auto">
          <a:xfrm>
            <a:off x="990600" y="4038600"/>
            <a:ext cx="6172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1536" y="192"/>
              </a:cxn>
              <a:cxn ang="0">
                <a:pos x="3888" y="192"/>
              </a:cxn>
            </a:cxnLst>
            <a:rect l="0" t="0" r="r" b="b"/>
            <a:pathLst>
              <a:path w="3888" h="192">
                <a:moveTo>
                  <a:pt x="0" y="0"/>
                </a:moveTo>
                <a:lnTo>
                  <a:pt x="1536" y="0"/>
                </a:lnTo>
                <a:lnTo>
                  <a:pt x="1536" y="192"/>
                </a:lnTo>
                <a:lnTo>
                  <a:pt x="388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37" name="Freeform 29"/>
          <p:cNvSpPr>
            <a:spLocks/>
          </p:cNvSpPr>
          <p:nvPr/>
        </p:nvSpPr>
        <p:spPr bwMode="auto">
          <a:xfrm>
            <a:off x="990600" y="4572000"/>
            <a:ext cx="6172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0" y="0"/>
              </a:cxn>
              <a:cxn ang="0">
                <a:pos x="1920" y="192"/>
              </a:cxn>
              <a:cxn ang="0">
                <a:pos x="3888" y="192"/>
              </a:cxn>
            </a:cxnLst>
            <a:rect l="0" t="0" r="r" b="b"/>
            <a:pathLst>
              <a:path w="3888" h="192">
                <a:moveTo>
                  <a:pt x="0" y="0"/>
                </a:moveTo>
                <a:lnTo>
                  <a:pt x="1920" y="0"/>
                </a:lnTo>
                <a:lnTo>
                  <a:pt x="1920" y="192"/>
                </a:lnTo>
                <a:lnTo>
                  <a:pt x="388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1438" name="Freeform 30"/>
          <p:cNvSpPr>
            <a:spLocks/>
          </p:cNvSpPr>
          <p:nvPr/>
        </p:nvSpPr>
        <p:spPr bwMode="auto">
          <a:xfrm>
            <a:off x="990600" y="5105400"/>
            <a:ext cx="6172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4" y="0"/>
              </a:cxn>
              <a:cxn ang="0">
                <a:pos x="2304" y="192"/>
              </a:cxn>
              <a:cxn ang="0">
                <a:pos x="3888" y="192"/>
              </a:cxn>
            </a:cxnLst>
            <a:rect l="0" t="0" r="r" b="b"/>
            <a:pathLst>
              <a:path w="3888" h="192">
                <a:moveTo>
                  <a:pt x="0" y="0"/>
                </a:moveTo>
                <a:lnTo>
                  <a:pt x="2304" y="0"/>
                </a:lnTo>
                <a:lnTo>
                  <a:pt x="2304" y="192"/>
                </a:lnTo>
                <a:lnTo>
                  <a:pt x="3888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" name="Segnaposto numero diapositiva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35" name="Segnaposto piè di pagina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Forme d’onda   (2)</a:t>
            </a:r>
          </a:p>
        </p:txBody>
      </p:sp>
      <p:sp>
        <p:nvSpPr>
          <p:cNvPr id="405507" name="Line 3"/>
          <p:cNvSpPr>
            <a:spLocks noChangeShapeType="1"/>
          </p:cNvSpPr>
          <p:nvPr/>
        </p:nvSpPr>
        <p:spPr bwMode="auto">
          <a:xfrm>
            <a:off x="539750" y="32131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>
            <a:off x="838200" y="1600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09" name="Line 5"/>
          <p:cNvSpPr>
            <a:spLocks noChangeShapeType="1"/>
          </p:cNvSpPr>
          <p:nvPr/>
        </p:nvSpPr>
        <p:spPr bwMode="auto">
          <a:xfrm>
            <a:off x="539750" y="2133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0" name="Line 6"/>
          <p:cNvSpPr>
            <a:spLocks noChangeShapeType="1"/>
          </p:cNvSpPr>
          <p:nvPr/>
        </p:nvSpPr>
        <p:spPr bwMode="auto">
          <a:xfrm>
            <a:off x="539750" y="2708275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381000" y="17526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5512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E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5513" name="Text Box 9"/>
          <p:cNvSpPr txBox="1">
            <a:spLocks noChangeArrowheads="1"/>
          </p:cNvSpPr>
          <p:nvPr/>
        </p:nvSpPr>
        <p:spPr bwMode="auto">
          <a:xfrm>
            <a:off x="304800" y="28194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05514" name="Line 10"/>
          <p:cNvSpPr>
            <a:spLocks noChangeShapeType="1"/>
          </p:cNvSpPr>
          <p:nvPr/>
        </p:nvSpPr>
        <p:spPr bwMode="auto">
          <a:xfrm>
            <a:off x="1447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5" name="Line 11"/>
          <p:cNvSpPr>
            <a:spLocks noChangeShapeType="1"/>
          </p:cNvSpPr>
          <p:nvPr/>
        </p:nvSpPr>
        <p:spPr bwMode="auto">
          <a:xfrm>
            <a:off x="2057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6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39200" cy="4724400"/>
          </a:xfrm>
          <a:noFill/>
          <a:ln/>
        </p:spPr>
        <p:txBody>
          <a:bodyPr/>
          <a:lstStyle/>
          <a:p>
            <a:pPr defTabSz="762000">
              <a:buFontTx/>
              <a:buNone/>
            </a:pPr>
            <a:r>
              <a:rPr lang="it-IT" dirty="0"/>
              <a:t> </a:t>
            </a:r>
          </a:p>
          <a:p>
            <a:pPr algn="ctr" defTabSz="762000" eaLnBrk="0" hangingPunct="0">
              <a:spcBef>
                <a:spcPct val="0"/>
              </a:spcBef>
              <a:buFontTx/>
              <a:buNone/>
            </a:pPr>
            <a:endParaRPr lang="it-IT" sz="2000" baseline="-25000" dirty="0">
              <a:effectLst/>
            </a:endParaRPr>
          </a:p>
        </p:txBody>
      </p:sp>
      <p:sp>
        <p:nvSpPr>
          <p:cNvPr id="405517" name="Line 13"/>
          <p:cNvSpPr>
            <a:spLocks noChangeShapeType="1"/>
          </p:cNvSpPr>
          <p:nvPr/>
        </p:nvSpPr>
        <p:spPr bwMode="auto">
          <a:xfrm>
            <a:off x="533400" y="4800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8" name="Line 14"/>
          <p:cNvSpPr>
            <a:spLocks noChangeShapeType="1"/>
          </p:cNvSpPr>
          <p:nvPr/>
        </p:nvSpPr>
        <p:spPr bwMode="auto">
          <a:xfrm>
            <a:off x="533400" y="3733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19" name="Line 15"/>
          <p:cNvSpPr>
            <a:spLocks noChangeShapeType="1"/>
          </p:cNvSpPr>
          <p:nvPr/>
        </p:nvSpPr>
        <p:spPr bwMode="auto">
          <a:xfrm>
            <a:off x="533400" y="4267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0" name="Rectangle 16"/>
          <p:cNvSpPr>
            <a:spLocks noChangeArrowheads="1"/>
          </p:cNvSpPr>
          <p:nvPr/>
        </p:nvSpPr>
        <p:spPr bwMode="auto">
          <a:xfrm>
            <a:off x="7543800" y="48006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405521" name="Line 17"/>
          <p:cNvSpPr>
            <a:spLocks noChangeShapeType="1"/>
          </p:cNvSpPr>
          <p:nvPr/>
        </p:nvSpPr>
        <p:spPr bwMode="auto">
          <a:xfrm>
            <a:off x="2667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2" name="Line 18"/>
          <p:cNvSpPr>
            <a:spLocks noChangeShapeType="1"/>
          </p:cNvSpPr>
          <p:nvPr/>
        </p:nvSpPr>
        <p:spPr bwMode="auto">
          <a:xfrm>
            <a:off x="3276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>
            <a:off x="3886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>
            <a:off x="4495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5" name="Line 21"/>
          <p:cNvSpPr>
            <a:spLocks noChangeShapeType="1"/>
          </p:cNvSpPr>
          <p:nvPr/>
        </p:nvSpPr>
        <p:spPr bwMode="auto">
          <a:xfrm>
            <a:off x="5105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6" name="Line 22"/>
          <p:cNvSpPr>
            <a:spLocks noChangeShapeType="1"/>
          </p:cNvSpPr>
          <p:nvPr/>
        </p:nvSpPr>
        <p:spPr bwMode="auto">
          <a:xfrm>
            <a:off x="5715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7" name="Line 23"/>
          <p:cNvSpPr>
            <a:spLocks noChangeShapeType="1"/>
          </p:cNvSpPr>
          <p:nvPr/>
        </p:nvSpPr>
        <p:spPr bwMode="auto">
          <a:xfrm>
            <a:off x="6324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8" name="Line 24"/>
          <p:cNvSpPr>
            <a:spLocks noChangeShapeType="1"/>
          </p:cNvSpPr>
          <p:nvPr/>
        </p:nvSpPr>
        <p:spPr bwMode="auto">
          <a:xfrm>
            <a:off x="6934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29" name="Line 25"/>
          <p:cNvSpPr>
            <a:spLocks noChangeShapeType="1"/>
          </p:cNvSpPr>
          <p:nvPr/>
        </p:nvSpPr>
        <p:spPr bwMode="auto">
          <a:xfrm>
            <a:off x="827088" y="23495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0" name="Text Box 26"/>
          <p:cNvSpPr txBox="1">
            <a:spLocks noChangeArrowheads="1"/>
          </p:cNvSpPr>
          <p:nvPr/>
        </p:nvSpPr>
        <p:spPr bwMode="auto">
          <a:xfrm>
            <a:off x="304800" y="3352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05531" name="Text Box 27"/>
          <p:cNvSpPr txBox="1">
            <a:spLocks noChangeArrowheads="1"/>
          </p:cNvSpPr>
          <p:nvPr/>
        </p:nvSpPr>
        <p:spPr bwMode="auto">
          <a:xfrm>
            <a:off x="304800" y="3886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05532" name="Text Box 28"/>
          <p:cNvSpPr txBox="1">
            <a:spLocks noChangeArrowheads="1"/>
          </p:cNvSpPr>
          <p:nvPr/>
        </p:nvSpPr>
        <p:spPr bwMode="auto">
          <a:xfrm>
            <a:off x="304800" y="4419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05533" name="Freeform 29"/>
          <p:cNvSpPr>
            <a:spLocks/>
          </p:cNvSpPr>
          <p:nvPr/>
        </p:nvSpPr>
        <p:spPr bwMode="auto">
          <a:xfrm>
            <a:off x="838200" y="18288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4" name="Freeform 30"/>
          <p:cNvSpPr>
            <a:spLocks/>
          </p:cNvSpPr>
          <p:nvPr/>
        </p:nvSpPr>
        <p:spPr bwMode="auto">
          <a:xfrm>
            <a:off x="971550" y="2924175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84" y="192"/>
              </a:cxn>
              <a:cxn ang="0">
                <a:pos x="384" y="0"/>
              </a:cxn>
              <a:cxn ang="0">
                <a:pos x="768" y="0"/>
              </a:cxn>
              <a:cxn ang="0">
                <a:pos x="768" y="192"/>
              </a:cxn>
              <a:cxn ang="0">
                <a:pos x="1152" y="192"/>
              </a:cxn>
              <a:cxn ang="0">
                <a:pos x="1152" y="0"/>
              </a:cxn>
              <a:cxn ang="0">
                <a:pos x="1536" y="0"/>
              </a:cxn>
              <a:cxn ang="0">
                <a:pos x="1536" y="192"/>
              </a:cxn>
              <a:cxn ang="0">
                <a:pos x="1920" y="192"/>
              </a:cxn>
              <a:cxn ang="0">
                <a:pos x="1920" y="0"/>
              </a:cxn>
              <a:cxn ang="0">
                <a:pos x="2304" y="0"/>
              </a:cxn>
              <a:cxn ang="0">
                <a:pos x="2304" y="192"/>
              </a:cxn>
              <a:cxn ang="0">
                <a:pos x="2688" y="192"/>
              </a:cxn>
              <a:cxn ang="0">
                <a:pos x="2688" y="0"/>
              </a:cxn>
              <a:cxn ang="0">
                <a:pos x="3072" y="0"/>
              </a:cxn>
              <a:cxn ang="0">
                <a:pos x="3072" y="192"/>
              </a:cxn>
              <a:cxn ang="0">
                <a:pos x="3456" y="192"/>
              </a:cxn>
              <a:cxn ang="0">
                <a:pos x="3456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384" y="192"/>
                </a:lnTo>
                <a:lnTo>
                  <a:pt x="384" y="0"/>
                </a:lnTo>
                <a:lnTo>
                  <a:pt x="768" y="0"/>
                </a:lnTo>
                <a:lnTo>
                  <a:pt x="768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192"/>
                </a:lnTo>
                <a:lnTo>
                  <a:pt x="1920" y="192"/>
                </a:lnTo>
                <a:lnTo>
                  <a:pt x="1920" y="0"/>
                </a:lnTo>
                <a:lnTo>
                  <a:pt x="2304" y="0"/>
                </a:lnTo>
                <a:lnTo>
                  <a:pt x="2304" y="192"/>
                </a:lnTo>
                <a:lnTo>
                  <a:pt x="2688" y="192"/>
                </a:lnTo>
                <a:lnTo>
                  <a:pt x="2688" y="0"/>
                </a:lnTo>
                <a:lnTo>
                  <a:pt x="3072" y="0"/>
                </a:lnTo>
                <a:lnTo>
                  <a:pt x="3072" y="192"/>
                </a:lnTo>
                <a:lnTo>
                  <a:pt x="3456" y="192"/>
                </a:lnTo>
                <a:lnTo>
                  <a:pt x="3456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5" name="Freeform 31"/>
          <p:cNvSpPr>
            <a:spLocks/>
          </p:cNvSpPr>
          <p:nvPr/>
        </p:nvSpPr>
        <p:spPr bwMode="auto">
          <a:xfrm>
            <a:off x="1042988" y="34290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68" y="192"/>
              </a:cxn>
              <a:cxn ang="0">
                <a:pos x="768" y="0"/>
              </a:cxn>
              <a:cxn ang="0">
                <a:pos x="1536" y="0"/>
              </a:cxn>
              <a:cxn ang="0">
                <a:pos x="1536" y="192"/>
              </a:cxn>
              <a:cxn ang="0">
                <a:pos x="2304" y="192"/>
              </a:cxn>
              <a:cxn ang="0">
                <a:pos x="2304" y="0"/>
              </a:cxn>
              <a:cxn ang="0">
                <a:pos x="3072" y="0"/>
              </a:cxn>
              <a:cxn ang="0">
                <a:pos x="3072" y="192"/>
              </a:cxn>
              <a:cxn ang="0">
                <a:pos x="3840" y="192"/>
              </a:cxn>
              <a:cxn ang="0">
                <a:pos x="384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768" y="192"/>
                </a:lnTo>
                <a:lnTo>
                  <a:pt x="768" y="0"/>
                </a:lnTo>
                <a:lnTo>
                  <a:pt x="1536" y="0"/>
                </a:lnTo>
                <a:lnTo>
                  <a:pt x="1536" y="192"/>
                </a:lnTo>
                <a:lnTo>
                  <a:pt x="2304" y="192"/>
                </a:lnTo>
                <a:lnTo>
                  <a:pt x="2304" y="0"/>
                </a:lnTo>
                <a:lnTo>
                  <a:pt x="3072" y="0"/>
                </a:lnTo>
                <a:lnTo>
                  <a:pt x="3072" y="192"/>
                </a:lnTo>
                <a:lnTo>
                  <a:pt x="3840" y="192"/>
                </a:lnTo>
                <a:lnTo>
                  <a:pt x="3840" y="0"/>
                </a:lnTo>
                <a:lnTo>
                  <a:pt x="398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6" name="Freeform 32"/>
          <p:cNvSpPr>
            <a:spLocks/>
          </p:cNvSpPr>
          <p:nvPr/>
        </p:nvSpPr>
        <p:spPr bwMode="auto">
          <a:xfrm>
            <a:off x="1187450" y="3933825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3072" y="0"/>
              </a:cxn>
              <a:cxn ang="0">
                <a:pos x="3072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536" y="192"/>
                </a:lnTo>
                <a:lnTo>
                  <a:pt x="1536" y="0"/>
                </a:lnTo>
                <a:lnTo>
                  <a:pt x="3072" y="0"/>
                </a:lnTo>
                <a:lnTo>
                  <a:pt x="3072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7" name="Freeform 33"/>
          <p:cNvSpPr>
            <a:spLocks/>
          </p:cNvSpPr>
          <p:nvPr/>
        </p:nvSpPr>
        <p:spPr bwMode="auto">
          <a:xfrm>
            <a:off x="1258888" y="4508500"/>
            <a:ext cx="62484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072" y="192"/>
              </a:cxn>
              <a:cxn ang="0">
                <a:pos x="3072" y="0"/>
              </a:cxn>
              <a:cxn ang="0">
                <a:pos x="3936" y="0"/>
              </a:cxn>
            </a:cxnLst>
            <a:rect l="0" t="0" r="r" b="b"/>
            <a:pathLst>
              <a:path w="3936" h="192">
                <a:moveTo>
                  <a:pt x="0" y="192"/>
                </a:moveTo>
                <a:lnTo>
                  <a:pt x="3072" y="192"/>
                </a:lnTo>
                <a:lnTo>
                  <a:pt x="3072" y="0"/>
                </a:lnTo>
                <a:lnTo>
                  <a:pt x="39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990600" y="4953000"/>
            <a:ext cx="6477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0        1        2       3          4        5        6         7       8        9       10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5539" name="Line 35"/>
          <p:cNvSpPr>
            <a:spLocks noChangeShapeType="1"/>
          </p:cNvSpPr>
          <p:nvPr/>
        </p:nvSpPr>
        <p:spPr bwMode="auto">
          <a:xfrm flipH="1">
            <a:off x="814388" y="4813300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42" name="Line 38"/>
          <p:cNvSpPr>
            <a:spLocks noChangeShapeType="1"/>
          </p:cNvSpPr>
          <p:nvPr/>
        </p:nvSpPr>
        <p:spPr bwMode="auto">
          <a:xfrm flipH="1">
            <a:off x="825500" y="42370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43" name="Line 39"/>
          <p:cNvSpPr>
            <a:spLocks noChangeShapeType="1"/>
          </p:cNvSpPr>
          <p:nvPr/>
        </p:nvSpPr>
        <p:spPr bwMode="auto">
          <a:xfrm flipH="1">
            <a:off x="833438" y="3733800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5544" name="Line 40"/>
          <p:cNvSpPr>
            <a:spLocks noChangeShapeType="1"/>
          </p:cNvSpPr>
          <p:nvPr/>
        </p:nvSpPr>
        <p:spPr bwMode="auto">
          <a:xfrm flipH="1">
            <a:off x="827088" y="3228975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43" name="Segnaposto piè di pagina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Flip-flop J-K Positive </a:t>
            </a:r>
            <a:r>
              <a:rPr lang="it-IT" sz="3200" dirty="0" err="1"/>
              <a:t>Edge</a:t>
            </a:r>
            <a:r>
              <a:rPr lang="it-IT" sz="3200" dirty="0"/>
              <a:t> </a:t>
            </a:r>
            <a:r>
              <a:rPr lang="it-IT" sz="3200" dirty="0" err="1"/>
              <a:t>triggered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(soluzione alternativa)</a:t>
            </a:r>
          </a:p>
        </p:txBody>
      </p:sp>
      <p:pic>
        <p:nvPicPr>
          <p:cNvPr id="235524" name="Picture 4" descr="giv52503_06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6000" contrast="48000"/>
          </a:blip>
          <a:srcRect/>
          <a:stretch>
            <a:fillRect/>
          </a:stretch>
        </p:blipFill>
        <p:spPr>
          <a:xfrm>
            <a:off x="395288" y="1435100"/>
            <a:ext cx="8353425" cy="4595813"/>
          </a:xfrm>
          <a:noFill/>
          <a:ln/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buFontTx/>
              <a:buAutoNum type="arabicPeriod"/>
            </a:pPr>
            <a:r>
              <a:rPr lang="it-IT" dirty="0"/>
              <a:t>Nel contatore asincrono a riporto seriale (</a:t>
            </a:r>
            <a:r>
              <a:rPr lang="it-IT" dirty="0" err="1"/>
              <a:t>ripple</a:t>
            </a:r>
            <a:r>
              <a:rPr lang="it-IT" dirty="0"/>
              <a:t>) [a propagazione] c’è un intervallo di indeterminazione dell’uscite  </a:t>
            </a:r>
          </a:p>
          <a:p>
            <a:pPr marL="533400" indent="-533400">
              <a:spcBef>
                <a:spcPct val="0"/>
              </a:spcBef>
              <a:buFontTx/>
              <a:buAutoNum type="arabicPeriod"/>
            </a:pPr>
            <a:r>
              <a:rPr lang="it-IT" dirty="0"/>
              <a:t>Tempo di assestamento</a:t>
            </a:r>
          </a:p>
          <a:p>
            <a:pPr marL="533400" indent="-533400">
              <a:buFontTx/>
              <a:buAutoNum type="arabicPeriod"/>
            </a:pPr>
            <a:r>
              <a:rPr lang="it-IT" dirty="0"/>
              <a:t>Il periodo del clock deve essere maggiore del tempo di assestamento (</a:t>
            </a:r>
            <a:r>
              <a:rPr lang="it-IT" i="1" dirty="0"/>
              <a:t>n</a:t>
            </a:r>
            <a:r>
              <a:rPr lang="it-IT" dirty="0"/>
              <a:t> x </a:t>
            </a:r>
            <a:r>
              <a:rPr lang="it-IT" i="1" dirty="0" err="1"/>
              <a:t>t</a:t>
            </a:r>
            <a:r>
              <a:rPr lang="it-IT" i="1" baseline="-25000" dirty="0" err="1"/>
              <a:t>pF-F</a:t>
            </a:r>
            <a:r>
              <a:rPr lang="it-IT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it-IT" dirty="0"/>
              <a:t>Nel divisore 2</a:t>
            </a:r>
            <a:r>
              <a:rPr lang="it-IT" baseline="30000" dirty="0"/>
              <a:t>n</a:t>
            </a:r>
            <a:r>
              <a:rPr lang="it-IT" dirty="0"/>
              <a:t> il periodo del clock deve essere maggiore del tempo di propagazione del singolo Flip-Flop (</a:t>
            </a:r>
            <a:r>
              <a:rPr lang="it-IT" i="1" dirty="0" err="1"/>
              <a:t>t</a:t>
            </a:r>
            <a:r>
              <a:rPr lang="it-IT" i="1" baseline="-25000" dirty="0" err="1"/>
              <a:t>pF-F</a:t>
            </a:r>
            <a:r>
              <a:rPr lang="it-IT" dirty="0"/>
              <a:t>)</a:t>
            </a:r>
          </a:p>
          <a:p>
            <a:pPr marL="533400" indent="-533400">
              <a:buFontTx/>
              <a:buAutoNum type="arabicPeriod"/>
            </a:pPr>
            <a:endParaRPr lang="it-IT" i="1" baseline="-25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sincrono    (0)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Per evitare il tempo di indeterminazione i      Flip-Flop devono commutare simultaneamente </a:t>
            </a:r>
          </a:p>
          <a:p>
            <a:r>
              <a:rPr lang="it-IT" dirty="0"/>
              <a:t>Il clock è comune a tutti i Flip-Flop</a:t>
            </a:r>
          </a:p>
          <a:p>
            <a:endParaRPr lang="it-IT" dirty="0"/>
          </a:p>
          <a:p>
            <a:r>
              <a:rPr lang="it-IT" dirty="0"/>
              <a:t>Il Flip-FLop “n” deve commutare solo quando gli “n-1”, che lo precedono sono a “1”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Forme d’onda  (3)</a:t>
            </a:r>
          </a:p>
        </p:txBody>
      </p:sp>
      <p:sp>
        <p:nvSpPr>
          <p:cNvPr id="406531" name="Line 3"/>
          <p:cNvSpPr>
            <a:spLocks noChangeShapeType="1"/>
          </p:cNvSpPr>
          <p:nvPr/>
        </p:nvSpPr>
        <p:spPr bwMode="auto">
          <a:xfrm>
            <a:off x="539750" y="3141663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32" name="Line 4"/>
          <p:cNvSpPr>
            <a:spLocks noChangeShapeType="1"/>
          </p:cNvSpPr>
          <p:nvPr/>
        </p:nvSpPr>
        <p:spPr bwMode="auto">
          <a:xfrm>
            <a:off x="838200" y="1600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33" name="Line 5"/>
          <p:cNvSpPr>
            <a:spLocks noChangeShapeType="1"/>
          </p:cNvSpPr>
          <p:nvPr/>
        </p:nvSpPr>
        <p:spPr bwMode="auto">
          <a:xfrm>
            <a:off x="533400" y="2133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34" name="Line 6"/>
          <p:cNvSpPr>
            <a:spLocks noChangeShapeType="1"/>
          </p:cNvSpPr>
          <p:nvPr/>
        </p:nvSpPr>
        <p:spPr bwMode="auto">
          <a:xfrm>
            <a:off x="533400" y="2667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381000" y="17526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E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406537" name="Text Box 9"/>
          <p:cNvSpPr txBox="1">
            <a:spLocks noChangeArrowheads="1"/>
          </p:cNvSpPr>
          <p:nvPr/>
        </p:nvSpPr>
        <p:spPr bwMode="auto">
          <a:xfrm>
            <a:off x="304800" y="28194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406538" name="Line 10"/>
          <p:cNvSpPr>
            <a:spLocks noChangeShapeType="1"/>
          </p:cNvSpPr>
          <p:nvPr/>
        </p:nvSpPr>
        <p:spPr bwMode="auto">
          <a:xfrm>
            <a:off x="1447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39" name="Line 11"/>
          <p:cNvSpPr>
            <a:spLocks noChangeShapeType="1"/>
          </p:cNvSpPr>
          <p:nvPr/>
        </p:nvSpPr>
        <p:spPr bwMode="auto">
          <a:xfrm>
            <a:off x="2057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0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39200" cy="4724400"/>
          </a:xfrm>
          <a:noFill/>
          <a:ln/>
        </p:spPr>
        <p:txBody>
          <a:bodyPr/>
          <a:lstStyle/>
          <a:p>
            <a:pPr defTabSz="762000">
              <a:buFontTx/>
              <a:buNone/>
            </a:pPr>
            <a:r>
              <a:rPr lang="it-IT" dirty="0"/>
              <a:t> </a:t>
            </a:r>
          </a:p>
          <a:p>
            <a:pPr algn="ctr" defTabSz="762000" eaLnBrk="0" hangingPunct="0">
              <a:spcBef>
                <a:spcPct val="0"/>
              </a:spcBef>
              <a:buFontTx/>
              <a:buNone/>
            </a:pPr>
            <a:endParaRPr lang="it-IT" sz="2000" baseline="-25000" dirty="0">
              <a:effectLst/>
            </a:endParaRPr>
          </a:p>
        </p:txBody>
      </p:sp>
      <p:sp>
        <p:nvSpPr>
          <p:cNvPr id="406541" name="Line 13"/>
          <p:cNvSpPr>
            <a:spLocks noChangeShapeType="1"/>
          </p:cNvSpPr>
          <p:nvPr/>
        </p:nvSpPr>
        <p:spPr bwMode="auto">
          <a:xfrm>
            <a:off x="533400" y="4800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2" name="Line 14"/>
          <p:cNvSpPr>
            <a:spLocks noChangeShapeType="1"/>
          </p:cNvSpPr>
          <p:nvPr/>
        </p:nvSpPr>
        <p:spPr bwMode="auto">
          <a:xfrm>
            <a:off x="685800" y="3716338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3" name="Line 15"/>
          <p:cNvSpPr>
            <a:spLocks noChangeShapeType="1"/>
          </p:cNvSpPr>
          <p:nvPr/>
        </p:nvSpPr>
        <p:spPr bwMode="auto">
          <a:xfrm>
            <a:off x="539750" y="4221163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7543800" y="48006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406545" name="Line 17"/>
          <p:cNvSpPr>
            <a:spLocks noChangeShapeType="1"/>
          </p:cNvSpPr>
          <p:nvPr/>
        </p:nvSpPr>
        <p:spPr bwMode="auto">
          <a:xfrm>
            <a:off x="2667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6" name="Line 18"/>
          <p:cNvSpPr>
            <a:spLocks noChangeShapeType="1"/>
          </p:cNvSpPr>
          <p:nvPr/>
        </p:nvSpPr>
        <p:spPr bwMode="auto">
          <a:xfrm>
            <a:off x="3276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7" name="Line 19"/>
          <p:cNvSpPr>
            <a:spLocks noChangeShapeType="1"/>
          </p:cNvSpPr>
          <p:nvPr/>
        </p:nvSpPr>
        <p:spPr bwMode="auto">
          <a:xfrm>
            <a:off x="3886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8" name="Line 20"/>
          <p:cNvSpPr>
            <a:spLocks noChangeShapeType="1"/>
          </p:cNvSpPr>
          <p:nvPr/>
        </p:nvSpPr>
        <p:spPr bwMode="auto">
          <a:xfrm>
            <a:off x="44958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49" name="Line 21"/>
          <p:cNvSpPr>
            <a:spLocks noChangeShapeType="1"/>
          </p:cNvSpPr>
          <p:nvPr/>
        </p:nvSpPr>
        <p:spPr bwMode="auto">
          <a:xfrm>
            <a:off x="51054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0" name="Line 22"/>
          <p:cNvSpPr>
            <a:spLocks noChangeShapeType="1"/>
          </p:cNvSpPr>
          <p:nvPr/>
        </p:nvSpPr>
        <p:spPr bwMode="auto">
          <a:xfrm>
            <a:off x="57150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1" name="Line 23"/>
          <p:cNvSpPr>
            <a:spLocks noChangeShapeType="1"/>
          </p:cNvSpPr>
          <p:nvPr/>
        </p:nvSpPr>
        <p:spPr bwMode="auto">
          <a:xfrm>
            <a:off x="63246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2" name="Line 24"/>
          <p:cNvSpPr>
            <a:spLocks noChangeShapeType="1"/>
          </p:cNvSpPr>
          <p:nvPr/>
        </p:nvSpPr>
        <p:spPr bwMode="auto">
          <a:xfrm>
            <a:off x="6934200" y="1676400"/>
            <a:ext cx="0" cy="3886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3" name="Line 25"/>
          <p:cNvSpPr>
            <a:spLocks noChangeShapeType="1"/>
          </p:cNvSpPr>
          <p:nvPr/>
        </p:nvSpPr>
        <p:spPr bwMode="auto">
          <a:xfrm>
            <a:off x="838200" y="2362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4" name="Text Box 26"/>
          <p:cNvSpPr txBox="1">
            <a:spLocks noChangeArrowheads="1"/>
          </p:cNvSpPr>
          <p:nvPr/>
        </p:nvSpPr>
        <p:spPr bwMode="auto">
          <a:xfrm>
            <a:off x="304800" y="3352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06555" name="Text Box 27"/>
          <p:cNvSpPr txBox="1">
            <a:spLocks noChangeArrowheads="1"/>
          </p:cNvSpPr>
          <p:nvPr/>
        </p:nvSpPr>
        <p:spPr bwMode="auto">
          <a:xfrm>
            <a:off x="304800" y="3886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06556" name="Text Box 28"/>
          <p:cNvSpPr txBox="1">
            <a:spLocks noChangeArrowheads="1"/>
          </p:cNvSpPr>
          <p:nvPr/>
        </p:nvSpPr>
        <p:spPr bwMode="auto">
          <a:xfrm>
            <a:off x="304800" y="4419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06557" name="Freeform 29"/>
          <p:cNvSpPr>
            <a:spLocks/>
          </p:cNvSpPr>
          <p:nvPr/>
        </p:nvSpPr>
        <p:spPr bwMode="auto">
          <a:xfrm>
            <a:off x="838200" y="18288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8" name="Freeform 30"/>
          <p:cNvSpPr>
            <a:spLocks/>
          </p:cNvSpPr>
          <p:nvPr/>
        </p:nvSpPr>
        <p:spPr bwMode="auto">
          <a:xfrm>
            <a:off x="971550" y="2852738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84" y="192"/>
              </a:cxn>
              <a:cxn ang="0">
                <a:pos x="384" y="0"/>
              </a:cxn>
              <a:cxn ang="0">
                <a:pos x="768" y="0"/>
              </a:cxn>
              <a:cxn ang="0">
                <a:pos x="768" y="192"/>
              </a:cxn>
              <a:cxn ang="0">
                <a:pos x="1152" y="192"/>
              </a:cxn>
              <a:cxn ang="0">
                <a:pos x="1152" y="0"/>
              </a:cxn>
              <a:cxn ang="0">
                <a:pos x="1536" y="0"/>
              </a:cxn>
              <a:cxn ang="0">
                <a:pos x="1536" y="192"/>
              </a:cxn>
              <a:cxn ang="0">
                <a:pos x="1920" y="192"/>
              </a:cxn>
              <a:cxn ang="0">
                <a:pos x="1920" y="0"/>
              </a:cxn>
              <a:cxn ang="0">
                <a:pos x="2304" y="0"/>
              </a:cxn>
              <a:cxn ang="0">
                <a:pos x="2304" y="192"/>
              </a:cxn>
              <a:cxn ang="0">
                <a:pos x="2688" y="192"/>
              </a:cxn>
              <a:cxn ang="0">
                <a:pos x="2688" y="0"/>
              </a:cxn>
              <a:cxn ang="0">
                <a:pos x="3072" y="0"/>
              </a:cxn>
              <a:cxn ang="0">
                <a:pos x="3072" y="192"/>
              </a:cxn>
              <a:cxn ang="0">
                <a:pos x="3456" y="192"/>
              </a:cxn>
              <a:cxn ang="0">
                <a:pos x="3456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384" y="192"/>
                </a:lnTo>
                <a:lnTo>
                  <a:pt x="384" y="0"/>
                </a:lnTo>
                <a:lnTo>
                  <a:pt x="768" y="0"/>
                </a:lnTo>
                <a:lnTo>
                  <a:pt x="768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192"/>
                </a:lnTo>
                <a:lnTo>
                  <a:pt x="1920" y="192"/>
                </a:lnTo>
                <a:lnTo>
                  <a:pt x="1920" y="0"/>
                </a:lnTo>
                <a:lnTo>
                  <a:pt x="2304" y="0"/>
                </a:lnTo>
                <a:lnTo>
                  <a:pt x="2304" y="192"/>
                </a:lnTo>
                <a:lnTo>
                  <a:pt x="2688" y="192"/>
                </a:lnTo>
                <a:lnTo>
                  <a:pt x="2688" y="0"/>
                </a:lnTo>
                <a:lnTo>
                  <a:pt x="3072" y="0"/>
                </a:lnTo>
                <a:lnTo>
                  <a:pt x="3072" y="192"/>
                </a:lnTo>
                <a:lnTo>
                  <a:pt x="3456" y="192"/>
                </a:lnTo>
                <a:lnTo>
                  <a:pt x="3456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59" name="Freeform 31"/>
          <p:cNvSpPr>
            <a:spLocks/>
          </p:cNvSpPr>
          <p:nvPr/>
        </p:nvSpPr>
        <p:spPr bwMode="auto">
          <a:xfrm>
            <a:off x="971550" y="34290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68" y="192"/>
              </a:cxn>
              <a:cxn ang="0">
                <a:pos x="768" y="0"/>
              </a:cxn>
              <a:cxn ang="0">
                <a:pos x="1536" y="0"/>
              </a:cxn>
              <a:cxn ang="0">
                <a:pos x="1536" y="192"/>
              </a:cxn>
              <a:cxn ang="0">
                <a:pos x="2304" y="192"/>
              </a:cxn>
              <a:cxn ang="0">
                <a:pos x="2304" y="0"/>
              </a:cxn>
              <a:cxn ang="0">
                <a:pos x="3072" y="0"/>
              </a:cxn>
              <a:cxn ang="0">
                <a:pos x="3072" y="192"/>
              </a:cxn>
              <a:cxn ang="0">
                <a:pos x="3840" y="192"/>
              </a:cxn>
              <a:cxn ang="0">
                <a:pos x="384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768" y="192"/>
                </a:lnTo>
                <a:lnTo>
                  <a:pt x="768" y="0"/>
                </a:lnTo>
                <a:lnTo>
                  <a:pt x="1536" y="0"/>
                </a:lnTo>
                <a:lnTo>
                  <a:pt x="1536" y="192"/>
                </a:lnTo>
                <a:lnTo>
                  <a:pt x="2304" y="192"/>
                </a:lnTo>
                <a:lnTo>
                  <a:pt x="2304" y="0"/>
                </a:lnTo>
                <a:lnTo>
                  <a:pt x="3072" y="0"/>
                </a:lnTo>
                <a:lnTo>
                  <a:pt x="3072" y="192"/>
                </a:lnTo>
                <a:lnTo>
                  <a:pt x="3840" y="192"/>
                </a:lnTo>
                <a:lnTo>
                  <a:pt x="3840" y="0"/>
                </a:lnTo>
                <a:lnTo>
                  <a:pt x="398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60" name="Freeform 32"/>
          <p:cNvSpPr>
            <a:spLocks/>
          </p:cNvSpPr>
          <p:nvPr/>
        </p:nvSpPr>
        <p:spPr bwMode="auto">
          <a:xfrm>
            <a:off x="971550" y="3933825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3072" y="0"/>
              </a:cxn>
              <a:cxn ang="0">
                <a:pos x="3072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536" y="192"/>
                </a:lnTo>
                <a:lnTo>
                  <a:pt x="1536" y="0"/>
                </a:lnTo>
                <a:lnTo>
                  <a:pt x="3072" y="0"/>
                </a:lnTo>
                <a:lnTo>
                  <a:pt x="3072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61" name="Freeform 33"/>
          <p:cNvSpPr>
            <a:spLocks/>
          </p:cNvSpPr>
          <p:nvPr/>
        </p:nvSpPr>
        <p:spPr bwMode="auto">
          <a:xfrm>
            <a:off x="971550" y="4508500"/>
            <a:ext cx="62484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072" y="192"/>
              </a:cxn>
              <a:cxn ang="0">
                <a:pos x="3072" y="0"/>
              </a:cxn>
              <a:cxn ang="0">
                <a:pos x="3936" y="0"/>
              </a:cxn>
            </a:cxnLst>
            <a:rect l="0" t="0" r="r" b="b"/>
            <a:pathLst>
              <a:path w="3936" h="192">
                <a:moveTo>
                  <a:pt x="0" y="192"/>
                </a:moveTo>
                <a:lnTo>
                  <a:pt x="3072" y="192"/>
                </a:lnTo>
                <a:lnTo>
                  <a:pt x="3072" y="0"/>
                </a:lnTo>
                <a:lnTo>
                  <a:pt x="39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6562" name="Text Box 34"/>
          <p:cNvSpPr txBox="1">
            <a:spLocks noChangeArrowheads="1"/>
          </p:cNvSpPr>
          <p:nvPr/>
        </p:nvSpPr>
        <p:spPr bwMode="auto">
          <a:xfrm>
            <a:off x="990600" y="4953000"/>
            <a:ext cx="6477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0        1        2       3          4        5        6         7       8        9       10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7" name="Segnaposto numero diapositiva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sincrono modulo 2</a:t>
            </a:r>
            <a:r>
              <a:rPr lang="it-IT" baseline="30000" dirty="0"/>
              <a:t>N         </a:t>
            </a:r>
            <a:r>
              <a:rPr lang="it-IT" dirty="0"/>
              <a:t>(1)</a:t>
            </a:r>
          </a:p>
        </p:txBody>
      </p:sp>
      <p:pic>
        <p:nvPicPr>
          <p:cNvPr id="404484" name="Picture 4" descr="giv52503_063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1125538"/>
            <a:ext cx="4116387" cy="5040312"/>
          </a:xfrm>
          <a:noFill/>
          <a:ln/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Per un contatore con molti Flip-Flop occorrono </a:t>
            </a:r>
            <a:r>
              <a:rPr lang="it-IT" dirty="0" err="1"/>
              <a:t>portre</a:t>
            </a:r>
            <a:r>
              <a:rPr lang="it-IT" dirty="0"/>
              <a:t> AND a molti ingressi</a:t>
            </a:r>
          </a:p>
          <a:p>
            <a:r>
              <a:rPr lang="it-IT" dirty="0"/>
              <a:t>Le porte AND a molti ingressi sono lente</a:t>
            </a:r>
          </a:p>
          <a:p>
            <a:r>
              <a:rPr lang="it-IT" dirty="0"/>
              <a:t>Per contatore a”n” bit, il Flip-Flop di peso 0 deve pilotare n-1 porte AND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Carico eccessivo</a:t>
            </a:r>
          </a:p>
          <a:p>
            <a:r>
              <a:rPr lang="it-IT" dirty="0"/>
              <a:t>Il periodo del clock deve essere superiore a tempo di propagazione di un F-F + ritardo della porta AND più grossa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sincrono modulo 2</a:t>
            </a:r>
            <a:r>
              <a:rPr lang="it-IT" baseline="30000" dirty="0"/>
              <a:t>N         </a:t>
            </a:r>
            <a:r>
              <a:rPr lang="it-IT" dirty="0"/>
              <a:t>(2)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dirty="0"/>
              <a:t> 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1752600" y="2590800"/>
            <a:ext cx="6858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36000" rIns="0" anchor="ctr"/>
          <a:lstStyle/>
          <a:p>
            <a:r>
              <a:rPr lang="it-IT" sz="1800">
                <a:latin typeface="Arial Rounded MT Bold" pitchFamily="34" charset="0"/>
              </a:rPr>
              <a:t>T    Q</a:t>
            </a:r>
          </a:p>
          <a:p>
            <a:endParaRPr lang="it-IT" sz="1800">
              <a:latin typeface="Arial Rounded MT Bold" pitchFamily="34" charset="0"/>
            </a:endParaRPr>
          </a:p>
          <a:p>
            <a:r>
              <a:rPr lang="it-IT" sz="1800">
                <a:latin typeface="Arial Rounded MT Bold" pitchFamily="34" charset="0"/>
              </a:rPr>
              <a:t>  Ck</a:t>
            </a:r>
          </a:p>
        </p:txBody>
      </p:sp>
      <p:sp>
        <p:nvSpPr>
          <p:cNvPr id="304133" name="AutoShape 5"/>
          <p:cNvSpPr>
            <a:spLocks noChangeArrowheads="1"/>
          </p:cNvSpPr>
          <p:nvPr/>
        </p:nvSpPr>
        <p:spPr bwMode="auto">
          <a:xfrm rot="5400000">
            <a:off x="1714500" y="3543300"/>
            <a:ext cx="152400" cy="762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34" name="Oval 6"/>
          <p:cNvSpPr>
            <a:spLocks noChangeArrowheads="1"/>
          </p:cNvSpPr>
          <p:nvPr/>
        </p:nvSpPr>
        <p:spPr bwMode="auto">
          <a:xfrm>
            <a:off x="16002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35" name="Oval 7"/>
          <p:cNvSpPr>
            <a:spLocks noChangeArrowheads="1"/>
          </p:cNvSpPr>
          <p:nvPr/>
        </p:nvSpPr>
        <p:spPr bwMode="auto">
          <a:xfrm>
            <a:off x="2514600" y="2971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36" name="Freeform 8"/>
          <p:cNvSpPr>
            <a:spLocks/>
          </p:cNvSpPr>
          <p:nvPr/>
        </p:nvSpPr>
        <p:spPr bwMode="auto">
          <a:xfrm>
            <a:off x="1600200" y="1828800"/>
            <a:ext cx="152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144" y="480"/>
              </a:cxn>
            </a:cxnLst>
            <a:rect l="0" t="0" r="r" b="b"/>
            <a:pathLst>
              <a:path w="144" h="480">
                <a:moveTo>
                  <a:pt x="0" y="0"/>
                </a:moveTo>
                <a:lnTo>
                  <a:pt x="0" y="480"/>
                </a:lnTo>
                <a:lnTo>
                  <a:pt x="144" y="48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37" name="Oval 9"/>
          <p:cNvSpPr>
            <a:spLocks noChangeArrowheads="1"/>
          </p:cNvSpPr>
          <p:nvPr/>
        </p:nvSpPr>
        <p:spPr bwMode="auto">
          <a:xfrm>
            <a:off x="1524000" y="1752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2362200" y="4800600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  <a:r>
              <a:rPr lang="it-IT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533400" y="4114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Ck</a:t>
            </a:r>
          </a:p>
        </p:txBody>
      </p:sp>
      <p:sp>
        <p:nvSpPr>
          <p:cNvPr id="304140" name="Rectangle 12"/>
          <p:cNvSpPr>
            <a:spLocks noChangeArrowheads="1"/>
          </p:cNvSpPr>
          <p:nvPr/>
        </p:nvSpPr>
        <p:spPr bwMode="auto">
          <a:xfrm>
            <a:off x="685800" y="1600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</a:t>
            </a:r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4038600" y="4800600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  <a:r>
              <a:rPr lang="it-IT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5715000" y="4800600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  <a:r>
              <a:rPr lang="it-IT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7391400" y="4800600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Q</a:t>
            </a:r>
            <a:r>
              <a:rPr lang="it-IT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04144" name="AutoShape 16"/>
          <p:cNvSpPr>
            <a:spLocks noChangeArrowheads="1"/>
          </p:cNvSpPr>
          <p:nvPr/>
        </p:nvSpPr>
        <p:spPr bwMode="auto">
          <a:xfrm>
            <a:off x="2743200" y="1752600"/>
            <a:ext cx="381000" cy="304800"/>
          </a:xfrm>
          <a:prstGeom prst="flowChartDelay">
            <a:avLst/>
          </a:prstGeom>
          <a:noFill/>
          <a:ln w="28575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45" name="Line 17"/>
          <p:cNvSpPr>
            <a:spLocks noChangeShapeType="1"/>
          </p:cNvSpPr>
          <p:nvPr/>
        </p:nvSpPr>
        <p:spPr bwMode="auto">
          <a:xfrm flipH="1">
            <a:off x="2590800" y="3048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3429000" y="2590800"/>
            <a:ext cx="6858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36000" rIns="0" anchor="ctr"/>
          <a:lstStyle/>
          <a:p>
            <a:r>
              <a:rPr lang="it-IT" sz="1800">
                <a:latin typeface="Arial Rounded MT Bold" pitchFamily="34" charset="0"/>
              </a:rPr>
              <a:t>T    Q</a:t>
            </a:r>
          </a:p>
          <a:p>
            <a:endParaRPr lang="it-IT" sz="1800">
              <a:latin typeface="Arial Rounded MT Bold" pitchFamily="34" charset="0"/>
            </a:endParaRPr>
          </a:p>
          <a:p>
            <a:r>
              <a:rPr lang="it-IT" sz="1800">
                <a:latin typeface="Arial Rounded MT Bold" pitchFamily="34" charset="0"/>
              </a:rPr>
              <a:t>  Ck</a:t>
            </a:r>
          </a:p>
        </p:txBody>
      </p:sp>
      <p:sp>
        <p:nvSpPr>
          <p:cNvPr id="304147" name="AutoShape 19"/>
          <p:cNvSpPr>
            <a:spLocks noChangeArrowheads="1"/>
          </p:cNvSpPr>
          <p:nvPr/>
        </p:nvSpPr>
        <p:spPr bwMode="auto">
          <a:xfrm rot="5400000">
            <a:off x="3390900" y="3543300"/>
            <a:ext cx="152400" cy="762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48" name="Oval 20"/>
          <p:cNvSpPr>
            <a:spLocks noChangeArrowheads="1"/>
          </p:cNvSpPr>
          <p:nvPr/>
        </p:nvSpPr>
        <p:spPr bwMode="auto">
          <a:xfrm>
            <a:off x="32766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49" name="AutoShape 21"/>
          <p:cNvSpPr>
            <a:spLocks noChangeArrowheads="1"/>
          </p:cNvSpPr>
          <p:nvPr/>
        </p:nvSpPr>
        <p:spPr bwMode="auto">
          <a:xfrm>
            <a:off x="4419600" y="1828800"/>
            <a:ext cx="381000" cy="304800"/>
          </a:xfrm>
          <a:prstGeom prst="flowChartDelay">
            <a:avLst/>
          </a:prstGeom>
          <a:noFill/>
          <a:ln w="28575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0" name="Oval 22"/>
          <p:cNvSpPr>
            <a:spLocks noChangeArrowheads="1"/>
          </p:cNvSpPr>
          <p:nvPr/>
        </p:nvSpPr>
        <p:spPr bwMode="auto">
          <a:xfrm>
            <a:off x="3200400" y="1828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>
            <a:off x="5105400" y="2590800"/>
            <a:ext cx="6858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36000" rIns="0" anchor="ctr"/>
          <a:lstStyle/>
          <a:p>
            <a:r>
              <a:rPr lang="it-IT" sz="1800">
                <a:latin typeface="Arial Rounded MT Bold" pitchFamily="34" charset="0"/>
              </a:rPr>
              <a:t>T    Q</a:t>
            </a:r>
          </a:p>
          <a:p>
            <a:endParaRPr lang="it-IT" sz="1800">
              <a:latin typeface="Arial Rounded MT Bold" pitchFamily="34" charset="0"/>
            </a:endParaRPr>
          </a:p>
          <a:p>
            <a:r>
              <a:rPr lang="it-IT" sz="1800">
                <a:latin typeface="Arial Rounded MT Bold" pitchFamily="34" charset="0"/>
              </a:rPr>
              <a:t>  Ck</a:t>
            </a:r>
          </a:p>
        </p:txBody>
      </p:sp>
      <p:sp>
        <p:nvSpPr>
          <p:cNvPr id="304152" name="AutoShape 24"/>
          <p:cNvSpPr>
            <a:spLocks noChangeArrowheads="1"/>
          </p:cNvSpPr>
          <p:nvPr/>
        </p:nvSpPr>
        <p:spPr bwMode="auto">
          <a:xfrm rot="5400000">
            <a:off x="5067300" y="3543300"/>
            <a:ext cx="152400" cy="762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3" name="Oval 25"/>
          <p:cNvSpPr>
            <a:spLocks noChangeArrowheads="1"/>
          </p:cNvSpPr>
          <p:nvPr/>
        </p:nvSpPr>
        <p:spPr bwMode="auto">
          <a:xfrm>
            <a:off x="49530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4" name="Oval 26"/>
          <p:cNvSpPr>
            <a:spLocks noChangeArrowheads="1"/>
          </p:cNvSpPr>
          <p:nvPr/>
        </p:nvSpPr>
        <p:spPr bwMode="auto">
          <a:xfrm>
            <a:off x="5867400" y="2971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5" name="AutoShape 27"/>
          <p:cNvSpPr>
            <a:spLocks noChangeArrowheads="1"/>
          </p:cNvSpPr>
          <p:nvPr/>
        </p:nvSpPr>
        <p:spPr bwMode="auto">
          <a:xfrm>
            <a:off x="6096000" y="1905000"/>
            <a:ext cx="381000" cy="304800"/>
          </a:xfrm>
          <a:prstGeom prst="flowChartDelay">
            <a:avLst/>
          </a:prstGeom>
          <a:noFill/>
          <a:ln w="28575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6" name="Rectangle 28"/>
          <p:cNvSpPr>
            <a:spLocks noChangeArrowheads="1"/>
          </p:cNvSpPr>
          <p:nvPr/>
        </p:nvSpPr>
        <p:spPr bwMode="auto">
          <a:xfrm>
            <a:off x="6781800" y="2590800"/>
            <a:ext cx="6858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36000" rIns="0" anchor="ctr"/>
          <a:lstStyle/>
          <a:p>
            <a:r>
              <a:rPr lang="it-IT" sz="1800">
                <a:latin typeface="Arial Rounded MT Bold" pitchFamily="34" charset="0"/>
              </a:rPr>
              <a:t>T    Q</a:t>
            </a:r>
          </a:p>
          <a:p>
            <a:endParaRPr lang="it-IT" sz="1800">
              <a:latin typeface="Arial Rounded MT Bold" pitchFamily="34" charset="0"/>
            </a:endParaRPr>
          </a:p>
          <a:p>
            <a:r>
              <a:rPr lang="it-IT" sz="1800">
                <a:latin typeface="Arial Rounded MT Bold" pitchFamily="34" charset="0"/>
              </a:rPr>
              <a:t>  Ck</a:t>
            </a:r>
          </a:p>
        </p:txBody>
      </p:sp>
      <p:sp>
        <p:nvSpPr>
          <p:cNvPr id="304157" name="AutoShape 29"/>
          <p:cNvSpPr>
            <a:spLocks noChangeArrowheads="1"/>
          </p:cNvSpPr>
          <p:nvPr/>
        </p:nvSpPr>
        <p:spPr bwMode="auto">
          <a:xfrm rot="5400000">
            <a:off x="6743700" y="3543300"/>
            <a:ext cx="152400" cy="762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8" name="Oval 30"/>
          <p:cNvSpPr>
            <a:spLocks noChangeArrowheads="1"/>
          </p:cNvSpPr>
          <p:nvPr/>
        </p:nvSpPr>
        <p:spPr bwMode="auto">
          <a:xfrm>
            <a:off x="6629400" y="3505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59" name="Freeform 31"/>
          <p:cNvSpPr>
            <a:spLocks/>
          </p:cNvSpPr>
          <p:nvPr/>
        </p:nvSpPr>
        <p:spPr bwMode="auto">
          <a:xfrm>
            <a:off x="7467600" y="3048000"/>
            <a:ext cx="1524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1104"/>
              </a:cxn>
            </a:cxnLst>
            <a:rect l="0" t="0" r="r" b="b"/>
            <a:pathLst>
              <a:path w="96" h="1104">
                <a:moveTo>
                  <a:pt x="0" y="0"/>
                </a:moveTo>
                <a:lnTo>
                  <a:pt x="96" y="0"/>
                </a:lnTo>
                <a:lnTo>
                  <a:pt x="96" y="110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0" name="Freeform 32"/>
          <p:cNvSpPr>
            <a:spLocks/>
          </p:cNvSpPr>
          <p:nvPr/>
        </p:nvSpPr>
        <p:spPr bwMode="auto">
          <a:xfrm>
            <a:off x="4800600" y="3581400"/>
            <a:ext cx="152400" cy="762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480"/>
              </a:cxn>
            </a:cxnLst>
            <a:rect l="0" t="0" r="r" b="b"/>
            <a:pathLst>
              <a:path w="96" h="480">
                <a:moveTo>
                  <a:pt x="96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1" name="Oval 33"/>
          <p:cNvSpPr>
            <a:spLocks noChangeArrowheads="1"/>
          </p:cNvSpPr>
          <p:nvPr/>
        </p:nvSpPr>
        <p:spPr bwMode="auto">
          <a:xfrm>
            <a:off x="4724400" y="4267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62" name="Freeform 34"/>
          <p:cNvSpPr>
            <a:spLocks/>
          </p:cNvSpPr>
          <p:nvPr/>
        </p:nvSpPr>
        <p:spPr bwMode="auto">
          <a:xfrm>
            <a:off x="3124200" y="3581400"/>
            <a:ext cx="152400" cy="762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480"/>
              </a:cxn>
            </a:cxnLst>
            <a:rect l="0" t="0" r="r" b="b"/>
            <a:pathLst>
              <a:path w="96" h="480">
                <a:moveTo>
                  <a:pt x="96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3" name="Oval 35"/>
          <p:cNvSpPr>
            <a:spLocks noChangeArrowheads="1"/>
          </p:cNvSpPr>
          <p:nvPr/>
        </p:nvSpPr>
        <p:spPr bwMode="auto">
          <a:xfrm>
            <a:off x="3048000" y="4267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64" name="Freeform 36"/>
          <p:cNvSpPr>
            <a:spLocks/>
          </p:cNvSpPr>
          <p:nvPr/>
        </p:nvSpPr>
        <p:spPr bwMode="auto">
          <a:xfrm>
            <a:off x="1447800" y="3581400"/>
            <a:ext cx="152400" cy="762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480"/>
              </a:cxn>
            </a:cxnLst>
            <a:rect l="0" t="0" r="r" b="b"/>
            <a:pathLst>
              <a:path w="96" h="480">
                <a:moveTo>
                  <a:pt x="96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5" name="Oval 37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66" name="Freeform 38"/>
          <p:cNvSpPr>
            <a:spLocks/>
          </p:cNvSpPr>
          <p:nvPr/>
        </p:nvSpPr>
        <p:spPr bwMode="auto">
          <a:xfrm>
            <a:off x="2438400" y="1981200"/>
            <a:ext cx="3048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96" y="672"/>
              </a:cxn>
              <a:cxn ang="0">
                <a:pos x="96" y="0"/>
              </a:cxn>
              <a:cxn ang="0">
                <a:pos x="192" y="0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96" y="672"/>
                </a:lnTo>
                <a:lnTo>
                  <a:pt x="96" y="0"/>
                </a:lnTo>
                <a:lnTo>
                  <a:pt x="1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7" name="Freeform 39"/>
          <p:cNvSpPr>
            <a:spLocks/>
          </p:cNvSpPr>
          <p:nvPr/>
        </p:nvSpPr>
        <p:spPr bwMode="auto">
          <a:xfrm>
            <a:off x="3124200" y="1905000"/>
            <a:ext cx="304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720"/>
              </a:cxn>
              <a:cxn ang="0">
                <a:pos x="192" y="720"/>
              </a:cxn>
            </a:cxnLst>
            <a:rect l="0" t="0" r="r" b="b"/>
            <a:pathLst>
              <a:path w="192" h="720">
                <a:moveTo>
                  <a:pt x="0" y="0"/>
                </a:moveTo>
                <a:lnTo>
                  <a:pt x="96" y="0"/>
                </a:lnTo>
                <a:lnTo>
                  <a:pt x="96" y="720"/>
                </a:lnTo>
                <a:lnTo>
                  <a:pt x="192" y="7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8" name="Line 40"/>
          <p:cNvSpPr>
            <a:spLocks noChangeShapeType="1"/>
          </p:cNvSpPr>
          <p:nvPr/>
        </p:nvSpPr>
        <p:spPr bwMode="auto">
          <a:xfrm>
            <a:off x="3276600" y="1905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69" name="Oval 41"/>
          <p:cNvSpPr>
            <a:spLocks noChangeArrowheads="1"/>
          </p:cNvSpPr>
          <p:nvPr/>
        </p:nvSpPr>
        <p:spPr bwMode="auto">
          <a:xfrm>
            <a:off x="4191000" y="2971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70" name="Line 42"/>
          <p:cNvSpPr>
            <a:spLocks noChangeShapeType="1"/>
          </p:cNvSpPr>
          <p:nvPr/>
        </p:nvSpPr>
        <p:spPr bwMode="auto">
          <a:xfrm flipH="1">
            <a:off x="4267200" y="3048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1" name="Freeform 43"/>
          <p:cNvSpPr>
            <a:spLocks/>
          </p:cNvSpPr>
          <p:nvPr/>
        </p:nvSpPr>
        <p:spPr bwMode="auto">
          <a:xfrm>
            <a:off x="4114800" y="2057400"/>
            <a:ext cx="304800" cy="9906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96" y="672"/>
              </a:cxn>
              <a:cxn ang="0">
                <a:pos x="96" y="0"/>
              </a:cxn>
              <a:cxn ang="0">
                <a:pos x="192" y="0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96" y="672"/>
                </a:lnTo>
                <a:lnTo>
                  <a:pt x="96" y="0"/>
                </a:lnTo>
                <a:lnTo>
                  <a:pt x="1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2" name="Line 44"/>
          <p:cNvSpPr>
            <a:spLocks noChangeShapeType="1"/>
          </p:cNvSpPr>
          <p:nvPr/>
        </p:nvSpPr>
        <p:spPr bwMode="auto">
          <a:xfrm>
            <a:off x="1066800" y="182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3" name="Freeform 45"/>
          <p:cNvSpPr>
            <a:spLocks/>
          </p:cNvSpPr>
          <p:nvPr/>
        </p:nvSpPr>
        <p:spPr bwMode="auto">
          <a:xfrm>
            <a:off x="4800600" y="1981200"/>
            <a:ext cx="3048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720"/>
              </a:cxn>
              <a:cxn ang="0">
                <a:pos x="192" y="720"/>
              </a:cxn>
            </a:cxnLst>
            <a:rect l="0" t="0" r="r" b="b"/>
            <a:pathLst>
              <a:path w="192" h="720">
                <a:moveTo>
                  <a:pt x="0" y="0"/>
                </a:moveTo>
                <a:lnTo>
                  <a:pt x="96" y="0"/>
                </a:lnTo>
                <a:lnTo>
                  <a:pt x="96" y="720"/>
                </a:lnTo>
                <a:lnTo>
                  <a:pt x="192" y="7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4" name="Oval 46"/>
          <p:cNvSpPr>
            <a:spLocks noChangeArrowheads="1"/>
          </p:cNvSpPr>
          <p:nvPr/>
        </p:nvSpPr>
        <p:spPr bwMode="auto">
          <a:xfrm>
            <a:off x="4876800" y="19050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4175" name="Line 47"/>
          <p:cNvSpPr>
            <a:spLocks noChangeShapeType="1"/>
          </p:cNvSpPr>
          <p:nvPr/>
        </p:nvSpPr>
        <p:spPr bwMode="auto">
          <a:xfrm>
            <a:off x="4953000" y="1981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6" name="Freeform 48"/>
          <p:cNvSpPr>
            <a:spLocks/>
          </p:cNvSpPr>
          <p:nvPr/>
        </p:nvSpPr>
        <p:spPr bwMode="auto">
          <a:xfrm>
            <a:off x="6477000" y="2057400"/>
            <a:ext cx="3048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720"/>
              </a:cxn>
              <a:cxn ang="0">
                <a:pos x="192" y="720"/>
              </a:cxn>
            </a:cxnLst>
            <a:rect l="0" t="0" r="r" b="b"/>
            <a:pathLst>
              <a:path w="192" h="720">
                <a:moveTo>
                  <a:pt x="0" y="0"/>
                </a:moveTo>
                <a:lnTo>
                  <a:pt x="96" y="0"/>
                </a:lnTo>
                <a:lnTo>
                  <a:pt x="96" y="720"/>
                </a:lnTo>
                <a:lnTo>
                  <a:pt x="192" y="7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7" name="Freeform 49"/>
          <p:cNvSpPr>
            <a:spLocks/>
          </p:cNvSpPr>
          <p:nvPr/>
        </p:nvSpPr>
        <p:spPr bwMode="auto">
          <a:xfrm>
            <a:off x="5791200" y="2095500"/>
            <a:ext cx="304800" cy="9525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96" y="672"/>
              </a:cxn>
              <a:cxn ang="0">
                <a:pos x="96" y="0"/>
              </a:cxn>
              <a:cxn ang="0">
                <a:pos x="192" y="0"/>
              </a:cxn>
            </a:cxnLst>
            <a:rect l="0" t="0" r="r" b="b"/>
            <a:pathLst>
              <a:path w="192" h="672">
                <a:moveTo>
                  <a:pt x="0" y="672"/>
                </a:moveTo>
                <a:lnTo>
                  <a:pt x="96" y="672"/>
                </a:lnTo>
                <a:lnTo>
                  <a:pt x="96" y="0"/>
                </a:lnTo>
                <a:lnTo>
                  <a:pt x="1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8" name="Line 50"/>
          <p:cNvSpPr>
            <a:spLocks noChangeShapeType="1"/>
          </p:cNvSpPr>
          <p:nvPr/>
        </p:nvSpPr>
        <p:spPr bwMode="auto">
          <a:xfrm flipH="1">
            <a:off x="5943600" y="3048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79" name="Freeform 51"/>
          <p:cNvSpPr>
            <a:spLocks/>
          </p:cNvSpPr>
          <p:nvPr/>
        </p:nvSpPr>
        <p:spPr bwMode="auto">
          <a:xfrm>
            <a:off x="1066800" y="3581400"/>
            <a:ext cx="55626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3408" y="480"/>
              </a:cxn>
              <a:cxn ang="0">
                <a:pos x="3408" y="0"/>
              </a:cxn>
              <a:cxn ang="0">
                <a:pos x="3504" y="0"/>
              </a:cxn>
            </a:cxnLst>
            <a:rect l="0" t="0" r="r" b="b"/>
            <a:pathLst>
              <a:path w="3504" h="480">
                <a:moveTo>
                  <a:pt x="0" y="480"/>
                </a:moveTo>
                <a:lnTo>
                  <a:pt x="3408" y="480"/>
                </a:lnTo>
                <a:lnTo>
                  <a:pt x="3408" y="0"/>
                </a:lnTo>
                <a:lnTo>
                  <a:pt x="350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4180" name="Rectangle 52"/>
          <p:cNvSpPr>
            <a:spLocks noChangeArrowheads="1"/>
          </p:cNvSpPr>
          <p:nvPr/>
        </p:nvSpPr>
        <p:spPr bwMode="auto">
          <a:xfrm>
            <a:off x="3124200" y="15240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T1</a:t>
            </a:r>
          </a:p>
        </p:txBody>
      </p:sp>
      <p:sp>
        <p:nvSpPr>
          <p:cNvPr id="304181" name="Rectangle 53"/>
          <p:cNvSpPr>
            <a:spLocks noChangeArrowheads="1"/>
          </p:cNvSpPr>
          <p:nvPr/>
        </p:nvSpPr>
        <p:spPr bwMode="auto">
          <a:xfrm>
            <a:off x="4800600" y="16002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T2</a:t>
            </a:r>
          </a:p>
        </p:txBody>
      </p:sp>
      <p:sp>
        <p:nvSpPr>
          <p:cNvPr id="304182" name="Rectangle 54"/>
          <p:cNvSpPr>
            <a:spLocks noChangeArrowheads="1"/>
          </p:cNvSpPr>
          <p:nvPr/>
        </p:nvSpPr>
        <p:spPr bwMode="auto">
          <a:xfrm>
            <a:off x="6477000" y="1676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it-IT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T3</a:t>
            </a:r>
          </a:p>
        </p:txBody>
      </p:sp>
      <p:sp>
        <p:nvSpPr>
          <p:cNvPr id="57" name="Segnaposto numero diapositiva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59" name="Segnaposto piè di pagina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/>
          <a:lstStyle/>
          <a:p>
            <a:r>
              <a:rPr lang="it-IT" dirty="0"/>
              <a:t>Forme d’onda</a:t>
            </a:r>
          </a:p>
        </p:txBody>
      </p:sp>
      <p:sp>
        <p:nvSpPr>
          <p:cNvPr id="305155" name="Line 3"/>
          <p:cNvSpPr>
            <a:spLocks noChangeShapeType="1"/>
          </p:cNvSpPr>
          <p:nvPr/>
        </p:nvSpPr>
        <p:spPr bwMode="auto">
          <a:xfrm>
            <a:off x="685800" y="2514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56" name="Line 4"/>
          <p:cNvSpPr>
            <a:spLocks noChangeShapeType="1"/>
          </p:cNvSpPr>
          <p:nvPr/>
        </p:nvSpPr>
        <p:spPr bwMode="auto">
          <a:xfrm flipH="1">
            <a:off x="990600" y="990600"/>
            <a:ext cx="0" cy="5105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57" name="Line 5"/>
          <p:cNvSpPr>
            <a:spLocks noChangeShapeType="1"/>
          </p:cNvSpPr>
          <p:nvPr/>
        </p:nvSpPr>
        <p:spPr bwMode="auto">
          <a:xfrm>
            <a:off x="685800" y="1447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>
            <a:off x="685800" y="1981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>
            <a:off x="457200" y="1066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E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0</a:t>
            </a:r>
          </a:p>
        </p:txBody>
      </p:sp>
      <p:sp>
        <p:nvSpPr>
          <p:cNvPr id="305162" name="Line 10"/>
          <p:cNvSpPr>
            <a:spLocks noChangeShapeType="1"/>
          </p:cNvSpPr>
          <p:nvPr/>
        </p:nvSpPr>
        <p:spPr bwMode="auto">
          <a:xfrm>
            <a:off x="16002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3" name="Line 11"/>
          <p:cNvSpPr>
            <a:spLocks noChangeShapeType="1"/>
          </p:cNvSpPr>
          <p:nvPr/>
        </p:nvSpPr>
        <p:spPr bwMode="auto">
          <a:xfrm>
            <a:off x="22098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4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029200"/>
          </a:xfrm>
          <a:noFill/>
          <a:ln/>
        </p:spPr>
        <p:txBody>
          <a:bodyPr/>
          <a:lstStyle/>
          <a:p>
            <a:pPr algn="ctr" defTabSz="762000" eaLnBrk="0" hangingPunct="0">
              <a:spcBef>
                <a:spcPct val="0"/>
              </a:spcBef>
              <a:buFontTx/>
              <a:buNone/>
            </a:pPr>
            <a:r>
              <a:rPr lang="it-IT" sz="2000" baseline="-25000" dirty="0">
                <a:effectLst/>
              </a:rPr>
              <a:t> </a:t>
            </a:r>
          </a:p>
        </p:txBody>
      </p:sp>
      <p:sp>
        <p:nvSpPr>
          <p:cNvPr id="305165" name="Line 13"/>
          <p:cNvSpPr>
            <a:spLocks noChangeShapeType="1"/>
          </p:cNvSpPr>
          <p:nvPr/>
        </p:nvSpPr>
        <p:spPr bwMode="auto">
          <a:xfrm>
            <a:off x="685800" y="4114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6" name="Line 14"/>
          <p:cNvSpPr>
            <a:spLocks noChangeShapeType="1"/>
          </p:cNvSpPr>
          <p:nvPr/>
        </p:nvSpPr>
        <p:spPr bwMode="auto">
          <a:xfrm>
            <a:off x="685800" y="3048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7" name="Line 15"/>
          <p:cNvSpPr>
            <a:spLocks noChangeShapeType="1"/>
          </p:cNvSpPr>
          <p:nvPr/>
        </p:nvSpPr>
        <p:spPr bwMode="auto">
          <a:xfrm>
            <a:off x="685800" y="35814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8" name="Line 16"/>
          <p:cNvSpPr>
            <a:spLocks noChangeShapeType="1"/>
          </p:cNvSpPr>
          <p:nvPr/>
        </p:nvSpPr>
        <p:spPr bwMode="auto">
          <a:xfrm>
            <a:off x="28956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69" name="Line 17"/>
          <p:cNvSpPr>
            <a:spLocks noChangeShapeType="1"/>
          </p:cNvSpPr>
          <p:nvPr/>
        </p:nvSpPr>
        <p:spPr bwMode="auto">
          <a:xfrm>
            <a:off x="34290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0" name="Line 18"/>
          <p:cNvSpPr>
            <a:spLocks noChangeShapeType="1"/>
          </p:cNvSpPr>
          <p:nvPr/>
        </p:nvSpPr>
        <p:spPr bwMode="auto">
          <a:xfrm>
            <a:off x="40386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1" name="Line 19"/>
          <p:cNvSpPr>
            <a:spLocks noChangeShapeType="1"/>
          </p:cNvSpPr>
          <p:nvPr/>
        </p:nvSpPr>
        <p:spPr bwMode="auto">
          <a:xfrm>
            <a:off x="46482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2" name="Line 20"/>
          <p:cNvSpPr>
            <a:spLocks noChangeShapeType="1"/>
          </p:cNvSpPr>
          <p:nvPr/>
        </p:nvSpPr>
        <p:spPr bwMode="auto">
          <a:xfrm>
            <a:off x="52578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3" name="Line 21"/>
          <p:cNvSpPr>
            <a:spLocks noChangeShapeType="1"/>
          </p:cNvSpPr>
          <p:nvPr/>
        </p:nvSpPr>
        <p:spPr bwMode="auto">
          <a:xfrm>
            <a:off x="58674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4" name="Line 22"/>
          <p:cNvSpPr>
            <a:spLocks noChangeShapeType="1"/>
          </p:cNvSpPr>
          <p:nvPr/>
        </p:nvSpPr>
        <p:spPr bwMode="auto">
          <a:xfrm>
            <a:off x="64770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5" name="Line 23"/>
          <p:cNvSpPr>
            <a:spLocks noChangeShapeType="1"/>
          </p:cNvSpPr>
          <p:nvPr/>
        </p:nvSpPr>
        <p:spPr bwMode="auto">
          <a:xfrm>
            <a:off x="7086600" y="990600"/>
            <a:ext cx="0" cy="510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6" name="Line 24"/>
          <p:cNvSpPr>
            <a:spLocks noChangeShapeType="1"/>
          </p:cNvSpPr>
          <p:nvPr/>
        </p:nvSpPr>
        <p:spPr bwMode="auto">
          <a:xfrm>
            <a:off x="971550" y="1700213"/>
            <a:ext cx="6324600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77" name="Text Box 25"/>
          <p:cNvSpPr txBox="1">
            <a:spLocks noChangeArrowheads="1"/>
          </p:cNvSpPr>
          <p:nvPr/>
        </p:nvSpPr>
        <p:spPr bwMode="auto">
          <a:xfrm>
            <a:off x="457200" y="26670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05178" name="Text Box 26"/>
          <p:cNvSpPr txBox="1">
            <a:spLocks noChangeArrowheads="1"/>
          </p:cNvSpPr>
          <p:nvPr/>
        </p:nvSpPr>
        <p:spPr bwMode="auto">
          <a:xfrm>
            <a:off x="457200" y="32004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05179" name="Text Box 27"/>
          <p:cNvSpPr txBox="1">
            <a:spLocks noChangeArrowheads="1"/>
          </p:cNvSpPr>
          <p:nvPr/>
        </p:nvSpPr>
        <p:spPr bwMode="auto">
          <a:xfrm>
            <a:off x="457200" y="3733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Q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305180" name="Freeform 28"/>
          <p:cNvSpPr>
            <a:spLocks/>
          </p:cNvSpPr>
          <p:nvPr/>
        </p:nvSpPr>
        <p:spPr bwMode="auto">
          <a:xfrm>
            <a:off x="990600" y="1166813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192"/>
              </a:cxn>
              <a:cxn ang="0">
                <a:pos x="192" y="0"/>
              </a:cxn>
              <a:cxn ang="0">
                <a:pos x="384" y="0"/>
              </a:cxn>
              <a:cxn ang="0">
                <a:pos x="384" y="192"/>
              </a:cxn>
              <a:cxn ang="0">
                <a:pos x="576" y="192"/>
              </a:cxn>
              <a:cxn ang="0">
                <a:pos x="576" y="0"/>
              </a:cxn>
              <a:cxn ang="0">
                <a:pos x="768" y="0"/>
              </a:cxn>
              <a:cxn ang="0">
                <a:pos x="768" y="192"/>
              </a:cxn>
              <a:cxn ang="0">
                <a:pos x="960" y="192"/>
              </a:cxn>
              <a:cxn ang="0">
                <a:pos x="960" y="0"/>
              </a:cxn>
              <a:cxn ang="0">
                <a:pos x="1152" y="0"/>
              </a:cxn>
              <a:cxn ang="0">
                <a:pos x="1152" y="192"/>
              </a:cxn>
              <a:cxn ang="0">
                <a:pos x="1344" y="192"/>
              </a:cxn>
              <a:cxn ang="0">
                <a:pos x="1344" y="0"/>
              </a:cxn>
              <a:cxn ang="0">
                <a:pos x="1536" y="0"/>
              </a:cxn>
              <a:cxn ang="0">
                <a:pos x="1536" y="192"/>
              </a:cxn>
              <a:cxn ang="0">
                <a:pos x="1728" y="192"/>
              </a:cxn>
              <a:cxn ang="0">
                <a:pos x="1728" y="0"/>
              </a:cxn>
              <a:cxn ang="0">
                <a:pos x="1920" y="0"/>
              </a:cxn>
              <a:cxn ang="0">
                <a:pos x="1920" y="192"/>
              </a:cxn>
              <a:cxn ang="0">
                <a:pos x="2112" y="192"/>
              </a:cxn>
              <a:cxn ang="0">
                <a:pos x="2112" y="0"/>
              </a:cxn>
              <a:cxn ang="0">
                <a:pos x="2304" y="0"/>
              </a:cxn>
              <a:cxn ang="0">
                <a:pos x="2304" y="192"/>
              </a:cxn>
              <a:cxn ang="0">
                <a:pos x="2496" y="192"/>
              </a:cxn>
              <a:cxn ang="0">
                <a:pos x="2496" y="0"/>
              </a:cxn>
              <a:cxn ang="0">
                <a:pos x="2688" y="0"/>
              </a:cxn>
              <a:cxn ang="0">
                <a:pos x="2688" y="192"/>
              </a:cxn>
              <a:cxn ang="0">
                <a:pos x="2880" y="192"/>
              </a:cxn>
              <a:cxn ang="0">
                <a:pos x="2880" y="0"/>
              </a:cxn>
              <a:cxn ang="0">
                <a:pos x="3072" y="0"/>
              </a:cxn>
              <a:cxn ang="0">
                <a:pos x="3072" y="192"/>
              </a:cxn>
              <a:cxn ang="0">
                <a:pos x="3264" y="192"/>
              </a:cxn>
              <a:cxn ang="0">
                <a:pos x="3264" y="0"/>
              </a:cxn>
              <a:cxn ang="0">
                <a:pos x="3456" y="0"/>
              </a:cxn>
              <a:cxn ang="0">
                <a:pos x="3456" y="192"/>
              </a:cxn>
              <a:cxn ang="0">
                <a:pos x="3648" y="192"/>
              </a:cxn>
              <a:cxn ang="0">
                <a:pos x="3648" y="0"/>
              </a:cxn>
              <a:cxn ang="0">
                <a:pos x="3840" y="0"/>
              </a:cxn>
              <a:cxn ang="0">
                <a:pos x="3840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384" y="0"/>
                </a:lnTo>
                <a:lnTo>
                  <a:pt x="384" y="192"/>
                </a:lnTo>
                <a:lnTo>
                  <a:pt x="576" y="192"/>
                </a:lnTo>
                <a:lnTo>
                  <a:pt x="576" y="0"/>
                </a:lnTo>
                <a:lnTo>
                  <a:pt x="768" y="0"/>
                </a:lnTo>
                <a:lnTo>
                  <a:pt x="768" y="192"/>
                </a:lnTo>
                <a:lnTo>
                  <a:pt x="960" y="192"/>
                </a:lnTo>
                <a:lnTo>
                  <a:pt x="960" y="0"/>
                </a:lnTo>
                <a:lnTo>
                  <a:pt x="1152" y="0"/>
                </a:lnTo>
                <a:lnTo>
                  <a:pt x="1152" y="192"/>
                </a:lnTo>
                <a:lnTo>
                  <a:pt x="1344" y="192"/>
                </a:lnTo>
                <a:lnTo>
                  <a:pt x="1344" y="0"/>
                </a:lnTo>
                <a:lnTo>
                  <a:pt x="1536" y="0"/>
                </a:lnTo>
                <a:lnTo>
                  <a:pt x="1536" y="192"/>
                </a:lnTo>
                <a:lnTo>
                  <a:pt x="1728" y="192"/>
                </a:lnTo>
                <a:lnTo>
                  <a:pt x="1728" y="0"/>
                </a:lnTo>
                <a:lnTo>
                  <a:pt x="1920" y="0"/>
                </a:lnTo>
                <a:lnTo>
                  <a:pt x="1920" y="192"/>
                </a:lnTo>
                <a:lnTo>
                  <a:pt x="2112" y="192"/>
                </a:lnTo>
                <a:lnTo>
                  <a:pt x="2112" y="0"/>
                </a:lnTo>
                <a:lnTo>
                  <a:pt x="2304" y="0"/>
                </a:lnTo>
                <a:lnTo>
                  <a:pt x="2304" y="192"/>
                </a:lnTo>
                <a:lnTo>
                  <a:pt x="2496" y="192"/>
                </a:lnTo>
                <a:lnTo>
                  <a:pt x="2496" y="0"/>
                </a:lnTo>
                <a:lnTo>
                  <a:pt x="2688" y="0"/>
                </a:lnTo>
                <a:lnTo>
                  <a:pt x="2688" y="192"/>
                </a:lnTo>
                <a:lnTo>
                  <a:pt x="2880" y="192"/>
                </a:lnTo>
                <a:lnTo>
                  <a:pt x="2880" y="0"/>
                </a:lnTo>
                <a:lnTo>
                  <a:pt x="3072" y="0"/>
                </a:lnTo>
                <a:lnTo>
                  <a:pt x="3072" y="192"/>
                </a:lnTo>
                <a:lnTo>
                  <a:pt x="3264" y="192"/>
                </a:lnTo>
                <a:lnTo>
                  <a:pt x="3264" y="0"/>
                </a:lnTo>
                <a:lnTo>
                  <a:pt x="3456" y="0"/>
                </a:lnTo>
                <a:lnTo>
                  <a:pt x="3456" y="192"/>
                </a:lnTo>
                <a:lnTo>
                  <a:pt x="3648" y="192"/>
                </a:lnTo>
                <a:lnTo>
                  <a:pt x="3648" y="0"/>
                </a:lnTo>
                <a:lnTo>
                  <a:pt x="3840" y="0"/>
                </a:lnTo>
                <a:lnTo>
                  <a:pt x="3840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1" name="Freeform 29"/>
          <p:cNvSpPr>
            <a:spLocks/>
          </p:cNvSpPr>
          <p:nvPr/>
        </p:nvSpPr>
        <p:spPr bwMode="auto">
          <a:xfrm>
            <a:off x="1066800" y="27432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68" y="192"/>
              </a:cxn>
              <a:cxn ang="0">
                <a:pos x="768" y="0"/>
              </a:cxn>
              <a:cxn ang="0">
                <a:pos x="1536" y="0"/>
              </a:cxn>
              <a:cxn ang="0">
                <a:pos x="1536" y="192"/>
              </a:cxn>
              <a:cxn ang="0">
                <a:pos x="2304" y="192"/>
              </a:cxn>
              <a:cxn ang="0">
                <a:pos x="2304" y="0"/>
              </a:cxn>
              <a:cxn ang="0">
                <a:pos x="3072" y="0"/>
              </a:cxn>
              <a:cxn ang="0">
                <a:pos x="3072" y="192"/>
              </a:cxn>
              <a:cxn ang="0">
                <a:pos x="3840" y="192"/>
              </a:cxn>
              <a:cxn ang="0">
                <a:pos x="384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768" y="192"/>
                </a:lnTo>
                <a:lnTo>
                  <a:pt x="768" y="0"/>
                </a:lnTo>
                <a:lnTo>
                  <a:pt x="1536" y="0"/>
                </a:lnTo>
                <a:lnTo>
                  <a:pt x="1536" y="192"/>
                </a:lnTo>
                <a:lnTo>
                  <a:pt x="2304" y="192"/>
                </a:lnTo>
                <a:lnTo>
                  <a:pt x="2304" y="0"/>
                </a:lnTo>
                <a:lnTo>
                  <a:pt x="3072" y="0"/>
                </a:lnTo>
                <a:lnTo>
                  <a:pt x="3072" y="192"/>
                </a:lnTo>
                <a:lnTo>
                  <a:pt x="3840" y="192"/>
                </a:lnTo>
                <a:lnTo>
                  <a:pt x="3840" y="0"/>
                </a:lnTo>
                <a:lnTo>
                  <a:pt x="3984" y="0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2" name="Freeform 30"/>
          <p:cNvSpPr>
            <a:spLocks/>
          </p:cNvSpPr>
          <p:nvPr/>
        </p:nvSpPr>
        <p:spPr bwMode="auto">
          <a:xfrm>
            <a:off x="1066800" y="32766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3072" y="0"/>
              </a:cxn>
              <a:cxn ang="0">
                <a:pos x="3072" y="192"/>
              </a:cxn>
              <a:cxn ang="0">
                <a:pos x="3984" y="192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1536" y="192"/>
                </a:lnTo>
                <a:lnTo>
                  <a:pt x="1536" y="0"/>
                </a:lnTo>
                <a:lnTo>
                  <a:pt x="3072" y="0"/>
                </a:lnTo>
                <a:lnTo>
                  <a:pt x="3072" y="192"/>
                </a:lnTo>
                <a:lnTo>
                  <a:pt x="3984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3" name="Freeform 31"/>
          <p:cNvSpPr>
            <a:spLocks/>
          </p:cNvSpPr>
          <p:nvPr/>
        </p:nvSpPr>
        <p:spPr bwMode="auto">
          <a:xfrm>
            <a:off x="1066800" y="3810000"/>
            <a:ext cx="62484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3072" y="192"/>
              </a:cxn>
              <a:cxn ang="0">
                <a:pos x="3072" y="0"/>
              </a:cxn>
              <a:cxn ang="0">
                <a:pos x="3936" y="0"/>
              </a:cxn>
            </a:cxnLst>
            <a:rect l="0" t="0" r="r" b="b"/>
            <a:pathLst>
              <a:path w="3936" h="192">
                <a:moveTo>
                  <a:pt x="0" y="192"/>
                </a:moveTo>
                <a:lnTo>
                  <a:pt x="3072" y="192"/>
                </a:lnTo>
                <a:lnTo>
                  <a:pt x="3072" y="0"/>
                </a:lnTo>
                <a:lnTo>
                  <a:pt x="3936" y="0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4" name="Text Box 32"/>
          <p:cNvSpPr txBox="1">
            <a:spLocks noChangeArrowheads="1"/>
          </p:cNvSpPr>
          <p:nvPr/>
        </p:nvSpPr>
        <p:spPr bwMode="auto">
          <a:xfrm>
            <a:off x="1258888" y="5734050"/>
            <a:ext cx="7056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 eaLnBrk="0" hangingPunct="0"/>
            <a:r>
              <a:rPr lang="it-IT" sz="1800" b="1">
                <a:latin typeface="Arial Rounded MT Bold" pitchFamily="34" charset="0"/>
              </a:rPr>
              <a:t>0       1        2        3       4       5       6        7       8        9       10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05185" name="Line 33"/>
          <p:cNvSpPr>
            <a:spLocks noChangeShapeType="1"/>
          </p:cNvSpPr>
          <p:nvPr/>
        </p:nvSpPr>
        <p:spPr bwMode="auto">
          <a:xfrm>
            <a:off x="685800" y="5715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6" name="Line 34"/>
          <p:cNvSpPr>
            <a:spLocks noChangeShapeType="1"/>
          </p:cNvSpPr>
          <p:nvPr/>
        </p:nvSpPr>
        <p:spPr bwMode="auto">
          <a:xfrm>
            <a:off x="685800" y="4648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7" name="Line 35"/>
          <p:cNvSpPr>
            <a:spLocks noChangeShapeType="1"/>
          </p:cNvSpPr>
          <p:nvPr/>
        </p:nvSpPr>
        <p:spPr bwMode="auto">
          <a:xfrm>
            <a:off x="685800" y="5181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88" name="Rectangle 36"/>
          <p:cNvSpPr>
            <a:spLocks noChangeArrowheads="1"/>
          </p:cNvSpPr>
          <p:nvPr/>
        </p:nvSpPr>
        <p:spPr bwMode="auto">
          <a:xfrm>
            <a:off x="7696200" y="57150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>
                <a:latin typeface="Arial Rounded MT Bold" pitchFamily="34" charset="0"/>
              </a:rPr>
              <a:t> t</a:t>
            </a:r>
          </a:p>
        </p:txBody>
      </p:sp>
      <p:sp>
        <p:nvSpPr>
          <p:cNvPr id="305189" name="Text Box 37"/>
          <p:cNvSpPr txBox="1">
            <a:spLocks noChangeArrowheads="1"/>
          </p:cNvSpPr>
          <p:nvPr/>
        </p:nvSpPr>
        <p:spPr bwMode="auto">
          <a:xfrm>
            <a:off x="411163" y="4267200"/>
            <a:ext cx="6556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r>
              <a:rPr lang="it-IT" sz="18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05190" name="Text Box 38"/>
          <p:cNvSpPr txBox="1">
            <a:spLocks noChangeArrowheads="1"/>
          </p:cNvSpPr>
          <p:nvPr/>
        </p:nvSpPr>
        <p:spPr bwMode="auto">
          <a:xfrm>
            <a:off x="411163" y="4800600"/>
            <a:ext cx="6556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r>
              <a:rPr lang="it-IT" sz="18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05191" name="Text Box 39"/>
          <p:cNvSpPr txBox="1">
            <a:spLocks noChangeArrowheads="1"/>
          </p:cNvSpPr>
          <p:nvPr/>
        </p:nvSpPr>
        <p:spPr bwMode="auto">
          <a:xfrm>
            <a:off x="411163" y="5334000"/>
            <a:ext cx="6556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r>
              <a:rPr lang="it-IT" sz="18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305192" name="Line 40"/>
          <p:cNvSpPr>
            <a:spLocks noChangeShapeType="1"/>
          </p:cNvSpPr>
          <p:nvPr/>
        </p:nvSpPr>
        <p:spPr bwMode="auto">
          <a:xfrm flipH="1">
            <a:off x="990600" y="3048000"/>
            <a:ext cx="76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3" name="Line 41"/>
          <p:cNvSpPr>
            <a:spLocks noChangeShapeType="1"/>
          </p:cNvSpPr>
          <p:nvPr/>
        </p:nvSpPr>
        <p:spPr bwMode="auto">
          <a:xfrm flipH="1">
            <a:off x="990600" y="3581400"/>
            <a:ext cx="76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4" name="Line 42"/>
          <p:cNvSpPr>
            <a:spLocks noChangeShapeType="1"/>
          </p:cNvSpPr>
          <p:nvPr/>
        </p:nvSpPr>
        <p:spPr bwMode="auto">
          <a:xfrm flipH="1">
            <a:off x="990600" y="4114800"/>
            <a:ext cx="76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5" name="Freeform 43"/>
          <p:cNvSpPr>
            <a:spLocks/>
          </p:cNvSpPr>
          <p:nvPr/>
        </p:nvSpPr>
        <p:spPr bwMode="auto">
          <a:xfrm>
            <a:off x="990600" y="2209800"/>
            <a:ext cx="6400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192"/>
              </a:cxn>
              <a:cxn ang="0">
                <a:pos x="432" y="0"/>
              </a:cxn>
              <a:cxn ang="0">
                <a:pos x="816" y="0"/>
              </a:cxn>
              <a:cxn ang="0">
                <a:pos x="816" y="192"/>
              </a:cxn>
              <a:cxn ang="0">
                <a:pos x="1248" y="192"/>
              </a:cxn>
              <a:cxn ang="0">
                <a:pos x="1248" y="0"/>
              </a:cxn>
              <a:cxn ang="0">
                <a:pos x="1584" y="0"/>
              </a:cxn>
              <a:cxn ang="0">
                <a:pos x="1584" y="192"/>
              </a:cxn>
              <a:cxn ang="0">
                <a:pos x="1968" y="192"/>
              </a:cxn>
              <a:cxn ang="0">
                <a:pos x="1968" y="0"/>
              </a:cxn>
              <a:cxn ang="0">
                <a:pos x="2352" y="0"/>
              </a:cxn>
              <a:cxn ang="0">
                <a:pos x="2352" y="192"/>
              </a:cxn>
              <a:cxn ang="0">
                <a:pos x="2736" y="192"/>
              </a:cxn>
              <a:cxn ang="0">
                <a:pos x="2736" y="0"/>
              </a:cxn>
              <a:cxn ang="0">
                <a:pos x="3120" y="0"/>
              </a:cxn>
              <a:cxn ang="0">
                <a:pos x="3120" y="192"/>
              </a:cxn>
              <a:cxn ang="0">
                <a:pos x="3504" y="192"/>
              </a:cxn>
              <a:cxn ang="0">
                <a:pos x="3504" y="0"/>
              </a:cxn>
              <a:cxn ang="0">
                <a:pos x="3888" y="0"/>
              </a:cxn>
              <a:cxn ang="0">
                <a:pos x="3888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192"/>
                </a:moveTo>
                <a:lnTo>
                  <a:pt x="432" y="192"/>
                </a:lnTo>
                <a:lnTo>
                  <a:pt x="432" y="0"/>
                </a:lnTo>
                <a:lnTo>
                  <a:pt x="816" y="0"/>
                </a:lnTo>
                <a:lnTo>
                  <a:pt x="816" y="192"/>
                </a:lnTo>
                <a:lnTo>
                  <a:pt x="1248" y="192"/>
                </a:lnTo>
                <a:lnTo>
                  <a:pt x="1248" y="0"/>
                </a:lnTo>
                <a:lnTo>
                  <a:pt x="1584" y="0"/>
                </a:lnTo>
                <a:lnTo>
                  <a:pt x="1584" y="192"/>
                </a:lnTo>
                <a:lnTo>
                  <a:pt x="1968" y="192"/>
                </a:lnTo>
                <a:lnTo>
                  <a:pt x="1968" y="0"/>
                </a:lnTo>
                <a:lnTo>
                  <a:pt x="2352" y="0"/>
                </a:lnTo>
                <a:lnTo>
                  <a:pt x="2352" y="192"/>
                </a:lnTo>
                <a:lnTo>
                  <a:pt x="2736" y="192"/>
                </a:lnTo>
                <a:lnTo>
                  <a:pt x="2736" y="0"/>
                </a:lnTo>
                <a:lnTo>
                  <a:pt x="3120" y="0"/>
                </a:lnTo>
                <a:lnTo>
                  <a:pt x="3120" y="192"/>
                </a:lnTo>
                <a:lnTo>
                  <a:pt x="3504" y="192"/>
                </a:lnTo>
                <a:lnTo>
                  <a:pt x="3504" y="0"/>
                </a:lnTo>
                <a:lnTo>
                  <a:pt x="3888" y="0"/>
                </a:lnTo>
                <a:lnTo>
                  <a:pt x="3888" y="192"/>
                </a:lnTo>
                <a:lnTo>
                  <a:pt x="4032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6" name="Freeform 44"/>
          <p:cNvSpPr>
            <a:spLocks/>
          </p:cNvSpPr>
          <p:nvPr/>
        </p:nvSpPr>
        <p:spPr bwMode="auto">
          <a:xfrm>
            <a:off x="990600" y="4343400"/>
            <a:ext cx="6400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192"/>
              </a:cxn>
              <a:cxn ang="0">
                <a:pos x="432" y="0"/>
              </a:cxn>
              <a:cxn ang="0">
                <a:pos x="816" y="0"/>
              </a:cxn>
              <a:cxn ang="0">
                <a:pos x="816" y="192"/>
              </a:cxn>
              <a:cxn ang="0">
                <a:pos x="1248" y="192"/>
              </a:cxn>
              <a:cxn ang="0">
                <a:pos x="1248" y="0"/>
              </a:cxn>
              <a:cxn ang="0">
                <a:pos x="1584" y="0"/>
              </a:cxn>
              <a:cxn ang="0">
                <a:pos x="1584" y="192"/>
              </a:cxn>
              <a:cxn ang="0">
                <a:pos x="1968" y="192"/>
              </a:cxn>
              <a:cxn ang="0">
                <a:pos x="1968" y="0"/>
              </a:cxn>
              <a:cxn ang="0">
                <a:pos x="2352" y="0"/>
              </a:cxn>
              <a:cxn ang="0">
                <a:pos x="2352" y="192"/>
              </a:cxn>
              <a:cxn ang="0">
                <a:pos x="2736" y="192"/>
              </a:cxn>
              <a:cxn ang="0">
                <a:pos x="2736" y="0"/>
              </a:cxn>
              <a:cxn ang="0">
                <a:pos x="3120" y="0"/>
              </a:cxn>
              <a:cxn ang="0">
                <a:pos x="3120" y="192"/>
              </a:cxn>
              <a:cxn ang="0">
                <a:pos x="3504" y="192"/>
              </a:cxn>
              <a:cxn ang="0">
                <a:pos x="3504" y="0"/>
              </a:cxn>
              <a:cxn ang="0">
                <a:pos x="3888" y="0"/>
              </a:cxn>
              <a:cxn ang="0">
                <a:pos x="3888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192"/>
                </a:moveTo>
                <a:lnTo>
                  <a:pt x="432" y="192"/>
                </a:lnTo>
                <a:lnTo>
                  <a:pt x="432" y="0"/>
                </a:lnTo>
                <a:lnTo>
                  <a:pt x="816" y="0"/>
                </a:lnTo>
                <a:lnTo>
                  <a:pt x="816" y="192"/>
                </a:lnTo>
                <a:lnTo>
                  <a:pt x="1248" y="192"/>
                </a:lnTo>
                <a:lnTo>
                  <a:pt x="1248" y="0"/>
                </a:lnTo>
                <a:lnTo>
                  <a:pt x="1584" y="0"/>
                </a:lnTo>
                <a:lnTo>
                  <a:pt x="1584" y="192"/>
                </a:lnTo>
                <a:lnTo>
                  <a:pt x="1968" y="192"/>
                </a:lnTo>
                <a:lnTo>
                  <a:pt x="1968" y="0"/>
                </a:lnTo>
                <a:lnTo>
                  <a:pt x="2352" y="0"/>
                </a:lnTo>
                <a:lnTo>
                  <a:pt x="2352" y="192"/>
                </a:lnTo>
                <a:lnTo>
                  <a:pt x="2736" y="192"/>
                </a:lnTo>
                <a:lnTo>
                  <a:pt x="2736" y="0"/>
                </a:lnTo>
                <a:lnTo>
                  <a:pt x="3120" y="0"/>
                </a:lnTo>
                <a:lnTo>
                  <a:pt x="3120" y="192"/>
                </a:lnTo>
                <a:lnTo>
                  <a:pt x="3504" y="192"/>
                </a:lnTo>
                <a:lnTo>
                  <a:pt x="3504" y="0"/>
                </a:lnTo>
                <a:lnTo>
                  <a:pt x="3888" y="0"/>
                </a:lnTo>
                <a:lnTo>
                  <a:pt x="3888" y="192"/>
                </a:lnTo>
                <a:lnTo>
                  <a:pt x="4032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7" name="Freeform 45"/>
          <p:cNvSpPr>
            <a:spLocks/>
          </p:cNvSpPr>
          <p:nvPr/>
        </p:nvSpPr>
        <p:spPr bwMode="auto">
          <a:xfrm>
            <a:off x="990600" y="4876800"/>
            <a:ext cx="6400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248" y="192"/>
              </a:cxn>
              <a:cxn ang="0">
                <a:pos x="1248" y="0"/>
              </a:cxn>
              <a:cxn ang="0">
                <a:pos x="1584" y="0"/>
              </a:cxn>
              <a:cxn ang="0">
                <a:pos x="1584" y="192"/>
              </a:cxn>
              <a:cxn ang="0">
                <a:pos x="2736" y="192"/>
              </a:cxn>
              <a:cxn ang="0">
                <a:pos x="2736" y="0"/>
              </a:cxn>
              <a:cxn ang="0">
                <a:pos x="3120" y="0"/>
              </a:cxn>
              <a:cxn ang="0">
                <a:pos x="312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192"/>
                </a:moveTo>
                <a:lnTo>
                  <a:pt x="1248" y="192"/>
                </a:lnTo>
                <a:lnTo>
                  <a:pt x="1248" y="0"/>
                </a:lnTo>
                <a:lnTo>
                  <a:pt x="1584" y="0"/>
                </a:lnTo>
                <a:lnTo>
                  <a:pt x="1584" y="192"/>
                </a:lnTo>
                <a:lnTo>
                  <a:pt x="2736" y="192"/>
                </a:lnTo>
                <a:lnTo>
                  <a:pt x="2736" y="0"/>
                </a:lnTo>
                <a:lnTo>
                  <a:pt x="3120" y="0"/>
                </a:lnTo>
                <a:lnTo>
                  <a:pt x="3120" y="192"/>
                </a:lnTo>
                <a:lnTo>
                  <a:pt x="4032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5198" name="Freeform 46"/>
          <p:cNvSpPr>
            <a:spLocks/>
          </p:cNvSpPr>
          <p:nvPr/>
        </p:nvSpPr>
        <p:spPr bwMode="auto">
          <a:xfrm>
            <a:off x="990600" y="5410200"/>
            <a:ext cx="6400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736" y="192"/>
              </a:cxn>
              <a:cxn ang="0">
                <a:pos x="2736" y="0"/>
              </a:cxn>
              <a:cxn ang="0">
                <a:pos x="3120" y="0"/>
              </a:cxn>
              <a:cxn ang="0">
                <a:pos x="312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192"/>
                </a:moveTo>
                <a:lnTo>
                  <a:pt x="2736" y="192"/>
                </a:lnTo>
                <a:lnTo>
                  <a:pt x="2736" y="0"/>
                </a:lnTo>
                <a:lnTo>
                  <a:pt x="3120" y="0"/>
                </a:lnTo>
                <a:lnTo>
                  <a:pt x="3120" y="192"/>
                </a:lnTo>
                <a:lnTo>
                  <a:pt x="4032" y="192"/>
                </a:lnTo>
              </a:path>
            </a:pathLst>
          </a:custGeom>
          <a:noFill/>
          <a:ln w="28575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9" name="Segnaposto numero diapositiva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51" name="Segnaposto piè di pagina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porte AND sono tutte a soli 2 ingressi</a:t>
            </a:r>
          </a:p>
          <a:p>
            <a:r>
              <a:rPr lang="it-IT" dirty="0"/>
              <a:t>In un contatore  a “n” bit, il periodo del Clock deve essere maggiore del tempo di propagazione di un F-F + (n-1) x tempo di ritardo di una porta AND</a:t>
            </a:r>
          </a:p>
          <a:p>
            <a:r>
              <a:rPr lang="it-IT" dirty="0"/>
              <a:t>In generale, un contatore asincrono è più lento di un contatore sincrono</a:t>
            </a:r>
          </a:p>
          <a:p>
            <a:r>
              <a:rPr lang="it-IT" dirty="0"/>
              <a:t>Nel caso di divisore “2</a:t>
            </a:r>
            <a:r>
              <a:rPr lang="it-IT" baseline="30000" dirty="0"/>
              <a:t>n</a:t>
            </a:r>
            <a:r>
              <a:rPr lang="it-IT" dirty="0"/>
              <a:t>” il contatore asincrono è più veloce di un contatore sincrono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Architettura base</a:t>
            </a:r>
          </a:p>
        </p:txBody>
      </p:sp>
      <p:sp>
        <p:nvSpPr>
          <p:cNvPr id="282628" name="AutoShape 4"/>
          <p:cNvSpPr>
            <a:spLocks noChangeArrowheads="1"/>
          </p:cNvSpPr>
          <p:nvPr/>
        </p:nvSpPr>
        <p:spPr bwMode="auto">
          <a:xfrm>
            <a:off x="2209800" y="3886200"/>
            <a:ext cx="2362200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>
                <a:latin typeface="Symbol" pitchFamily="18" charset="2"/>
              </a:rPr>
              <a:t>S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3581400" y="2819400"/>
            <a:ext cx="914400" cy="4572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40386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>
            <a:off x="3581400" y="30480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495800" y="3124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3352800" y="4648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2667000" y="3048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5" name="Freeform 11"/>
          <p:cNvSpPr>
            <a:spLocks/>
          </p:cNvSpPr>
          <p:nvPr/>
        </p:nvSpPr>
        <p:spPr bwMode="auto">
          <a:xfrm>
            <a:off x="3352800" y="2438400"/>
            <a:ext cx="2667000" cy="2743200"/>
          </a:xfrm>
          <a:custGeom>
            <a:avLst/>
            <a:gdLst/>
            <a:ahLst/>
            <a:cxnLst>
              <a:cxn ang="0">
                <a:pos x="0" y="1728"/>
              </a:cxn>
              <a:cxn ang="0">
                <a:pos x="1680" y="1728"/>
              </a:cxn>
              <a:cxn ang="0">
                <a:pos x="1680" y="0"/>
              </a:cxn>
              <a:cxn ang="0">
                <a:pos x="432" y="0"/>
              </a:cxn>
              <a:cxn ang="0">
                <a:pos x="432" y="240"/>
              </a:cxn>
            </a:cxnLst>
            <a:rect l="0" t="0" r="r" b="b"/>
            <a:pathLst>
              <a:path w="1680" h="1728">
                <a:moveTo>
                  <a:pt x="0" y="1728"/>
                </a:moveTo>
                <a:lnTo>
                  <a:pt x="1680" y="1728"/>
                </a:lnTo>
                <a:lnTo>
                  <a:pt x="1680" y="0"/>
                </a:lnTo>
                <a:lnTo>
                  <a:pt x="432" y="0"/>
                </a:lnTo>
                <a:lnTo>
                  <a:pt x="43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2438400" y="33528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8" name="Line 14"/>
          <p:cNvSpPr>
            <a:spLocks noChangeShapeType="1"/>
          </p:cNvSpPr>
          <p:nvPr/>
        </p:nvSpPr>
        <p:spPr bwMode="auto">
          <a:xfrm flipV="1">
            <a:off x="3810000" y="34290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 flipV="1">
            <a:off x="3200400" y="4724400"/>
            <a:ext cx="4572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2286000" y="2514600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0, 1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5181600" y="2895600"/>
            <a:ext cx="51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Ck</a:t>
            </a:r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38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Uso </a:t>
            </a:r>
            <a:r>
              <a:rPr lang="it-IT" dirty="0" smtClean="0"/>
              <a:t>del </a:t>
            </a:r>
            <a:r>
              <a:rPr lang="it-IT" dirty="0"/>
              <a:t>Full </a:t>
            </a:r>
            <a:r>
              <a:rPr lang="it-IT" dirty="0" err="1"/>
              <a:t>Adder</a:t>
            </a:r>
            <a:endParaRPr lang="it-IT" dirty="0"/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>
            <a:off x="16002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2438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 flipH="1">
            <a:off x="25146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H="1">
            <a:off x="14478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 flipH="1">
            <a:off x="18288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21336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22098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>
            <a:off x="22098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0" name="AutoShape 12"/>
          <p:cNvSpPr>
            <a:spLocks noChangeArrowheads="1"/>
          </p:cNvSpPr>
          <p:nvPr/>
        </p:nvSpPr>
        <p:spPr bwMode="auto">
          <a:xfrm>
            <a:off x="29718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3810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2" name="Line 14"/>
          <p:cNvSpPr>
            <a:spLocks noChangeShapeType="1"/>
          </p:cNvSpPr>
          <p:nvPr/>
        </p:nvSpPr>
        <p:spPr bwMode="auto">
          <a:xfrm flipH="1">
            <a:off x="38862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 flipH="1">
            <a:off x="3200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4" name="Line 16"/>
          <p:cNvSpPr>
            <a:spLocks noChangeShapeType="1"/>
          </p:cNvSpPr>
          <p:nvPr/>
        </p:nvSpPr>
        <p:spPr bwMode="auto">
          <a:xfrm>
            <a:off x="35052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5814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66" name="Line 18"/>
          <p:cNvSpPr>
            <a:spLocks noChangeShapeType="1"/>
          </p:cNvSpPr>
          <p:nvPr/>
        </p:nvSpPr>
        <p:spPr bwMode="auto">
          <a:xfrm>
            <a:off x="35814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7" name="AutoShape 19"/>
          <p:cNvSpPr>
            <a:spLocks noChangeArrowheads="1"/>
          </p:cNvSpPr>
          <p:nvPr/>
        </p:nvSpPr>
        <p:spPr bwMode="auto">
          <a:xfrm>
            <a:off x="43434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68" name="Line 20"/>
          <p:cNvSpPr>
            <a:spLocks noChangeShapeType="1"/>
          </p:cNvSpPr>
          <p:nvPr/>
        </p:nvSpPr>
        <p:spPr bwMode="auto">
          <a:xfrm>
            <a:off x="5181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69" name="Line 21"/>
          <p:cNvSpPr>
            <a:spLocks noChangeShapeType="1"/>
          </p:cNvSpPr>
          <p:nvPr/>
        </p:nvSpPr>
        <p:spPr bwMode="auto">
          <a:xfrm flipH="1">
            <a:off x="52578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0" name="Line 22"/>
          <p:cNvSpPr>
            <a:spLocks noChangeShapeType="1"/>
          </p:cNvSpPr>
          <p:nvPr/>
        </p:nvSpPr>
        <p:spPr bwMode="auto">
          <a:xfrm flipH="1">
            <a:off x="4572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1" name="Line 23"/>
          <p:cNvSpPr>
            <a:spLocks noChangeShapeType="1"/>
          </p:cNvSpPr>
          <p:nvPr/>
        </p:nvSpPr>
        <p:spPr bwMode="auto">
          <a:xfrm>
            <a:off x="48768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2" name="Rectangle 24"/>
          <p:cNvSpPr>
            <a:spLocks noChangeArrowheads="1"/>
          </p:cNvSpPr>
          <p:nvPr/>
        </p:nvSpPr>
        <p:spPr bwMode="auto">
          <a:xfrm>
            <a:off x="49530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73" name="Line 25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4" name="AutoShape 26"/>
          <p:cNvSpPr>
            <a:spLocks noChangeArrowheads="1"/>
          </p:cNvSpPr>
          <p:nvPr/>
        </p:nvSpPr>
        <p:spPr bwMode="auto">
          <a:xfrm>
            <a:off x="57150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FA</a:t>
            </a:r>
          </a:p>
        </p:txBody>
      </p:sp>
      <p:sp>
        <p:nvSpPr>
          <p:cNvPr id="283675" name="Line 27"/>
          <p:cNvSpPr>
            <a:spLocks noChangeShapeType="1"/>
          </p:cNvSpPr>
          <p:nvPr/>
        </p:nvSpPr>
        <p:spPr bwMode="auto">
          <a:xfrm>
            <a:off x="65532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6" name="Line 28"/>
          <p:cNvSpPr>
            <a:spLocks noChangeShapeType="1"/>
          </p:cNvSpPr>
          <p:nvPr/>
        </p:nvSpPr>
        <p:spPr bwMode="auto">
          <a:xfrm flipH="1">
            <a:off x="6629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7" name="Line 29"/>
          <p:cNvSpPr>
            <a:spLocks noChangeShapeType="1"/>
          </p:cNvSpPr>
          <p:nvPr/>
        </p:nvSpPr>
        <p:spPr bwMode="auto">
          <a:xfrm flipH="1">
            <a:off x="5943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8" name="Line 30"/>
          <p:cNvSpPr>
            <a:spLocks noChangeShapeType="1"/>
          </p:cNvSpPr>
          <p:nvPr/>
        </p:nvSpPr>
        <p:spPr bwMode="auto">
          <a:xfrm>
            <a:off x="62484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79" name="Rectangle 31"/>
          <p:cNvSpPr>
            <a:spLocks noChangeArrowheads="1"/>
          </p:cNvSpPr>
          <p:nvPr/>
        </p:nvSpPr>
        <p:spPr bwMode="auto">
          <a:xfrm>
            <a:off x="63246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80" name="Line 32"/>
          <p:cNvSpPr>
            <a:spLocks noChangeShapeType="1"/>
          </p:cNvSpPr>
          <p:nvPr/>
        </p:nvSpPr>
        <p:spPr bwMode="auto">
          <a:xfrm>
            <a:off x="63246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1" name="Freeform 33"/>
          <p:cNvSpPr>
            <a:spLocks/>
          </p:cNvSpPr>
          <p:nvPr/>
        </p:nvSpPr>
        <p:spPr bwMode="auto">
          <a:xfrm>
            <a:off x="6248400" y="2819400"/>
            <a:ext cx="114300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720" y="1200"/>
              </a:cxn>
              <a:cxn ang="0">
                <a:pos x="720" y="0"/>
              </a:cxn>
              <a:cxn ang="0">
                <a:pos x="192" y="0"/>
              </a:cxn>
              <a:cxn ang="0">
                <a:pos x="192" y="144"/>
              </a:cxn>
            </a:cxnLst>
            <a:rect l="0" t="0" r="r" b="b"/>
            <a:pathLst>
              <a:path w="720" h="1200">
                <a:moveTo>
                  <a:pt x="0" y="1200"/>
                </a:moveTo>
                <a:lnTo>
                  <a:pt x="720" y="1200"/>
                </a:lnTo>
                <a:lnTo>
                  <a:pt x="720" y="0"/>
                </a:lnTo>
                <a:lnTo>
                  <a:pt x="192" y="0"/>
                </a:lnTo>
                <a:lnTo>
                  <a:pt x="192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2" name="Freeform 34"/>
          <p:cNvSpPr>
            <a:spLocks/>
          </p:cNvSpPr>
          <p:nvPr/>
        </p:nvSpPr>
        <p:spPr bwMode="auto">
          <a:xfrm>
            <a:off x="2133600" y="2362200"/>
            <a:ext cx="59436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744" y="1776"/>
              </a:cxn>
              <a:cxn ang="0">
                <a:pos x="3744" y="0"/>
              </a:cxn>
              <a:cxn ang="0">
                <a:pos x="192" y="0"/>
              </a:cxn>
              <a:cxn ang="0">
                <a:pos x="192" y="432"/>
              </a:cxn>
            </a:cxnLst>
            <a:rect l="0" t="0" r="r" b="b"/>
            <a:pathLst>
              <a:path w="3744" h="1776">
                <a:moveTo>
                  <a:pt x="0" y="1776"/>
                </a:moveTo>
                <a:lnTo>
                  <a:pt x="3744" y="1776"/>
                </a:lnTo>
                <a:lnTo>
                  <a:pt x="3744" y="0"/>
                </a:lnTo>
                <a:lnTo>
                  <a:pt x="192" y="0"/>
                </a:lnTo>
                <a:lnTo>
                  <a:pt x="192" y="43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3" name="Freeform 35"/>
          <p:cNvSpPr>
            <a:spLocks/>
          </p:cNvSpPr>
          <p:nvPr/>
        </p:nvSpPr>
        <p:spPr bwMode="auto">
          <a:xfrm>
            <a:off x="4876800" y="2667000"/>
            <a:ext cx="27432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1728" y="1392"/>
              </a:cxn>
              <a:cxn ang="0">
                <a:pos x="1728" y="0"/>
              </a:cxn>
              <a:cxn ang="0">
                <a:pos x="192" y="0"/>
              </a:cxn>
              <a:cxn ang="0">
                <a:pos x="192" y="240"/>
              </a:cxn>
            </a:cxnLst>
            <a:rect l="0" t="0" r="r" b="b"/>
            <a:pathLst>
              <a:path w="1728" h="1392">
                <a:moveTo>
                  <a:pt x="0" y="1392"/>
                </a:moveTo>
                <a:lnTo>
                  <a:pt x="1728" y="1392"/>
                </a:lnTo>
                <a:lnTo>
                  <a:pt x="1728" y="0"/>
                </a:lnTo>
                <a:lnTo>
                  <a:pt x="192" y="0"/>
                </a:lnTo>
                <a:lnTo>
                  <a:pt x="192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4" name="Freeform 36"/>
          <p:cNvSpPr>
            <a:spLocks/>
          </p:cNvSpPr>
          <p:nvPr/>
        </p:nvSpPr>
        <p:spPr bwMode="auto">
          <a:xfrm>
            <a:off x="3505200" y="2514600"/>
            <a:ext cx="43434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736" y="1584"/>
              </a:cxn>
              <a:cxn ang="0">
                <a:pos x="2736" y="0"/>
              </a:cxn>
              <a:cxn ang="0">
                <a:pos x="192" y="0"/>
              </a:cxn>
              <a:cxn ang="0">
                <a:pos x="192" y="336"/>
              </a:cxn>
            </a:cxnLst>
            <a:rect l="0" t="0" r="r" b="b"/>
            <a:pathLst>
              <a:path w="2736" h="1584">
                <a:moveTo>
                  <a:pt x="0" y="1584"/>
                </a:moveTo>
                <a:lnTo>
                  <a:pt x="2736" y="1584"/>
                </a:lnTo>
                <a:lnTo>
                  <a:pt x="2736" y="0"/>
                </a:lnTo>
                <a:lnTo>
                  <a:pt x="192" y="0"/>
                </a:lnTo>
                <a:lnTo>
                  <a:pt x="192" y="3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5" name="Line 37"/>
          <p:cNvSpPr>
            <a:spLocks noChangeShapeType="1"/>
          </p:cNvSpPr>
          <p:nvPr/>
        </p:nvSpPr>
        <p:spPr bwMode="auto">
          <a:xfrm>
            <a:off x="26670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6" name="Line 38"/>
          <p:cNvSpPr>
            <a:spLocks noChangeShapeType="1"/>
          </p:cNvSpPr>
          <p:nvPr/>
        </p:nvSpPr>
        <p:spPr bwMode="auto">
          <a:xfrm>
            <a:off x="40386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7" name="Line 39"/>
          <p:cNvSpPr>
            <a:spLocks noChangeShapeType="1"/>
          </p:cNvSpPr>
          <p:nvPr/>
        </p:nvSpPr>
        <p:spPr bwMode="auto">
          <a:xfrm>
            <a:off x="54102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8" name="Line 40"/>
          <p:cNvSpPr>
            <a:spLocks noChangeShapeType="1"/>
          </p:cNvSpPr>
          <p:nvPr/>
        </p:nvSpPr>
        <p:spPr bwMode="auto">
          <a:xfrm>
            <a:off x="6781800" y="3505200"/>
            <a:ext cx="15240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3689" name="Oval 41"/>
          <p:cNvSpPr>
            <a:spLocks noChangeArrowheads="1"/>
          </p:cNvSpPr>
          <p:nvPr/>
        </p:nvSpPr>
        <p:spPr bwMode="auto">
          <a:xfrm>
            <a:off x="2057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0" name="Oval 42"/>
          <p:cNvSpPr>
            <a:spLocks noChangeArrowheads="1"/>
          </p:cNvSpPr>
          <p:nvPr/>
        </p:nvSpPr>
        <p:spPr bwMode="auto">
          <a:xfrm>
            <a:off x="34290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1" name="Oval 43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3693" name="Text Box 45"/>
          <p:cNvSpPr txBox="1">
            <a:spLocks noChangeArrowheads="1"/>
          </p:cNvSpPr>
          <p:nvPr/>
        </p:nvSpPr>
        <p:spPr bwMode="auto">
          <a:xfrm>
            <a:off x="18288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4" name="Text Box 46"/>
          <p:cNvSpPr txBox="1">
            <a:spLocks noChangeArrowheads="1"/>
          </p:cNvSpPr>
          <p:nvPr/>
        </p:nvSpPr>
        <p:spPr bwMode="auto">
          <a:xfrm>
            <a:off x="7010400" y="4114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</a:t>
            </a:r>
          </a:p>
        </p:txBody>
      </p:sp>
      <p:sp>
        <p:nvSpPr>
          <p:cNvPr id="283695" name="Text Box 47"/>
          <p:cNvSpPr txBox="1">
            <a:spLocks noChangeArrowheads="1"/>
          </p:cNvSpPr>
          <p:nvPr/>
        </p:nvSpPr>
        <p:spPr bwMode="auto">
          <a:xfrm>
            <a:off x="60198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6" name="Text Box 48"/>
          <p:cNvSpPr txBox="1">
            <a:spLocks noChangeArrowheads="1"/>
          </p:cNvSpPr>
          <p:nvPr/>
        </p:nvSpPr>
        <p:spPr bwMode="auto">
          <a:xfrm>
            <a:off x="45720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283697" name="Text Box 49"/>
          <p:cNvSpPr txBox="1">
            <a:spLocks noChangeArrowheads="1"/>
          </p:cNvSpPr>
          <p:nvPr/>
        </p:nvSpPr>
        <p:spPr bwMode="auto">
          <a:xfrm>
            <a:off x="32004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0</a:t>
            </a:r>
          </a:p>
        </p:txBody>
      </p:sp>
      <p:sp>
        <p:nvSpPr>
          <p:cNvPr id="52" name="Segnaposto numero diapositiva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54" name="Segnaposto piè di pagina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Flip-flop T Positive Edge triggered</a:t>
            </a:r>
            <a:br>
              <a:rPr lang="it-IT" sz="3200"/>
            </a:br>
            <a:r>
              <a:rPr lang="it-IT" sz="3200"/>
              <a:t>(soluzione alternativa)</a:t>
            </a:r>
          </a:p>
        </p:txBody>
      </p:sp>
      <p:pic>
        <p:nvPicPr>
          <p:cNvPr id="242693" name="Picture 5" descr="giv52503_06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54000"/>
          </a:blip>
          <a:srcRect/>
          <a:stretch>
            <a:fillRect/>
          </a:stretch>
        </p:blipFill>
        <p:spPr>
          <a:xfrm>
            <a:off x="323850" y="1268413"/>
            <a:ext cx="8280400" cy="4949825"/>
          </a:xfrm>
          <a:noFill/>
          <a:ln/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Contatore mediante sommatore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Uso dell’ </a:t>
            </a:r>
            <a:r>
              <a:rPr lang="it-IT" dirty="0" err="1"/>
              <a:t>half</a:t>
            </a:r>
            <a:r>
              <a:rPr lang="it-IT" dirty="0"/>
              <a:t> </a:t>
            </a:r>
            <a:r>
              <a:rPr lang="it-IT" dirty="0" err="1"/>
              <a:t>adder</a:t>
            </a:r>
            <a:endParaRPr lang="it-IT" dirty="0"/>
          </a:p>
        </p:txBody>
      </p:sp>
      <p:sp>
        <p:nvSpPr>
          <p:cNvPr id="284676" name="AutoShape 4"/>
          <p:cNvSpPr>
            <a:spLocks noChangeArrowheads="1"/>
          </p:cNvSpPr>
          <p:nvPr/>
        </p:nvSpPr>
        <p:spPr bwMode="auto">
          <a:xfrm>
            <a:off x="16002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 flipH="1">
            <a:off x="14478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 flipH="1">
            <a:off x="18288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21336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6002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16002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2" name="AutoShape 10"/>
          <p:cNvSpPr>
            <a:spLocks noChangeArrowheads="1"/>
          </p:cNvSpPr>
          <p:nvPr/>
        </p:nvSpPr>
        <p:spPr bwMode="auto">
          <a:xfrm>
            <a:off x="29718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 flipH="1">
            <a:off x="32004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>
            <a:off x="35052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29718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29718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7" name="AutoShape 15"/>
          <p:cNvSpPr>
            <a:spLocks noChangeArrowheads="1"/>
          </p:cNvSpPr>
          <p:nvPr/>
        </p:nvSpPr>
        <p:spPr bwMode="auto">
          <a:xfrm>
            <a:off x="43434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 flipH="1">
            <a:off x="45720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>
            <a:off x="48768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43434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>
            <a:off x="43434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2" name="AutoShape 20"/>
          <p:cNvSpPr>
            <a:spLocks noChangeArrowheads="1"/>
          </p:cNvSpPr>
          <p:nvPr/>
        </p:nvSpPr>
        <p:spPr bwMode="auto">
          <a:xfrm>
            <a:off x="5715000" y="4038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latin typeface="Arial Rounded MT Bold" pitchFamily="34" charset="0"/>
              </a:rPr>
              <a:t>HA</a:t>
            </a:r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>
            <a:off x="65532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 flipH="1">
            <a:off x="59436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6248400" y="4572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6" name="Rectangle 24"/>
          <p:cNvSpPr>
            <a:spLocks noChangeArrowheads="1"/>
          </p:cNvSpPr>
          <p:nvPr/>
        </p:nvSpPr>
        <p:spPr bwMode="auto">
          <a:xfrm>
            <a:off x="5715000" y="3048000"/>
            <a:ext cx="4572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5715000" y="3352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20574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34290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0" name="Line 28"/>
          <p:cNvSpPr>
            <a:spLocks noChangeShapeType="1"/>
          </p:cNvSpPr>
          <p:nvPr/>
        </p:nvSpPr>
        <p:spPr bwMode="auto">
          <a:xfrm>
            <a:off x="4800600" y="3505200"/>
            <a:ext cx="914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>
            <a:off x="6248400" y="3505200"/>
            <a:ext cx="2057400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2" name="Oval 30"/>
          <p:cNvSpPr>
            <a:spLocks noChangeArrowheads="1"/>
          </p:cNvSpPr>
          <p:nvPr/>
        </p:nvSpPr>
        <p:spPr bwMode="auto">
          <a:xfrm>
            <a:off x="20574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3" name="Oval 31"/>
          <p:cNvSpPr>
            <a:spLocks noChangeArrowheads="1"/>
          </p:cNvSpPr>
          <p:nvPr/>
        </p:nvSpPr>
        <p:spPr bwMode="auto">
          <a:xfrm>
            <a:off x="34290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4" name="Oval 32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5" name="Oval 33"/>
          <p:cNvSpPr>
            <a:spLocks noChangeArrowheads="1"/>
          </p:cNvSpPr>
          <p:nvPr/>
        </p:nvSpPr>
        <p:spPr bwMode="auto">
          <a:xfrm>
            <a:off x="61722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4706" name="Text Box 34"/>
          <p:cNvSpPr txBox="1">
            <a:spLocks noChangeArrowheads="1"/>
          </p:cNvSpPr>
          <p:nvPr/>
        </p:nvSpPr>
        <p:spPr bwMode="auto">
          <a:xfrm>
            <a:off x="6629400" y="35052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1</a:t>
            </a:r>
          </a:p>
        </p:txBody>
      </p:sp>
      <p:sp>
        <p:nvSpPr>
          <p:cNvPr id="284707" name="Freeform 35"/>
          <p:cNvSpPr>
            <a:spLocks/>
          </p:cNvSpPr>
          <p:nvPr/>
        </p:nvSpPr>
        <p:spPr bwMode="auto">
          <a:xfrm>
            <a:off x="1828800" y="2362200"/>
            <a:ext cx="6248400" cy="2819400"/>
          </a:xfrm>
          <a:custGeom>
            <a:avLst/>
            <a:gdLst/>
            <a:ahLst/>
            <a:cxnLst>
              <a:cxn ang="0">
                <a:pos x="192" y="1776"/>
              </a:cxn>
              <a:cxn ang="0">
                <a:pos x="3936" y="1776"/>
              </a:cxn>
              <a:cxn ang="0">
                <a:pos x="3936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3936" h="1776">
                <a:moveTo>
                  <a:pt x="192" y="1776"/>
                </a:moveTo>
                <a:lnTo>
                  <a:pt x="3936" y="1776"/>
                </a:lnTo>
                <a:lnTo>
                  <a:pt x="3936" y="0"/>
                </a:ln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8" name="Freeform 36"/>
          <p:cNvSpPr>
            <a:spLocks/>
          </p:cNvSpPr>
          <p:nvPr/>
        </p:nvSpPr>
        <p:spPr bwMode="auto">
          <a:xfrm>
            <a:off x="3200400" y="2514600"/>
            <a:ext cx="4648200" cy="2514600"/>
          </a:xfrm>
          <a:custGeom>
            <a:avLst/>
            <a:gdLst/>
            <a:ahLst/>
            <a:cxnLst>
              <a:cxn ang="0">
                <a:pos x="192" y="1584"/>
              </a:cxn>
              <a:cxn ang="0">
                <a:pos x="2928" y="1584"/>
              </a:cxn>
              <a:cxn ang="0">
                <a:pos x="2928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928" h="1584">
                <a:moveTo>
                  <a:pt x="192" y="1584"/>
                </a:moveTo>
                <a:lnTo>
                  <a:pt x="2928" y="1584"/>
                </a:lnTo>
                <a:lnTo>
                  <a:pt x="2928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09" name="Freeform 37"/>
          <p:cNvSpPr>
            <a:spLocks/>
          </p:cNvSpPr>
          <p:nvPr/>
        </p:nvSpPr>
        <p:spPr bwMode="auto">
          <a:xfrm>
            <a:off x="4572000" y="2667000"/>
            <a:ext cx="3048000" cy="2209800"/>
          </a:xfrm>
          <a:custGeom>
            <a:avLst/>
            <a:gdLst/>
            <a:ahLst/>
            <a:cxnLst>
              <a:cxn ang="0">
                <a:pos x="192" y="1392"/>
              </a:cxn>
              <a:cxn ang="0">
                <a:pos x="1920" y="1392"/>
              </a:cxn>
              <a:cxn ang="0">
                <a:pos x="192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1920" h="1392">
                <a:moveTo>
                  <a:pt x="192" y="1392"/>
                </a:moveTo>
                <a:lnTo>
                  <a:pt x="1920" y="1392"/>
                </a:lnTo>
                <a:lnTo>
                  <a:pt x="192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0" name="Freeform 38"/>
          <p:cNvSpPr>
            <a:spLocks/>
          </p:cNvSpPr>
          <p:nvPr/>
        </p:nvSpPr>
        <p:spPr bwMode="auto">
          <a:xfrm>
            <a:off x="5943600" y="2819400"/>
            <a:ext cx="1447800" cy="1905000"/>
          </a:xfrm>
          <a:custGeom>
            <a:avLst/>
            <a:gdLst/>
            <a:ahLst/>
            <a:cxnLst>
              <a:cxn ang="0">
                <a:pos x="192" y="1200"/>
              </a:cxn>
              <a:cxn ang="0">
                <a:pos x="912" y="1200"/>
              </a:cxn>
              <a:cxn ang="0">
                <a:pos x="91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912" h="1200">
                <a:moveTo>
                  <a:pt x="192" y="1200"/>
                </a:moveTo>
                <a:lnTo>
                  <a:pt x="912" y="1200"/>
                </a:lnTo>
                <a:lnTo>
                  <a:pt x="91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1" name="Freeform 39"/>
          <p:cNvSpPr>
            <a:spLocks/>
          </p:cNvSpPr>
          <p:nvPr/>
        </p:nvSpPr>
        <p:spPr bwMode="auto">
          <a:xfrm>
            <a:off x="51816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2" name="Freeform 40"/>
          <p:cNvSpPr>
            <a:spLocks/>
          </p:cNvSpPr>
          <p:nvPr/>
        </p:nvSpPr>
        <p:spPr bwMode="auto">
          <a:xfrm>
            <a:off x="38100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4713" name="Freeform 41"/>
          <p:cNvSpPr>
            <a:spLocks/>
          </p:cNvSpPr>
          <p:nvPr/>
        </p:nvSpPr>
        <p:spPr bwMode="auto">
          <a:xfrm>
            <a:off x="2438400" y="3657600"/>
            <a:ext cx="685800" cy="685800"/>
          </a:xfrm>
          <a:custGeom>
            <a:avLst/>
            <a:gdLst/>
            <a:ahLst/>
            <a:cxnLst>
              <a:cxn ang="0">
                <a:pos x="432" y="432"/>
              </a:cxn>
              <a:cxn ang="0">
                <a:pos x="240" y="432"/>
              </a:cxn>
              <a:cxn ang="0">
                <a:pos x="240" y="0"/>
              </a:cxn>
              <a:cxn ang="0">
                <a:pos x="0" y="0"/>
              </a:cxn>
              <a:cxn ang="0">
                <a:pos x="0" y="240"/>
              </a:cxn>
            </a:cxnLst>
            <a:rect l="0" t="0" r="r" b="b"/>
            <a:pathLst>
              <a:path w="432" h="432">
                <a:moveTo>
                  <a:pt x="432" y="432"/>
                </a:move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4" name="Segnaposto numero diapositiva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40</a:t>
            </a:fld>
            <a:endParaRPr lang="it-IT" dirty="0"/>
          </a:p>
        </p:txBody>
      </p:sp>
      <p:sp>
        <p:nvSpPr>
          <p:cNvPr id="46" name="Segnaposto piè di pagina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Tabella delle funzioni e delle transizioni</a:t>
            </a:r>
          </a:p>
          <a:p>
            <a:r>
              <a:rPr lang="it-IT" dirty="0" smtClean="0"/>
              <a:t>Flip-flop D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triggered</a:t>
            </a:r>
            <a:r>
              <a:rPr lang="it-IT" dirty="0" smtClean="0"/>
              <a:t> con </a:t>
            </a:r>
            <a:r>
              <a:rPr lang="it-IT" dirty="0" err="1" smtClean="0"/>
              <a:t>Preset</a:t>
            </a:r>
            <a:r>
              <a:rPr lang="it-IT" dirty="0" smtClean="0"/>
              <a:t> e </a:t>
            </a:r>
            <a:r>
              <a:rPr lang="it-IT" dirty="0" err="1" smtClean="0"/>
              <a:t>Clear</a:t>
            </a:r>
            <a:endParaRPr lang="it-IT" dirty="0" smtClean="0"/>
          </a:p>
          <a:p>
            <a:r>
              <a:rPr lang="it-IT" dirty="0" smtClean="0"/>
              <a:t>Registri</a:t>
            </a:r>
          </a:p>
          <a:p>
            <a:r>
              <a:rPr lang="it-IT" dirty="0" smtClean="0"/>
              <a:t>Contatore asincrono</a:t>
            </a:r>
          </a:p>
          <a:p>
            <a:r>
              <a:rPr lang="it-IT" dirty="0" smtClean="0"/>
              <a:t>Contatore sincrono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1 di rete sequenziale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724400"/>
          </a:xfrm>
        </p:spPr>
        <p:txBody>
          <a:bodyPr/>
          <a:lstStyle/>
          <a:p>
            <a:pPr>
              <a:buFontTx/>
              <a:buNone/>
            </a:pPr>
            <a:r>
              <a:rPr lang="it-IT" dirty="0"/>
              <a:t> 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981200" y="1752600"/>
            <a:ext cx="48006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3581400" y="20574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18" name="Line 6"/>
          <p:cNvSpPr>
            <a:spLocks noChangeShapeType="1"/>
          </p:cNvSpPr>
          <p:nvPr/>
        </p:nvSpPr>
        <p:spPr bwMode="auto">
          <a:xfrm>
            <a:off x="10668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1447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14478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1" name="Oval 9"/>
          <p:cNvSpPr>
            <a:spLocks noChangeArrowheads="1"/>
          </p:cNvSpPr>
          <p:nvPr/>
        </p:nvSpPr>
        <p:spPr bwMode="auto">
          <a:xfrm>
            <a:off x="1447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2" name="Line 10"/>
          <p:cNvSpPr>
            <a:spLocks noChangeShapeType="1"/>
          </p:cNvSpPr>
          <p:nvPr/>
        </p:nvSpPr>
        <p:spPr bwMode="auto">
          <a:xfrm>
            <a:off x="10668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3" name="Line 11"/>
          <p:cNvSpPr>
            <a:spLocks noChangeShapeType="1"/>
          </p:cNvSpPr>
          <p:nvPr/>
        </p:nvSpPr>
        <p:spPr bwMode="auto">
          <a:xfrm>
            <a:off x="5181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0104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5" name="Oval 13"/>
          <p:cNvSpPr>
            <a:spLocks noChangeArrowheads="1"/>
          </p:cNvSpPr>
          <p:nvPr/>
        </p:nvSpPr>
        <p:spPr bwMode="auto">
          <a:xfrm>
            <a:off x="70104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6" name="Oval 14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>
            <a:off x="5181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8" name="Freeform 16"/>
          <p:cNvSpPr>
            <a:spLocks/>
          </p:cNvSpPr>
          <p:nvPr/>
        </p:nvSpPr>
        <p:spPr bwMode="auto">
          <a:xfrm>
            <a:off x="2438400" y="3429000"/>
            <a:ext cx="3962400" cy="16764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29" name="Freeform 17"/>
          <p:cNvSpPr>
            <a:spLocks/>
          </p:cNvSpPr>
          <p:nvPr/>
        </p:nvSpPr>
        <p:spPr bwMode="auto">
          <a:xfrm>
            <a:off x="2819400" y="3886200"/>
            <a:ext cx="3352800" cy="8382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7330" name="Oval 18"/>
          <p:cNvSpPr>
            <a:spLocks noChangeArrowheads="1"/>
          </p:cNvSpPr>
          <p:nvPr/>
        </p:nvSpPr>
        <p:spPr bwMode="auto">
          <a:xfrm>
            <a:off x="3048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1" name="Oval 19"/>
          <p:cNvSpPr>
            <a:spLocks noChangeArrowheads="1"/>
          </p:cNvSpPr>
          <p:nvPr/>
        </p:nvSpPr>
        <p:spPr bwMode="auto">
          <a:xfrm>
            <a:off x="3048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2" name="Oval 20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3" name="Oval 21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7334" name="Text Box 22"/>
          <p:cNvSpPr txBox="1">
            <a:spLocks noChangeArrowheads="1"/>
          </p:cNvSpPr>
          <p:nvPr/>
        </p:nvSpPr>
        <p:spPr bwMode="auto">
          <a:xfrm>
            <a:off x="2057400" y="17526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R</a:t>
            </a:r>
          </a:p>
        </p:txBody>
      </p:sp>
      <p:sp>
        <p:nvSpPr>
          <p:cNvPr id="397335" name="Text Box 23"/>
          <p:cNvSpPr txBox="1">
            <a:spLocks noChangeArrowheads="1"/>
          </p:cNvSpPr>
          <p:nvPr/>
        </p:nvSpPr>
        <p:spPr bwMode="auto">
          <a:xfrm>
            <a:off x="3886200" y="2286000"/>
            <a:ext cx="44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R’</a:t>
            </a:r>
          </a:p>
        </p:txBody>
      </p:sp>
      <p:sp>
        <p:nvSpPr>
          <p:cNvPr id="397336" name="Text Box 24"/>
          <p:cNvSpPr txBox="1">
            <a:spLocks noChangeArrowheads="1"/>
          </p:cNvSpPr>
          <p:nvPr/>
        </p:nvSpPr>
        <p:spPr bwMode="auto">
          <a:xfrm>
            <a:off x="533400" y="2057400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37" name="Text Box 25"/>
          <p:cNvSpPr txBox="1">
            <a:spLocks noChangeArrowheads="1"/>
          </p:cNvSpPr>
          <p:nvPr/>
        </p:nvSpPr>
        <p:spPr bwMode="auto">
          <a:xfrm>
            <a:off x="533400" y="27432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X</a:t>
            </a:r>
            <a:r>
              <a:rPr lang="it-IT" sz="20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7338" name="Text Box 26"/>
          <p:cNvSpPr txBox="1">
            <a:spLocks noChangeArrowheads="1"/>
          </p:cNvSpPr>
          <p:nvPr/>
        </p:nvSpPr>
        <p:spPr bwMode="auto">
          <a:xfrm>
            <a:off x="7696200" y="2057400"/>
            <a:ext cx="43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z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39" name="Text Box 27"/>
          <p:cNvSpPr txBox="1">
            <a:spLocks noChangeArrowheads="1"/>
          </p:cNvSpPr>
          <p:nvPr/>
        </p:nvSpPr>
        <p:spPr bwMode="auto">
          <a:xfrm>
            <a:off x="7696200" y="2743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z</a:t>
            </a:r>
            <a:r>
              <a:rPr lang="it-IT" sz="20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7340" name="Text Box 28"/>
          <p:cNvSpPr txBox="1">
            <a:spLocks noChangeArrowheads="1"/>
          </p:cNvSpPr>
          <p:nvPr/>
        </p:nvSpPr>
        <p:spPr bwMode="auto">
          <a:xfrm>
            <a:off x="2590800" y="2895600"/>
            <a:ext cx="42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41" name="Text Box 29"/>
          <p:cNvSpPr txBox="1">
            <a:spLocks noChangeArrowheads="1"/>
          </p:cNvSpPr>
          <p:nvPr/>
        </p:nvSpPr>
        <p:spPr bwMode="auto">
          <a:xfrm>
            <a:off x="2590800" y="34290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</a:t>
            </a:r>
            <a:r>
              <a:rPr lang="it-IT" sz="20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7342" name="Text Box 30"/>
          <p:cNvSpPr txBox="1">
            <a:spLocks noChangeArrowheads="1"/>
          </p:cNvSpPr>
          <p:nvPr/>
        </p:nvSpPr>
        <p:spPr bwMode="auto">
          <a:xfrm>
            <a:off x="5715000" y="2971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s’</a:t>
            </a:r>
            <a:r>
              <a:rPr lang="it-IT" sz="20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7343" name="Text Box 31"/>
          <p:cNvSpPr txBox="1">
            <a:spLocks noChangeArrowheads="1"/>
          </p:cNvSpPr>
          <p:nvPr/>
        </p:nvSpPr>
        <p:spPr bwMode="auto">
          <a:xfrm>
            <a:off x="5715000" y="34290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s’</a:t>
            </a:r>
            <a:r>
              <a:rPr lang="it-IT" sz="20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4724400" y="3427413"/>
            <a:ext cx="430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Symbol" pitchFamily="18" charset="2"/>
              </a:rPr>
              <a:t>D</a:t>
            </a:r>
            <a:r>
              <a:rPr lang="it-IT" sz="2000">
                <a:latin typeface="Arial Rounded MT Bold" pitchFamily="34" charset="0"/>
              </a:rPr>
              <a:t>t</a:t>
            </a:r>
          </a:p>
        </p:txBody>
      </p:sp>
      <p:sp>
        <p:nvSpPr>
          <p:cNvPr id="397345" name="Text Box 33"/>
          <p:cNvSpPr txBox="1">
            <a:spLocks noChangeArrowheads="1"/>
          </p:cNvSpPr>
          <p:nvPr/>
        </p:nvSpPr>
        <p:spPr bwMode="auto">
          <a:xfrm>
            <a:off x="533400" y="5486400"/>
            <a:ext cx="729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La rete R’ è priva di anelli, ovvero è una rete combinatoria</a:t>
            </a:r>
          </a:p>
        </p:txBody>
      </p:sp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42</a:t>
            </a:fld>
            <a:endParaRPr lang="it-IT" dirty="0"/>
          </a:p>
        </p:txBody>
      </p:sp>
      <p:sp>
        <p:nvSpPr>
          <p:cNvPr id="38" name="Segnaposto piè di pagina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MEALY 1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4" name="Line 6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35" name="Oval 7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6" name="Oval 8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7" name="Oval 9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38" name="Line 10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39" name="Line 11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2" name="Oval 14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4" name="Freeform 16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5" name="Freeform 17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46" name="Oval 18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7" name="Oval 19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8" name="Oval 20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49" name="Oval 21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0952" name="Text Box 24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0968" name="Rectangle 40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0969" name="Line 41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1" name="Line 43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2" name="Line 44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3" name="Line 45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4" name="Line 46"/>
          <p:cNvSpPr>
            <a:spLocks noChangeShapeType="1"/>
          </p:cNvSpPr>
          <p:nvPr/>
        </p:nvSpPr>
        <p:spPr bwMode="auto">
          <a:xfrm flipH="1" flipV="1">
            <a:off x="5562600" y="4191000"/>
            <a:ext cx="685800" cy="533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0975" name="Text Box 47"/>
          <p:cNvSpPr txBox="1">
            <a:spLocks noChangeArrowheads="1"/>
          </p:cNvSpPr>
          <p:nvPr/>
        </p:nvSpPr>
        <p:spPr bwMode="auto">
          <a:xfrm>
            <a:off x="6248400" y="4495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Memoria</a:t>
            </a: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43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 1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 dirty="0"/>
              <a:t>Le variabili d’uscita, in un determinato istante, sono funzione del sole variabili di stato</a:t>
            </a:r>
            <a:endParaRPr lang="it-IT" dirty="0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59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0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1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6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68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9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70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2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3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1974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5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81976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77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78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79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0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1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1982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1983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1984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1985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1986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1987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1988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81989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91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2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3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4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5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6" name="Line 44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7" name="Line 45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8" name="Line 46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1999" name="Line 47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0" name="Line 48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1" name="Line 49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2" name="Line 50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3" name="Line 51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4" name="Freeform 52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5" name="Freeform 53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6" name="Freeform 54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7" name="Freeform 55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8" name="Line 56"/>
          <p:cNvSpPr>
            <a:spLocks noChangeShapeType="1"/>
          </p:cNvSpPr>
          <p:nvPr/>
        </p:nvSpPr>
        <p:spPr bwMode="auto">
          <a:xfrm flipH="1" flipV="1">
            <a:off x="4800600" y="4343400"/>
            <a:ext cx="1143000" cy="137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009" name="Text Box 57"/>
          <p:cNvSpPr txBox="1">
            <a:spLocks noChangeArrowheads="1"/>
          </p:cNvSpPr>
          <p:nvPr/>
        </p:nvSpPr>
        <p:spPr bwMode="auto">
          <a:xfrm>
            <a:off x="5867400" y="5638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Memoria</a:t>
            </a:r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44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Instabilità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Segnale di CLOCK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La memoria cambia le proprie </a:t>
            </a:r>
            <a:r>
              <a:rPr lang="it-IT" dirty="0" smtClean="0"/>
              <a:t>uscite </a:t>
            </a:r>
            <a:r>
              <a:rPr lang="it-IT" dirty="0"/>
              <a:t>in corrispondenza del fronte di discesa (salita) del CLOCK</a:t>
            </a:r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>
            <a:off x="838200" y="3352800"/>
            <a:ext cx="73152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1219200" y="1981200"/>
            <a:ext cx="0" cy="1905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2" name="Freeform 6"/>
          <p:cNvSpPr>
            <a:spLocks/>
          </p:cNvSpPr>
          <p:nvPr/>
        </p:nvSpPr>
        <p:spPr bwMode="auto">
          <a:xfrm>
            <a:off x="1219200" y="2362200"/>
            <a:ext cx="64008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  <a:cxn ang="0">
                <a:pos x="384" y="624"/>
              </a:cxn>
              <a:cxn ang="0">
                <a:pos x="1008" y="624"/>
              </a:cxn>
              <a:cxn ang="0">
                <a:pos x="1008" y="48"/>
              </a:cxn>
              <a:cxn ang="0">
                <a:pos x="1008" y="0"/>
              </a:cxn>
              <a:cxn ang="0">
                <a:pos x="1392" y="0"/>
              </a:cxn>
              <a:cxn ang="0">
                <a:pos x="1392" y="624"/>
              </a:cxn>
              <a:cxn ang="0">
                <a:pos x="2016" y="624"/>
              </a:cxn>
              <a:cxn ang="0">
                <a:pos x="2016" y="0"/>
              </a:cxn>
              <a:cxn ang="0">
                <a:pos x="2400" y="0"/>
              </a:cxn>
              <a:cxn ang="0">
                <a:pos x="2400" y="624"/>
              </a:cxn>
              <a:cxn ang="0">
                <a:pos x="3024" y="624"/>
              </a:cxn>
              <a:cxn ang="0">
                <a:pos x="3024" y="0"/>
              </a:cxn>
              <a:cxn ang="0">
                <a:pos x="3408" y="0"/>
              </a:cxn>
              <a:cxn ang="0">
                <a:pos x="3408" y="624"/>
              </a:cxn>
              <a:cxn ang="0">
                <a:pos x="4032" y="624"/>
              </a:cxn>
            </a:cxnLst>
            <a:rect l="0" t="0" r="r" b="b"/>
            <a:pathLst>
              <a:path w="4032" h="624">
                <a:moveTo>
                  <a:pt x="0" y="0"/>
                </a:moveTo>
                <a:lnTo>
                  <a:pt x="384" y="0"/>
                </a:lnTo>
                <a:lnTo>
                  <a:pt x="384" y="624"/>
                </a:lnTo>
                <a:lnTo>
                  <a:pt x="1008" y="624"/>
                </a:lnTo>
                <a:lnTo>
                  <a:pt x="1008" y="48"/>
                </a:lnTo>
                <a:lnTo>
                  <a:pt x="1008" y="0"/>
                </a:lnTo>
                <a:lnTo>
                  <a:pt x="1392" y="0"/>
                </a:lnTo>
                <a:lnTo>
                  <a:pt x="1392" y="624"/>
                </a:lnTo>
                <a:lnTo>
                  <a:pt x="2016" y="624"/>
                </a:lnTo>
                <a:lnTo>
                  <a:pt x="2016" y="0"/>
                </a:lnTo>
                <a:lnTo>
                  <a:pt x="2400" y="0"/>
                </a:lnTo>
                <a:lnTo>
                  <a:pt x="2400" y="624"/>
                </a:lnTo>
                <a:lnTo>
                  <a:pt x="3024" y="624"/>
                </a:lnTo>
                <a:lnTo>
                  <a:pt x="3024" y="0"/>
                </a:lnTo>
                <a:lnTo>
                  <a:pt x="3408" y="0"/>
                </a:lnTo>
                <a:lnTo>
                  <a:pt x="3408" y="624"/>
                </a:lnTo>
                <a:lnTo>
                  <a:pt x="4032" y="62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7696200" y="3429000"/>
            <a:ext cx="29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t</a:t>
            </a: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762000" y="1981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latin typeface="Arial Rounded MT Bold" pitchFamily="34" charset="0"/>
              </a:rPr>
              <a:t>V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45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MEALY 2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7" name="Line 7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08" name="Oval 8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09" name="Oval 9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0" name="Oval 10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1" name="Line 11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2" name="Line 12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3" name="Oval 13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4" name="Oval 14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5" name="Oval 15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16" name="Line 16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7" name="Freeform 17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8" name="Freeform 18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19" name="Oval 19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0" name="Oval 20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1" name="Oval 21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2" name="Oval 22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23" name="Text Box 23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4024" name="Text Box 24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4025" name="Text Box 25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26" name="Text Box 26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4027" name="Text Box 27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28" name="Text Box 28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4029" name="Text Box 29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4030" name="Text Box 30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4031" name="Text Box 31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4032" name="Text Box 32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33" name="Text Box 33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4034" name="Text Box 34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4035" name="Text Box 35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4036" name="Text Box 36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4037" name="Text Box 37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4038" name="Text Box 38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4039" name="Text Box 39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4040" name="Text Box 40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4041" name="Rectangle 41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4042" name="Line 42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3" name="Line 43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4" name="Line 44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5" name="Line 45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6" name="Line 46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7" name="Line 47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4048" name="Text Box 48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46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 2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 dirty="0"/>
              <a:t>Le variabili d’uscita, in un determinato istante, sono funzione del sole variabili di stato</a:t>
            </a:r>
            <a:endParaRPr lang="it-IT" dirty="0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1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2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3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36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7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8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40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41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85043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4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5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5046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7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85048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49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50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51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2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3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5054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5055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5056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5057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5058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5059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85060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85061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85062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5063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4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5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6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7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8" name="Line 44"/>
          <p:cNvSpPr>
            <a:spLocks noChangeShapeType="1"/>
          </p:cNvSpPr>
          <p:nvPr/>
        </p:nvSpPr>
        <p:spPr bwMode="auto">
          <a:xfrm>
            <a:off x="4572000" y="44196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69" name="Text Box 45"/>
          <p:cNvSpPr txBox="1">
            <a:spLocks noChangeArrowheads="1"/>
          </p:cNvSpPr>
          <p:nvPr/>
        </p:nvSpPr>
        <p:spPr bwMode="auto">
          <a:xfrm>
            <a:off x="4343400" y="5867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85070" name="Line 46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1" name="Line 47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2" name="Line 48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3" name="Line 49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4" name="Line 50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5" name="Line 51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6" name="Line 52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7" name="Line 53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8" name="Freeform 54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79" name="Freeform 55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80" name="Freeform 56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5081" name="Freeform 57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47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Rete sequenziale sincronizzata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dirty="0"/>
              <a:t> </a:t>
            </a:r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sz="2400" dirty="0"/>
              <a:t>Per il corretto funzionamento è necessario che siano rispettati i tempi </a:t>
            </a:r>
            <a:r>
              <a:rPr lang="it-IT" sz="2400" dirty="0" err="1"/>
              <a:t>T</a:t>
            </a:r>
            <a:r>
              <a:rPr lang="it-IT" sz="2400" baseline="-25000" dirty="0" err="1"/>
              <a:t>setup</a:t>
            </a:r>
            <a:r>
              <a:rPr lang="it-IT" sz="2400" dirty="0"/>
              <a:t> e </a:t>
            </a:r>
            <a:r>
              <a:rPr lang="it-IT" sz="2400" dirty="0" err="1"/>
              <a:t>T</a:t>
            </a:r>
            <a:r>
              <a:rPr lang="it-IT" sz="2400" baseline="-25000" dirty="0" err="1"/>
              <a:t>hold</a:t>
            </a:r>
            <a:r>
              <a:rPr lang="it-IT" sz="2400" dirty="0"/>
              <a:t> del registro</a:t>
            </a:r>
            <a:r>
              <a:rPr lang="it-IT" dirty="0"/>
              <a:t> 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2057400" y="16002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3590925" y="16144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1508125" y="17970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55" name="Oval 7"/>
          <p:cNvSpPr>
            <a:spLocks noChangeArrowheads="1"/>
          </p:cNvSpPr>
          <p:nvPr/>
        </p:nvSpPr>
        <p:spPr bwMode="auto">
          <a:xfrm>
            <a:off x="1824038" y="19208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6" name="Oval 8"/>
          <p:cNvSpPr>
            <a:spLocks noChangeArrowheads="1"/>
          </p:cNvSpPr>
          <p:nvPr/>
        </p:nvSpPr>
        <p:spPr bwMode="auto">
          <a:xfrm>
            <a:off x="1824038" y="20431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7" name="Oval 9"/>
          <p:cNvSpPr>
            <a:spLocks noChangeArrowheads="1"/>
          </p:cNvSpPr>
          <p:nvPr/>
        </p:nvSpPr>
        <p:spPr bwMode="auto">
          <a:xfrm>
            <a:off x="1824038" y="21637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58" name="Line 10"/>
          <p:cNvSpPr>
            <a:spLocks noChangeShapeType="1"/>
          </p:cNvSpPr>
          <p:nvPr/>
        </p:nvSpPr>
        <p:spPr bwMode="auto">
          <a:xfrm>
            <a:off x="1508125" y="23463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>
            <a:off x="4916488" y="17970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0" name="Oval 12"/>
          <p:cNvSpPr>
            <a:spLocks noChangeArrowheads="1"/>
          </p:cNvSpPr>
          <p:nvPr/>
        </p:nvSpPr>
        <p:spPr bwMode="auto">
          <a:xfrm>
            <a:off x="6430963" y="19208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1" name="Oval 13"/>
          <p:cNvSpPr>
            <a:spLocks noChangeArrowheads="1"/>
          </p:cNvSpPr>
          <p:nvPr/>
        </p:nvSpPr>
        <p:spPr bwMode="auto">
          <a:xfrm>
            <a:off x="6430963" y="20431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2" name="Oval 14"/>
          <p:cNvSpPr>
            <a:spLocks noChangeArrowheads="1"/>
          </p:cNvSpPr>
          <p:nvPr/>
        </p:nvSpPr>
        <p:spPr bwMode="auto">
          <a:xfrm>
            <a:off x="6430963" y="21637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3" name="Line 15"/>
          <p:cNvSpPr>
            <a:spLocks noChangeShapeType="1"/>
          </p:cNvSpPr>
          <p:nvPr/>
        </p:nvSpPr>
        <p:spPr bwMode="auto">
          <a:xfrm>
            <a:off x="4916488" y="23463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4" name="Freeform 16"/>
          <p:cNvSpPr>
            <a:spLocks/>
          </p:cNvSpPr>
          <p:nvPr/>
        </p:nvSpPr>
        <p:spPr bwMode="auto">
          <a:xfrm>
            <a:off x="2643188" y="27114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5" name="Freeform 17"/>
          <p:cNvSpPr>
            <a:spLocks/>
          </p:cNvSpPr>
          <p:nvPr/>
        </p:nvSpPr>
        <p:spPr bwMode="auto">
          <a:xfrm>
            <a:off x="2959100" y="30781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66" name="Oval 18"/>
          <p:cNvSpPr>
            <a:spLocks noChangeArrowheads="1"/>
          </p:cNvSpPr>
          <p:nvPr/>
        </p:nvSpPr>
        <p:spPr bwMode="auto">
          <a:xfrm>
            <a:off x="3149600" y="27749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7" name="Oval 19"/>
          <p:cNvSpPr>
            <a:spLocks noChangeArrowheads="1"/>
          </p:cNvSpPr>
          <p:nvPr/>
        </p:nvSpPr>
        <p:spPr bwMode="auto">
          <a:xfrm>
            <a:off x="3149600" y="28956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8" name="Oval 20"/>
          <p:cNvSpPr>
            <a:spLocks noChangeArrowheads="1"/>
          </p:cNvSpPr>
          <p:nvPr/>
        </p:nvSpPr>
        <p:spPr bwMode="auto">
          <a:xfrm>
            <a:off x="5675313" y="28194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69" name="Oval 21"/>
          <p:cNvSpPr>
            <a:spLocks noChangeArrowheads="1"/>
          </p:cNvSpPr>
          <p:nvPr/>
        </p:nvSpPr>
        <p:spPr bwMode="auto">
          <a:xfrm>
            <a:off x="5675313" y="29400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70" name="Text Box 22"/>
          <p:cNvSpPr txBox="1">
            <a:spLocks noChangeArrowheads="1"/>
          </p:cNvSpPr>
          <p:nvPr/>
        </p:nvSpPr>
        <p:spPr bwMode="auto">
          <a:xfrm>
            <a:off x="2327275" y="1450975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4094163" y="23653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86072" name="Text Box 24"/>
          <p:cNvSpPr txBox="1">
            <a:spLocks noChangeArrowheads="1"/>
          </p:cNvSpPr>
          <p:nvPr/>
        </p:nvSpPr>
        <p:spPr bwMode="auto">
          <a:xfrm>
            <a:off x="1066800" y="16938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1066800" y="21653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6997700" y="16144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75" name="Text Box 27"/>
          <p:cNvSpPr txBox="1">
            <a:spLocks noChangeArrowheads="1"/>
          </p:cNvSpPr>
          <p:nvPr/>
        </p:nvSpPr>
        <p:spPr bwMode="auto">
          <a:xfrm>
            <a:off x="2771775" y="23653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86076" name="Text Box 28"/>
          <p:cNvSpPr txBox="1">
            <a:spLocks noChangeArrowheads="1"/>
          </p:cNvSpPr>
          <p:nvPr/>
        </p:nvSpPr>
        <p:spPr bwMode="auto">
          <a:xfrm>
            <a:off x="2771775" y="27114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4876800" y="2362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86078" name="Text Box 30"/>
          <p:cNvSpPr txBox="1">
            <a:spLocks noChangeArrowheads="1"/>
          </p:cNvSpPr>
          <p:nvPr/>
        </p:nvSpPr>
        <p:spPr bwMode="auto">
          <a:xfrm>
            <a:off x="4876800" y="27432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3590925" y="16938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80" name="Text Box 32"/>
          <p:cNvSpPr txBox="1">
            <a:spLocks noChangeArrowheads="1"/>
          </p:cNvSpPr>
          <p:nvPr/>
        </p:nvSpPr>
        <p:spPr bwMode="auto">
          <a:xfrm>
            <a:off x="3590925" y="22447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6081" name="Text Box 33"/>
          <p:cNvSpPr txBox="1">
            <a:spLocks noChangeArrowheads="1"/>
          </p:cNvSpPr>
          <p:nvPr/>
        </p:nvSpPr>
        <p:spPr bwMode="auto">
          <a:xfrm>
            <a:off x="3636963" y="24971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86082" name="Text Box 34"/>
          <p:cNvSpPr txBox="1">
            <a:spLocks noChangeArrowheads="1"/>
          </p:cNvSpPr>
          <p:nvPr/>
        </p:nvSpPr>
        <p:spPr bwMode="auto">
          <a:xfrm>
            <a:off x="3590925" y="29575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86083" name="Text Box 35"/>
          <p:cNvSpPr txBox="1">
            <a:spLocks noChangeArrowheads="1"/>
          </p:cNvSpPr>
          <p:nvPr/>
        </p:nvSpPr>
        <p:spPr bwMode="auto">
          <a:xfrm>
            <a:off x="4611688" y="15922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86084" name="Text Box 36"/>
          <p:cNvSpPr txBox="1">
            <a:spLocks noChangeArrowheads="1"/>
          </p:cNvSpPr>
          <p:nvPr/>
        </p:nvSpPr>
        <p:spPr bwMode="auto">
          <a:xfrm>
            <a:off x="4522788" y="21351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6085" name="Text Box 37"/>
          <p:cNvSpPr txBox="1">
            <a:spLocks noChangeArrowheads="1"/>
          </p:cNvSpPr>
          <p:nvPr/>
        </p:nvSpPr>
        <p:spPr bwMode="auto">
          <a:xfrm>
            <a:off x="4346575" y="24971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86086" name="Text Box 38"/>
          <p:cNvSpPr txBox="1">
            <a:spLocks noChangeArrowheads="1"/>
          </p:cNvSpPr>
          <p:nvPr/>
        </p:nvSpPr>
        <p:spPr bwMode="auto">
          <a:xfrm>
            <a:off x="4346575" y="29098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86087" name="Text Box 39"/>
          <p:cNvSpPr txBox="1">
            <a:spLocks noChangeArrowheads="1"/>
          </p:cNvSpPr>
          <p:nvPr/>
        </p:nvSpPr>
        <p:spPr bwMode="auto">
          <a:xfrm>
            <a:off x="7004050" y="21859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86088" name="Rectangle 40"/>
          <p:cNvSpPr>
            <a:spLocks noChangeArrowheads="1"/>
          </p:cNvSpPr>
          <p:nvPr/>
        </p:nvSpPr>
        <p:spPr bwMode="auto">
          <a:xfrm>
            <a:off x="5334000" y="24384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6089" name="Line 41"/>
          <p:cNvSpPr>
            <a:spLocks noChangeShapeType="1"/>
          </p:cNvSpPr>
          <p:nvPr/>
        </p:nvSpPr>
        <p:spPr bwMode="auto">
          <a:xfrm>
            <a:off x="5486400" y="24384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0" name="Line 42"/>
          <p:cNvSpPr>
            <a:spLocks noChangeShapeType="1"/>
          </p:cNvSpPr>
          <p:nvPr/>
        </p:nvSpPr>
        <p:spPr bwMode="auto">
          <a:xfrm>
            <a:off x="53340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1" name="Line 43"/>
          <p:cNvSpPr>
            <a:spLocks noChangeShapeType="1"/>
          </p:cNvSpPr>
          <p:nvPr/>
        </p:nvSpPr>
        <p:spPr bwMode="auto">
          <a:xfrm>
            <a:off x="5334000" y="28194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>
            <a:off x="5334000" y="2971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3" name="Line 45"/>
          <p:cNvSpPr>
            <a:spLocks noChangeShapeType="1"/>
          </p:cNvSpPr>
          <p:nvPr/>
        </p:nvSpPr>
        <p:spPr bwMode="auto">
          <a:xfrm>
            <a:off x="5334000" y="32004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4" name="Line 46"/>
          <p:cNvSpPr>
            <a:spLocks noChangeShapeType="1"/>
          </p:cNvSpPr>
          <p:nvPr/>
        </p:nvSpPr>
        <p:spPr bwMode="auto">
          <a:xfrm>
            <a:off x="5410200" y="33528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6095" name="Text Box 47"/>
          <p:cNvSpPr txBox="1">
            <a:spLocks noChangeArrowheads="1"/>
          </p:cNvSpPr>
          <p:nvPr/>
        </p:nvSpPr>
        <p:spPr bwMode="auto">
          <a:xfrm>
            <a:off x="5181600" y="4724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48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Line 2"/>
          <p:cNvSpPr>
            <a:spLocks noChangeShapeType="1"/>
          </p:cNvSpPr>
          <p:nvPr/>
        </p:nvSpPr>
        <p:spPr bwMode="auto">
          <a:xfrm>
            <a:off x="35052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5" name="Line 3"/>
          <p:cNvSpPr>
            <a:spLocks noChangeShapeType="1"/>
          </p:cNvSpPr>
          <p:nvPr/>
        </p:nvSpPr>
        <p:spPr bwMode="auto">
          <a:xfrm>
            <a:off x="2209800" y="1981200"/>
            <a:ext cx="0" cy="41148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6" name="Line 4"/>
          <p:cNvSpPr>
            <a:spLocks noChangeShapeType="1"/>
          </p:cNvSpPr>
          <p:nvPr/>
        </p:nvSpPr>
        <p:spPr bwMode="auto">
          <a:xfrm>
            <a:off x="5334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Temporizzazione</a:t>
            </a:r>
          </a:p>
        </p:txBody>
      </p:sp>
      <p:sp>
        <p:nvSpPr>
          <p:cNvPr id="387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Condizioni sugli ingressi </a:t>
            </a:r>
          </a:p>
        </p:txBody>
      </p:sp>
      <p:sp>
        <p:nvSpPr>
          <p:cNvPr id="387079" name="Line 7"/>
          <p:cNvSpPr>
            <a:spLocks noChangeShapeType="1"/>
          </p:cNvSpPr>
          <p:nvPr/>
        </p:nvSpPr>
        <p:spPr bwMode="auto">
          <a:xfrm>
            <a:off x="1219200" y="3657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0" name="Line 8"/>
          <p:cNvSpPr>
            <a:spLocks noChangeShapeType="1"/>
          </p:cNvSpPr>
          <p:nvPr/>
        </p:nvSpPr>
        <p:spPr bwMode="auto">
          <a:xfrm>
            <a:off x="1524000" y="1981200"/>
            <a:ext cx="0" cy="3124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>
            <a:off x="1219200" y="25146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2" name="Line 10"/>
          <p:cNvSpPr>
            <a:spLocks noChangeShapeType="1"/>
          </p:cNvSpPr>
          <p:nvPr/>
        </p:nvSpPr>
        <p:spPr bwMode="auto">
          <a:xfrm>
            <a:off x="1219200" y="30480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990600" y="2133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Ck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1066800" y="2667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X</a:t>
            </a:r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990600" y="32766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S</a:t>
            </a:r>
            <a:r>
              <a:rPr lang="it-IT" sz="1800" b="1" baseline="-25000">
                <a:latin typeface="Arial Rounded MT Bold" pitchFamily="34" charset="0"/>
              </a:rPr>
              <a:t>p</a:t>
            </a:r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auto">
          <a:xfrm>
            <a:off x="1219200" y="42672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7" name="Text Box 15"/>
          <p:cNvSpPr txBox="1">
            <a:spLocks noChangeArrowheads="1"/>
          </p:cNvSpPr>
          <p:nvPr/>
        </p:nvSpPr>
        <p:spPr bwMode="auto">
          <a:xfrm>
            <a:off x="990600" y="38862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S</a:t>
            </a:r>
            <a:r>
              <a:rPr lang="it-IT" sz="1800" b="1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auto">
          <a:xfrm flipV="1">
            <a:off x="1219200" y="4876800"/>
            <a:ext cx="71628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990600" y="4495800"/>
            <a:ext cx="6556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Z</a:t>
            </a:r>
            <a:endParaRPr lang="it-IT" sz="1800" b="1" baseline="-25000">
              <a:latin typeface="Arial Rounded MT Bold" pitchFamily="34" charset="0"/>
            </a:endParaRPr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7726363" y="4876800"/>
            <a:ext cx="6556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</a:t>
            </a:r>
            <a:endParaRPr lang="it-IT" sz="1800" b="1" baseline="-25000">
              <a:latin typeface="Arial Rounded MT Bold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90800" y="2743200"/>
            <a:ext cx="914400" cy="304800"/>
            <a:chOff x="1152" y="1728"/>
            <a:chExt cx="576" cy="192"/>
          </a:xfrm>
        </p:grpSpPr>
        <p:sp>
          <p:nvSpPr>
            <p:cNvPr id="387092" name="Line 20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3" name="Line 21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4" name="Line 22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5" name="Line 23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6" name="Line 24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7" name="Line 25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8" name="Line 26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099" name="Line 27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100" name="Line 28"/>
          <p:cNvSpPr>
            <a:spLocks noChangeShapeType="1"/>
          </p:cNvSpPr>
          <p:nvPr/>
        </p:nvSpPr>
        <p:spPr bwMode="auto">
          <a:xfrm>
            <a:off x="2209800" y="5562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1" name="Line 29"/>
          <p:cNvSpPr>
            <a:spLocks noChangeShapeType="1"/>
          </p:cNvSpPr>
          <p:nvPr/>
        </p:nvSpPr>
        <p:spPr bwMode="auto">
          <a:xfrm>
            <a:off x="25908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2" name="Line 30"/>
          <p:cNvSpPr>
            <a:spLocks noChangeShapeType="1"/>
          </p:cNvSpPr>
          <p:nvPr/>
        </p:nvSpPr>
        <p:spPr bwMode="auto">
          <a:xfrm flipH="1">
            <a:off x="1524000" y="2743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3" name="Line 31"/>
          <p:cNvSpPr>
            <a:spLocks noChangeShapeType="1"/>
          </p:cNvSpPr>
          <p:nvPr/>
        </p:nvSpPr>
        <p:spPr bwMode="auto">
          <a:xfrm flipH="1">
            <a:off x="1524000" y="3048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4" name="Line 32"/>
          <p:cNvSpPr>
            <a:spLocks noChangeShapeType="1"/>
          </p:cNvSpPr>
          <p:nvPr/>
        </p:nvSpPr>
        <p:spPr bwMode="auto">
          <a:xfrm flipV="1">
            <a:off x="29718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5" name="Line 33"/>
          <p:cNvSpPr>
            <a:spLocks noChangeShapeType="1"/>
          </p:cNvSpPr>
          <p:nvPr/>
        </p:nvSpPr>
        <p:spPr bwMode="auto">
          <a:xfrm flipV="1">
            <a:off x="2590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6" name="Line 34"/>
          <p:cNvSpPr>
            <a:spLocks noChangeShapeType="1"/>
          </p:cNvSpPr>
          <p:nvPr/>
        </p:nvSpPr>
        <p:spPr bwMode="auto">
          <a:xfrm flipV="1">
            <a:off x="2819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7" name="Line 35"/>
          <p:cNvSpPr>
            <a:spLocks noChangeShapeType="1"/>
          </p:cNvSpPr>
          <p:nvPr/>
        </p:nvSpPr>
        <p:spPr bwMode="auto">
          <a:xfrm flipV="1">
            <a:off x="3048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8" name="Line 36"/>
          <p:cNvSpPr>
            <a:spLocks noChangeShapeType="1"/>
          </p:cNvSpPr>
          <p:nvPr/>
        </p:nvSpPr>
        <p:spPr bwMode="auto">
          <a:xfrm>
            <a:off x="29718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09" name="Line 37"/>
          <p:cNvSpPr>
            <a:spLocks noChangeShapeType="1"/>
          </p:cNvSpPr>
          <p:nvPr/>
        </p:nvSpPr>
        <p:spPr bwMode="auto">
          <a:xfrm>
            <a:off x="2590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0" name="Line 38"/>
          <p:cNvSpPr>
            <a:spLocks noChangeShapeType="1"/>
          </p:cNvSpPr>
          <p:nvPr/>
        </p:nvSpPr>
        <p:spPr bwMode="auto">
          <a:xfrm>
            <a:off x="2819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1" name="Line 39"/>
          <p:cNvSpPr>
            <a:spLocks noChangeShapeType="1"/>
          </p:cNvSpPr>
          <p:nvPr/>
        </p:nvSpPr>
        <p:spPr bwMode="auto">
          <a:xfrm>
            <a:off x="3048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2" name="Line 40"/>
          <p:cNvSpPr>
            <a:spLocks noChangeShapeType="1"/>
          </p:cNvSpPr>
          <p:nvPr/>
        </p:nvSpPr>
        <p:spPr bwMode="auto">
          <a:xfrm flipH="1">
            <a:off x="1524000" y="3352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3" name="Line 41"/>
          <p:cNvSpPr>
            <a:spLocks noChangeShapeType="1"/>
          </p:cNvSpPr>
          <p:nvPr/>
        </p:nvSpPr>
        <p:spPr bwMode="auto">
          <a:xfrm flipH="1">
            <a:off x="1524000" y="3657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4" name="Line 42"/>
          <p:cNvSpPr>
            <a:spLocks noChangeShapeType="1"/>
          </p:cNvSpPr>
          <p:nvPr/>
        </p:nvSpPr>
        <p:spPr bwMode="auto">
          <a:xfrm>
            <a:off x="29718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5" name="Line 43"/>
          <p:cNvSpPr>
            <a:spLocks noChangeShapeType="1"/>
          </p:cNvSpPr>
          <p:nvPr/>
        </p:nvSpPr>
        <p:spPr bwMode="auto">
          <a:xfrm>
            <a:off x="2209800" y="6019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6" name="Line 44"/>
          <p:cNvSpPr>
            <a:spLocks noChangeShapeType="1"/>
          </p:cNvSpPr>
          <p:nvPr/>
        </p:nvSpPr>
        <p:spPr bwMode="auto">
          <a:xfrm>
            <a:off x="6477000" y="5562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7" name="Line 45"/>
          <p:cNvSpPr>
            <a:spLocks noChangeShapeType="1"/>
          </p:cNvSpPr>
          <p:nvPr/>
        </p:nvSpPr>
        <p:spPr bwMode="auto">
          <a:xfrm>
            <a:off x="6477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8" name="Line 46"/>
          <p:cNvSpPr>
            <a:spLocks noChangeShapeType="1"/>
          </p:cNvSpPr>
          <p:nvPr/>
        </p:nvSpPr>
        <p:spPr bwMode="auto">
          <a:xfrm>
            <a:off x="68580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19" name="Line 47"/>
          <p:cNvSpPr>
            <a:spLocks noChangeShapeType="1"/>
          </p:cNvSpPr>
          <p:nvPr/>
        </p:nvSpPr>
        <p:spPr bwMode="auto">
          <a:xfrm>
            <a:off x="7239000" y="1981200"/>
            <a:ext cx="0" cy="4038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0" name="Line 48"/>
          <p:cNvSpPr>
            <a:spLocks noChangeShapeType="1"/>
          </p:cNvSpPr>
          <p:nvPr/>
        </p:nvSpPr>
        <p:spPr bwMode="auto">
          <a:xfrm>
            <a:off x="6477000" y="6019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1" name="Line 49"/>
          <p:cNvSpPr>
            <a:spLocks noChangeShapeType="1"/>
          </p:cNvSpPr>
          <p:nvPr/>
        </p:nvSpPr>
        <p:spPr bwMode="auto">
          <a:xfrm flipH="1">
            <a:off x="3200400" y="3352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2" name="Line 50"/>
          <p:cNvSpPr>
            <a:spLocks noChangeShapeType="1"/>
          </p:cNvSpPr>
          <p:nvPr/>
        </p:nvSpPr>
        <p:spPr bwMode="auto">
          <a:xfrm flipH="1">
            <a:off x="3200400" y="3657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3" name="Line 51"/>
          <p:cNvSpPr>
            <a:spLocks noChangeShapeType="1"/>
          </p:cNvSpPr>
          <p:nvPr/>
        </p:nvSpPr>
        <p:spPr bwMode="auto">
          <a:xfrm flipV="1">
            <a:off x="72390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4" name="Line 52"/>
          <p:cNvSpPr>
            <a:spLocks noChangeShapeType="1"/>
          </p:cNvSpPr>
          <p:nvPr/>
        </p:nvSpPr>
        <p:spPr bwMode="auto">
          <a:xfrm>
            <a:off x="7239000" y="3352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5" name="Line 53"/>
          <p:cNvSpPr>
            <a:spLocks noChangeShapeType="1"/>
          </p:cNvSpPr>
          <p:nvPr/>
        </p:nvSpPr>
        <p:spPr bwMode="auto">
          <a:xfrm flipH="1">
            <a:off x="7467600" y="335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6" name="Line 54"/>
          <p:cNvSpPr>
            <a:spLocks noChangeShapeType="1"/>
          </p:cNvSpPr>
          <p:nvPr/>
        </p:nvSpPr>
        <p:spPr bwMode="auto">
          <a:xfrm flipH="1">
            <a:off x="74676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7" name="Line 55"/>
          <p:cNvSpPr>
            <a:spLocks noChangeShapeType="1"/>
          </p:cNvSpPr>
          <p:nvPr/>
        </p:nvSpPr>
        <p:spPr bwMode="auto">
          <a:xfrm flipV="1">
            <a:off x="3276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8" name="Line 56"/>
          <p:cNvSpPr>
            <a:spLocks noChangeShapeType="1"/>
          </p:cNvSpPr>
          <p:nvPr/>
        </p:nvSpPr>
        <p:spPr bwMode="auto">
          <a:xfrm flipV="1">
            <a:off x="3505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29" name="Line 57"/>
          <p:cNvSpPr>
            <a:spLocks noChangeShapeType="1"/>
          </p:cNvSpPr>
          <p:nvPr/>
        </p:nvSpPr>
        <p:spPr bwMode="auto">
          <a:xfrm flipV="1">
            <a:off x="3733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0" name="Line 58"/>
          <p:cNvSpPr>
            <a:spLocks noChangeShapeType="1"/>
          </p:cNvSpPr>
          <p:nvPr/>
        </p:nvSpPr>
        <p:spPr bwMode="auto">
          <a:xfrm>
            <a:off x="3276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1" name="Line 59"/>
          <p:cNvSpPr>
            <a:spLocks noChangeShapeType="1"/>
          </p:cNvSpPr>
          <p:nvPr/>
        </p:nvSpPr>
        <p:spPr bwMode="auto">
          <a:xfrm>
            <a:off x="3505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2" name="Line 60"/>
          <p:cNvSpPr>
            <a:spLocks noChangeShapeType="1"/>
          </p:cNvSpPr>
          <p:nvPr/>
        </p:nvSpPr>
        <p:spPr bwMode="auto">
          <a:xfrm>
            <a:off x="3733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3" name="Line 61"/>
          <p:cNvSpPr>
            <a:spLocks noChangeShapeType="1"/>
          </p:cNvSpPr>
          <p:nvPr/>
        </p:nvSpPr>
        <p:spPr bwMode="auto">
          <a:xfrm flipV="1">
            <a:off x="396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4" name="Line 62"/>
          <p:cNvSpPr>
            <a:spLocks noChangeShapeType="1"/>
          </p:cNvSpPr>
          <p:nvPr/>
        </p:nvSpPr>
        <p:spPr bwMode="auto">
          <a:xfrm flipV="1">
            <a:off x="4191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5" name="Line 63"/>
          <p:cNvSpPr>
            <a:spLocks noChangeShapeType="1"/>
          </p:cNvSpPr>
          <p:nvPr/>
        </p:nvSpPr>
        <p:spPr bwMode="auto">
          <a:xfrm flipV="1">
            <a:off x="4419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6" name="Line 64"/>
          <p:cNvSpPr>
            <a:spLocks noChangeShapeType="1"/>
          </p:cNvSpPr>
          <p:nvPr/>
        </p:nvSpPr>
        <p:spPr bwMode="auto">
          <a:xfrm>
            <a:off x="396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7" name="Line 65"/>
          <p:cNvSpPr>
            <a:spLocks noChangeShapeType="1"/>
          </p:cNvSpPr>
          <p:nvPr/>
        </p:nvSpPr>
        <p:spPr bwMode="auto">
          <a:xfrm>
            <a:off x="4191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8" name="Line 66"/>
          <p:cNvSpPr>
            <a:spLocks noChangeShapeType="1"/>
          </p:cNvSpPr>
          <p:nvPr/>
        </p:nvSpPr>
        <p:spPr bwMode="auto">
          <a:xfrm>
            <a:off x="4419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39" name="Line 67"/>
          <p:cNvSpPr>
            <a:spLocks noChangeShapeType="1"/>
          </p:cNvSpPr>
          <p:nvPr/>
        </p:nvSpPr>
        <p:spPr bwMode="auto">
          <a:xfrm flipV="1">
            <a:off x="4648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0" name="Line 68"/>
          <p:cNvSpPr>
            <a:spLocks noChangeShapeType="1"/>
          </p:cNvSpPr>
          <p:nvPr/>
        </p:nvSpPr>
        <p:spPr bwMode="auto">
          <a:xfrm flipV="1">
            <a:off x="4876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1" name="Line 69"/>
          <p:cNvSpPr>
            <a:spLocks noChangeShapeType="1"/>
          </p:cNvSpPr>
          <p:nvPr/>
        </p:nvSpPr>
        <p:spPr bwMode="auto">
          <a:xfrm flipV="1">
            <a:off x="5105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2" name="Line 70"/>
          <p:cNvSpPr>
            <a:spLocks noChangeShapeType="1"/>
          </p:cNvSpPr>
          <p:nvPr/>
        </p:nvSpPr>
        <p:spPr bwMode="auto">
          <a:xfrm>
            <a:off x="46482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3" name="Line 71"/>
          <p:cNvSpPr>
            <a:spLocks noChangeShapeType="1"/>
          </p:cNvSpPr>
          <p:nvPr/>
        </p:nvSpPr>
        <p:spPr bwMode="auto">
          <a:xfrm>
            <a:off x="48768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4" name="Line 72"/>
          <p:cNvSpPr>
            <a:spLocks noChangeShapeType="1"/>
          </p:cNvSpPr>
          <p:nvPr/>
        </p:nvSpPr>
        <p:spPr bwMode="auto">
          <a:xfrm>
            <a:off x="5105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5" name="Line 73"/>
          <p:cNvSpPr>
            <a:spLocks noChangeShapeType="1"/>
          </p:cNvSpPr>
          <p:nvPr/>
        </p:nvSpPr>
        <p:spPr bwMode="auto">
          <a:xfrm flipV="1">
            <a:off x="2590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6" name="Line 74"/>
          <p:cNvSpPr>
            <a:spLocks noChangeShapeType="1"/>
          </p:cNvSpPr>
          <p:nvPr/>
        </p:nvSpPr>
        <p:spPr bwMode="auto">
          <a:xfrm flipV="1">
            <a:off x="2819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7" name="Line 75"/>
          <p:cNvSpPr>
            <a:spLocks noChangeShapeType="1"/>
          </p:cNvSpPr>
          <p:nvPr/>
        </p:nvSpPr>
        <p:spPr bwMode="auto">
          <a:xfrm flipV="1">
            <a:off x="3048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8" name="Line 76"/>
          <p:cNvSpPr>
            <a:spLocks noChangeShapeType="1"/>
          </p:cNvSpPr>
          <p:nvPr/>
        </p:nvSpPr>
        <p:spPr bwMode="auto">
          <a:xfrm>
            <a:off x="2590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49" name="Line 77"/>
          <p:cNvSpPr>
            <a:spLocks noChangeShapeType="1"/>
          </p:cNvSpPr>
          <p:nvPr/>
        </p:nvSpPr>
        <p:spPr bwMode="auto">
          <a:xfrm>
            <a:off x="2819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0" name="Line 78"/>
          <p:cNvSpPr>
            <a:spLocks noChangeShapeType="1"/>
          </p:cNvSpPr>
          <p:nvPr/>
        </p:nvSpPr>
        <p:spPr bwMode="auto">
          <a:xfrm>
            <a:off x="3048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1" name="Line 79"/>
          <p:cNvSpPr>
            <a:spLocks noChangeShapeType="1"/>
          </p:cNvSpPr>
          <p:nvPr/>
        </p:nvSpPr>
        <p:spPr bwMode="auto">
          <a:xfrm flipV="1">
            <a:off x="3276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2" name="Line 80"/>
          <p:cNvSpPr>
            <a:spLocks noChangeShapeType="1"/>
          </p:cNvSpPr>
          <p:nvPr/>
        </p:nvSpPr>
        <p:spPr bwMode="auto">
          <a:xfrm flipV="1">
            <a:off x="3505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3" name="Line 81"/>
          <p:cNvSpPr>
            <a:spLocks noChangeShapeType="1"/>
          </p:cNvSpPr>
          <p:nvPr/>
        </p:nvSpPr>
        <p:spPr bwMode="auto">
          <a:xfrm flipV="1">
            <a:off x="3733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4" name="Line 82"/>
          <p:cNvSpPr>
            <a:spLocks noChangeShapeType="1"/>
          </p:cNvSpPr>
          <p:nvPr/>
        </p:nvSpPr>
        <p:spPr bwMode="auto">
          <a:xfrm>
            <a:off x="3276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5" name="Line 83"/>
          <p:cNvSpPr>
            <a:spLocks noChangeShapeType="1"/>
          </p:cNvSpPr>
          <p:nvPr/>
        </p:nvSpPr>
        <p:spPr bwMode="auto">
          <a:xfrm>
            <a:off x="3505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6" name="Line 84"/>
          <p:cNvSpPr>
            <a:spLocks noChangeShapeType="1"/>
          </p:cNvSpPr>
          <p:nvPr/>
        </p:nvSpPr>
        <p:spPr bwMode="auto">
          <a:xfrm>
            <a:off x="3733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7" name="Line 85"/>
          <p:cNvSpPr>
            <a:spLocks noChangeShapeType="1"/>
          </p:cNvSpPr>
          <p:nvPr/>
        </p:nvSpPr>
        <p:spPr bwMode="auto">
          <a:xfrm flipV="1">
            <a:off x="396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8" name="Line 86"/>
          <p:cNvSpPr>
            <a:spLocks noChangeShapeType="1"/>
          </p:cNvSpPr>
          <p:nvPr/>
        </p:nvSpPr>
        <p:spPr bwMode="auto">
          <a:xfrm flipV="1">
            <a:off x="4191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59" name="Line 87"/>
          <p:cNvSpPr>
            <a:spLocks noChangeShapeType="1"/>
          </p:cNvSpPr>
          <p:nvPr/>
        </p:nvSpPr>
        <p:spPr bwMode="auto">
          <a:xfrm flipV="1">
            <a:off x="4419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0" name="Line 88"/>
          <p:cNvSpPr>
            <a:spLocks noChangeShapeType="1"/>
          </p:cNvSpPr>
          <p:nvPr/>
        </p:nvSpPr>
        <p:spPr bwMode="auto">
          <a:xfrm>
            <a:off x="396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1" name="Line 89"/>
          <p:cNvSpPr>
            <a:spLocks noChangeShapeType="1"/>
          </p:cNvSpPr>
          <p:nvPr/>
        </p:nvSpPr>
        <p:spPr bwMode="auto">
          <a:xfrm>
            <a:off x="41910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2" name="Line 90"/>
          <p:cNvSpPr>
            <a:spLocks noChangeShapeType="1"/>
          </p:cNvSpPr>
          <p:nvPr/>
        </p:nvSpPr>
        <p:spPr bwMode="auto">
          <a:xfrm>
            <a:off x="44196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3" name="Line 91"/>
          <p:cNvSpPr>
            <a:spLocks noChangeShapeType="1"/>
          </p:cNvSpPr>
          <p:nvPr/>
        </p:nvSpPr>
        <p:spPr bwMode="auto">
          <a:xfrm flipV="1"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4" name="Line 92"/>
          <p:cNvSpPr>
            <a:spLocks noChangeShapeType="1"/>
          </p:cNvSpPr>
          <p:nvPr/>
        </p:nvSpPr>
        <p:spPr bwMode="auto">
          <a:xfrm flipV="1">
            <a:off x="4876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5" name="Line 93"/>
          <p:cNvSpPr>
            <a:spLocks noChangeShapeType="1"/>
          </p:cNvSpPr>
          <p:nvPr/>
        </p:nvSpPr>
        <p:spPr bwMode="auto">
          <a:xfrm flipV="1">
            <a:off x="5105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6" name="Line 94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7" name="Line 95"/>
          <p:cNvSpPr>
            <a:spLocks noChangeShapeType="1"/>
          </p:cNvSpPr>
          <p:nvPr/>
        </p:nvSpPr>
        <p:spPr bwMode="auto">
          <a:xfrm>
            <a:off x="48768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8" name="Line 96"/>
          <p:cNvSpPr>
            <a:spLocks noChangeShapeType="1"/>
          </p:cNvSpPr>
          <p:nvPr/>
        </p:nvSpPr>
        <p:spPr bwMode="auto">
          <a:xfrm>
            <a:off x="5105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69" name="Line 97"/>
          <p:cNvSpPr>
            <a:spLocks noChangeShapeType="1"/>
          </p:cNvSpPr>
          <p:nvPr/>
        </p:nvSpPr>
        <p:spPr bwMode="auto">
          <a:xfrm flipV="1">
            <a:off x="5334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0" name="Line 98"/>
          <p:cNvSpPr>
            <a:spLocks noChangeShapeType="1"/>
          </p:cNvSpPr>
          <p:nvPr/>
        </p:nvSpPr>
        <p:spPr bwMode="auto">
          <a:xfrm flipV="1">
            <a:off x="5562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1" name="Line 99"/>
          <p:cNvSpPr>
            <a:spLocks noChangeShapeType="1"/>
          </p:cNvSpPr>
          <p:nvPr/>
        </p:nvSpPr>
        <p:spPr bwMode="auto">
          <a:xfrm>
            <a:off x="53340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2" name="Line 100"/>
          <p:cNvSpPr>
            <a:spLocks noChangeShapeType="1"/>
          </p:cNvSpPr>
          <p:nvPr/>
        </p:nvSpPr>
        <p:spPr bwMode="auto">
          <a:xfrm>
            <a:off x="55626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3" name="Line 101"/>
          <p:cNvSpPr>
            <a:spLocks noChangeShapeType="1"/>
          </p:cNvSpPr>
          <p:nvPr/>
        </p:nvSpPr>
        <p:spPr bwMode="auto">
          <a:xfrm>
            <a:off x="2590800" y="55626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4" name="Line 102"/>
          <p:cNvSpPr>
            <a:spLocks noChangeShapeType="1"/>
          </p:cNvSpPr>
          <p:nvPr/>
        </p:nvSpPr>
        <p:spPr bwMode="auto">
          <a:xfrm>
            <a:off x="5791200" y="1981200"/>
            <a:ext cx="0" cy="3581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5" name="Line 103"/>
          <p:cNvSpPr>
            <a:spLocks noChangeShapeType="1"/>
          </p:cNvSpPr>
          <p:nvPr/>
        </p:nvSpPr>
        <p:spPr bwMode="auto">
          <a:xfrm>
            <a:off x="3505200" y="60198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6" name="Line 104"/>
          <p:cNvSpPr>
            <a:spLocks noChangeShapeType="1"/>
          </p:cNvSpPr>
          <p:nvPr/>
        </p:nvSpPr>
        <p:spPr bwMode="auto">
          <a:xfrm>
            <a:off x="3505200" y="5562600"/>
            <a:ext cx="228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7" name="Line 105"/>
          <p:cNvSpPr>
            <a:spLocks noChangeShapeType="1"/>
          </p:cNvSpPr>
          <p:nvPr/>
        </p:nvSpPr>
        <p:spPr bwMode="auto">
          <a:xfrm>
            <a:off x="5791200" y="55626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78" name="Text Box 106"/>
          <p:cNvSpPr txBox="1">
            <a:spLocks noChangeArrowheads="1"/>
          </p:cNvSpPr>
          <p:nvPr/>
        </p:nvSpPr>
        <p:spPr bwMode="auto">
          <a:xfrm>
            <a:off x="22860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Tp</a:t>
            </a:r>
          </a:p>
        </p:txBody>
      </p:sp>
      <p:sp>
        <p:nvSpPr>
          <p:cNvPr id="387179" name="Text Box 107"/>
          <p:cNvSpPr txBox="1">
            <a:spLocks noChangeArrowheads="1"/>
          </p:cNvSpPr>
          <p:nvPr/>
        </p:nvSpPr>
        <p:spPr bwMode="auto">
          <a:xfrm>
            <a:off x="2133600" y="5105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Th</a:t>
            </a:r>
          </a:p>
        </p:txBody>
      </p:sp>
      <p:sp>
        <p:nvSpPr>
          <p:cNvPr id="387180" name="Text Box 108"/>
          <p:cNvSpPr txBox="1">
            <a:spLocks noChangeArrowheads="1"/>
          </p:cNvSpPr>
          <p:nvPr/>
        </p:nvSpPr>
        <p:spPr bwMode="auto">
          <a:xfrm>
            <a:off x="65532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Tp</a:t>
            </a:r>
          </a:p>
        </p:txBody>
      </p:sp>
      <p:sp>
        <p:nvSpPr>
          <p:cNvPr id="387181" name="Text Box 109"/>
          <p:cNvSpPr txBox="1">
            <a:spLocks noChangeArrowheads="1"/>
          </p:cNvSpPr>
          <p:nvPr/>
        </p:nvSpPr>
        <p:spPr bwMode="auto">
          <a:xfrm>
            <a:off x="6400800" y="5105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Th</a:t>
            </a:r>
          </a:p>
        </p:txBody>
      </p:sp>
      <p:sp>
        <p:nvSpPr>
          <p:cNvPr id="387182" name="Text Box 110"/>
          <p:cNvSpPr txBox="1">
            <a:spLocks noChangeArrowheads="1"/>
          </p:cNvSpPr>
          <p:nvPr/>
        </p:nvSpPr>
        <p:spPr bwMode="auto">
          <a:xfrm>
            <a:off x="58674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Ts</a:t>
            </a:r>
          </a:p>
        </p:txBody>
      </p:sp>
      <p:sp>
        <p:nvSpPr>
          <p:cNvPr id="387183" name="Text Box 111"/>
          <p:cNvSpPr txBox="1">
            <a:spLocks noChangeArrowheads="1"/>
          </p:cNvSpPr>
          <p:nvPr/>
        </p:nvSpPr>
        <p:spPr bwMode="auto">
          <a:xfrm>
            <a:off x="28194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Tx</a:t>
            </a:r>
          </a:p>
        </p:txBody>
      </p:sp>
      <p:sp>
        <p:nvSpPr>
          <p:cNvPr id="387184" name="Text Box 112"/>
          <p:cNvSpPr txBox="1">
            <a:spLocks noChangeArrowheads="1"/>
          </p:cNvSpPr>
          <p:nvPr/>
        </p:nvSpPr>
        <p:spPr bwMode="auto">
          <a:xfrm>
            <a:off x="4114800" y="5181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Tcs</a:t>
            </a:r>
          </a:p>
        </p:txBody>
      </p:sp>
      <p:sp>
        <p:nvSpPr>
          <p:cNvPr id="387185" name="Text Box 113"/>
          <p:cNvSpPr txBox="1">
            <a:spLocks noChangeArrowheads="1"/>
          </p:cNvSpPr>
          <p:nvPr/>
        </p:nvSpPr>
        <p:spPr bwMode="auto">
          <a:xfrm>
            <a:off x="4038600" y="5638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 eaLnBrk="0" hangingPunct="0"/>
            <a:r>
              <a:rPr lang="it-IT" sz="1800" b="1">
                <a:latin typeface="Arial Rounded MT Bold" pitchFamily="34" charset="0"/>
              </a:rPr>
              <a:t>Tcz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6858000" y="2743200"/>
            <a:ext cx="914400" cy="304800"/>
            <a:chOff x="1152" y="1728"/>
            <a:chExt cx="576" cy="192"/>
          </a:xfrm>
        </p:grpSpPr>
        <p:sp>
          <p:nvSpPr>
            <p:cNvPr id="387187" name="Line 115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88" name="Line 116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89" name="Line 117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0" name="Line 118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1" name="Line 119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2" name="Line 120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3" name="Line 121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194" name="Line 122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195" name="Line 123"/>
          <p:cNvSpPr>
            <a:spLocks noChangeShapeType="1"/>
          </p:cNvSpPr>
          <p:nvPr/>
        </p:nvSpPr>
        <p:spPr bwMode="auto">
          <a:xfrm flipH="1">
            <a:off x="3505200" y="2743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6" name="Line 124"/>
          <p:cNvSpPr>
            <a:spLocks noChangeShapeType="1"/>
          </p:cNvSpPr>
          <p:nvPr/>
        </p:nvSpPr>
        <p:spPr bwMode="auto">
          <a:xfrm flipH="1">
            <a:off x="3505200" y="3048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7" name="Line 125"/>
          <p:cNvSpPr>
            <a:spLocks noChangeShapeType="1"/>
          </p:cNvSpPr>
          <p:nvPr/>
        </p:nvSpPr>
        <p:spPr bwMode="auto">
          <a:xfrm flipH="1">
            <a:off x="7772400" y="2743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8" name="Line 126"/>
          <p:cNvSpPr>
            <a:spLocks noChangeShapeType="1"/>
          </p:cNvSpPr>
          <p:nvPr/>
        </p:nvSpPr>
        <p:spPr bwMode="auto">
          <a:xfrm flipH="1">
            <a:off x="77724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199" name="Line 127"/>
          <p:cNvSpPr>
            <a:spLocks noChangeShapeType="1"/>
          </p:cNvSpPr>
          <p:nvPr/>
        </p:nvSpPr>
        <p:spPr bwMode="auto">
          <a:xfrm flipH="1">
            <a:off x="15240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0" name="Line 128"/>
          <p:cNvSpPr>
            <a:spLocks noChangeShapeType="1"/>
          </p:cNvSpPr>
          <p:nvPr/>
        </p:nvSpPr>
        <p:spPr bwMode="auto">
          <a:xfrm flipH="1">
            <a:off x="1524000" y="4267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1" name="Line 129"/>
          <p:cNvSpPr>
            <a:spLocks noChangeShapeType="1"/>
          </p:cNvSpPr>
          <p:nvPr/>
        </p:nvSpPr>
        <p:spPr bwMode="auto">
          <a:xfrm flipH="1">
            <a:off x="5791200" y="3962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02" name="Line 130"/>
          <p:cNvSpPr>
            <a:spLocks noChangeShapeType="1"/>
          </p:cNvSpPr>
          <p:nvPr/>
        </p:nvSpPr>
        <p:spPr bwMode="auto">
          <a:xfrm flipH="1">
            <a:off x="5791200" y="4267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858000" y="3962400"/>
            <a:ext cx="914400" cy="304800"/>
            <a:chOff x="1152" y="1728"/>
            <a:chExt cx="576" cy="192"/>
          </a:xfrm>
        </p:grpSpPr>
        <p:sp>
          <p:nvSpPr>
            <p:cNvPr id="387204" name="Line 132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5" name="Line 133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6" name="Line 134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7" name="Line 135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8" name="Line 136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09" name="Line 137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0" name="Line 138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1" name="Line 139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212" name="Line 140"/>
          <p:cNvSpPr>
            <a:spLocks noChangeShapeType="1"/>
          </p:cNvSpPr>
          <p:nvPr/>
        </p:nvSpPr>
        <p:spPr bwMode="auto">
          <a:xfrm flipV="1">
            <a:off x="777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3" name="Line 141"/>
          <p:cNvSpPr>
            <a:spLocks noChangeShapeType="1"/>
          </p:cNvSpPr>
          <p:nvPr/>
        </p:nvSpPr>
        <p:spPr bwMode="auto">
          <a:xfrm>
            <a:off x="7772400" y="3962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4" name="Line 142"/>
          <p:cNvSpPr>
            <a:spLocks noChangeShapeType="1"/>
          </p:cNvSpPr>
          <p:nvPr/>
        </p:nvSpPr>
        <p:spPr bwMode="auto">
          <a:xfrm flipH="1">
            <a:off x="1524000" y="4572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15" name="Line 143"/>
          <p:cNvSpPr>
            <a:spLocks noChangeShapeType="1"/>
          </p:cNvSpPr>
          <p:nvPr/>
        </p:nvSpPr>
        <p:spPr bwMode="auto">
          <a:xfrm flipH="1">
            <a:off x="1524000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5" name="Group 144"/>
          <p:cNvGrpSpPr>
            <a:grpSpLocks/>
          </p:cNvGrpSpPr>
          <p:nvPr/>
        </p:nvGrpSpPr>
        <p:grpSpPr bwMode="auto">
          <a:xfrm>
            <a:off x="6858000" y="4572000"/>
            <a:ext cx="914400" cy="304800"/>
            <a:chOff x="1152" y="1728"/>
            <a:chExt cx="576" cy="192"/>
          </a:xfrm>
        </p:grpSpPr>
        <p:sp>
          <p:nvSpPr>
            <p:cNvPr id="387217" name="Line 145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8" name="Line 146"/>
            <p:cNvSpPr>
              <a:spLocks noChangeShapeType="1"/>
            </p:cNvSpPr>
            <p:nvPr/>
          </p:nvSpPr>
          <p:spPr bwMode="auto">
            <a:xfrm flipV="1"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19" name="Line 147"/>
            <p:cNvSpPr>
              <a:spLocks noChangeShapeType="1"/>
            </p:cNvSpPr>
            <p:nvPr/>
          </p:nvSpPr>
          <p:spPr bwMode="auto">
            <a:xfrm flipV="1"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0" name="Line 148"/>
            <p:cNvSpPr>
              <a:spLocks noChangeShapeType="1"/>
            </p:cNvSpPr>
            <p:nvPr/>
          </p:nvSpPr>
          <p:spPr bwMode="auto">
            <a:xfrm flipV="1"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1" name="Line 149"/>
            <p:cNvSpPr>
              <a:spLocks noChangeShapeType="1"/>
            </p:cNvSpPr>
            <p:nvPr/>
          </p:nvSpPr>
          <p:spPr bwMode="auto">
            <a:xfrm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2" name="Line 150"/>
            <p:cNvSpPr>
              <a:spLocks noChangeShapeType="1"/>
            </p:cNvSpPr>
            <p:nvPr/>
          </p:nvSpPr>
          <p:spPr bwMode="auto">
            <a:xfrm>
              <a:off x="1296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3" name="Line 151"/>
            <p:cNvSpPr>
              <a:spLocks noChangeShapeType="1"/>
            </p:cNvSpPr>
            <p:nvPr/>
          </p:nvSpPr>
          <p:spPr bwMode="auto">
            <a:xfrm>
              <a:off x="1440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87224" name="Line 152"/>
            <p:cNvSpPr>
              <a:spLocks noChangeShapeType="1"/>
            </p:cNvSpPr>
            <p:nvPr/>
          </p:nvSpPr>
          <p:spPr bwMode="auto">
            <a:xfrm>
              <a:off x="1584" y="17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7225" name="Line 153"/>
          <p:cNvSpPr>
            <a:spLocks noChangeShapeType="1"/>
          </p:cNvSpPr>
          <p:nvPr/>
        </p:nvSpPr>
        <p:spPr bwMode="auto">
          <a:xfrm flipV="1">
            <a:off x="777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6" name="Line 154"/>
          <p:cNvSpPr>
            <a:spLocks noChangeShapeType="1"/>
          </p:cNvSpPr>
          <p:nvPr/>
        </p:nvSpPr>
        <p:spPr bwMode="auto">
          <a:xfrm>
            <a:off x="7772400" y="4572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7" name="Line 155"/>
          <p:cNvSpPr>
            <a:spLocks noChangeShapeType="1"/>
          </p:cNvSpPr>
          <p:nvPr/>
        </p:nvSpPr>
        <p:spPr bwMode="auto">
          <a:xfrm flipH="1">
            <a:off x="5334000" y="4572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8" name="Line 156"/>
          <p:cNvSpPr>
            <a:spLocks noChangeShapeType="1"/>
          </p:cNvSpPr>
          <p:nvPr/>
        </p:nvSpPr>
        <p:spPr bwMode="auto">
          <a:xfrm flipH="1">
            <a:off x="5334000" y="4876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7229" name="Freeform 157"/>
          <p:cNvSpPr>
            <a:spLocks/>
          </p:cNvSpPr>
          <p:nvPr/>
        </p:nvSpPr>
        <p:spPr bwMode="auto">
          <a:xfrm>
            <a:off x="1524000" y="2209800"/>
            <a:ext cx="63246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192"/>
              </a:cxn>
              <a:cxn ang="0">
                <a:pos x="432" y="0"/>
              </a:cxn>
              <a:cxn ang="0">
                <a:pos x="1776" y="0"/>
              </a:cxn>
              <a:cxn ang="0">
                <a:pos x="1776" y="192"/>
              </a:cxn>
              <a:cxn ang="0">
                <a:pos x="3120" y="192"/>
              </a:cxn>
              <a:cxn ang="0">
                <a:pos x="3120" y="0"/>
              </a:cxn>
              <a:cxn ang="0">
                <a:pos x="3984" y="0"/>
              </a:cxn>
            </a:cxnLst>
            <a:rect l="0" t="0" r="r" b="b"/>
            <a:pathLst>
              <a:path w="3984" h="192">
                <a:moveTo>
                  <a:pt x="0" y="192"/>
                </a:moveTo>
                <a:lnTo>
                  <a:pt x="432" y="192"/>
                </a:lnTo>
                <a:lnTo>
                  <a:pt x="432" y="0"/>
                </a:lnTo>
                <a:lnTo>
                  <a:pt x="1776" y="0"/>
                </a:lnTo>
                <a:lnTo>
                  <a:pt x="1776" y="192"/>
                </a:lnTo>
                <a:lnTo>
                  <a:pt x="3120" y="192"/>
                </a:lnTo>
                <a:lnTo>
                  <a:pt x="3120" y="0"/>
                </a:lnTo>
                <a:lnTo>
                  <a:pt x="398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0" name="Segnaposto numero diapositiva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49</a:t>
            </a:fld>
            <a:endParaRPr lang="it-IT" dirty="0"/>
          </a:p>
        </p:txBody>
      </p:sp>
      <p:sp>
        <p:nvSpPr>
          <p:cNvPr id="162" name="Segnaposto piè di pagina 1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67" name="Rectangle 22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dirty="0"/>
              <a:t>Tabelle delle funzioni</a:t>
            </a:r>
          </a:p>
        </p:txBody>
      </p:sp>
      <p:graphicFrame>
        <p:nvGraphicFramePr>
          <p:cNvPr id="236770" name="Group 226"/>
          <p:cNvGraphicFramePr>
            <a:graphicFrameLocks noGrp="1"/>
          </p:cNvGraphicFramePr>
          <p:nvPr/>
        </p:nvGraphicFramePr>
        <p:xfrm>
          <a:off x="395288" y="2492375"/>
          <a:ext cx="1755775" cy="2286000"/>
        </p:xfrm>
        <a:graphic>
          <a:graphicData uri="http://schemas.openxmlformats.org/drawingml/2006/table">
            <a:tbl>
              <a:tblPr/>
              <a:tblGrid>
                <a:gridCol w="585787"/>
                <a:gridCol w="584200"/>
                <a:gridCol w="585788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052" name="Group 508"/>
          <p:cNvGraphicFramePr>
            <a:graphicFrameLocks noGrp="1"/>
          </p:cNvGraphicFramePr>
          <p:nvPr/>
        </p:nvGraphicFramePr>
        <p:xfrm>
          <a:off x="7019925" y="2492375"/>
          <a:ext cx="1169988" cy="137160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974" name="Group 430"/>
          <p:cNvGraphicFramePr>
            <a:graphicFrameLocks noGrp="1"/>
          </p:cNvGraphicFramePr>
          <p:nvPr/>
        </p:nvGraphicFramePr>
        <p:xfrm>
          <a:off x="4643438" y="2492375"/>
          <a:ext cx="1755775" cy="2286000"/>
        </p:xfrm>
        <a:graphic>
          <a:graphicData uri="http://schemas.openxmlformats.org/drawingml/2006/table">
            <a:tbl>
              <a:tblPr/>
              <a:tblGrid>
                <a:gridCol w="585787"/>
                <a:gridCol w="584200"/>
                <a:gridCol w="585788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049" name="Group 505"/>
          <p:cNvGraphicFramePr>
            <a:graphicFrameLocks noGrp="1"/>
          </p:cNvGraphicFramePr>
          <p:nvPr/>
        </p:nvGraphicFramePr>
        <p:xfrm>
          <a:off x="2771775" y="2492375"/>
          <a:ext cx="1169988" cy="137160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050" name="Line 506"/>
          <p:cNvSpPr>
            <a:spLocks noChangeShapeType="1"/>
          </p:cNvSpPr>
          <p:nvPr/>
        </p:nvSpPr>
        <p:spPr bwMode="auto">
          <a:xfrm>
            <a:off x="5940425" y="43656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37053" name="Line 509"/>
          <p:cNvSpPr>
            <a:spLocks noChangeShapeType="1"/>
          </p:cNvSpPr>
          <p:nvPr/>
        </p:nvSpPr>
        <p:spPr bwMode="auto">
          <a:xfrm>
            <a:off x="7740650" y="3429000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6F6EB3FF-7740-49D9-81E0-C36110D172F8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Glossario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Th</a:t>
            </a:r>
            <a:r>
              <a:rPr lang="it-IT" sz="2400" dirty="0"/>
              <a:t>	= 	</a:t>
            </a:r>
            <a:r>
              <a:rPr lang="it-IT" sz="2400" dirty="0" err="1"/>
              <a:t>T</a:t>
            </a:r>
            <a:r>
              <a:rPr lang="it-IT" sz="2400" baseline="-25000" dirty="0" err="1"/>
              <a:t>hold</a:t>
            </a:r>
            <a:r>
              <a:rPr lang="it-IT" sz="2400" dirty="0"/>
              <a:t> (tempo di mantenimento dopo il  				campionamento)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Ts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setup</a:t>
            </a:r>
            <a:r>
              <a:rPr lang="it-IT" sz="2400" dirty="0"/>
              <a:t> (tempo di stabilizzazione prima del 			campionamento)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Tp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propagation</a:t>
            </a:r>
            <a:r>
              <a:rPr lang="it-IT" sz="2400" baseline="-25000" dirty="0"/>
              <a:t> </a:t>
            </a:r>
            <a:r>
              <a:rPr lang="it-IT" sz="2400" dirty="0"/>
              <a:t>(tempo di propagazione del dato nel 		</a:t>
            </a:r>
            <a:r>
              <a:rPr lang="it-IT" sz="2400" dirty="0" err="1"/>
              <a:t>Flip</a:t>
            </a:r>
            <a:r>
              <a:rPr lang="it-IT" sz="2400" dirty="0"/>
              <a:t> –Flop D)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Tx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input</a:t>
            </a:r>
            <a:r>
              <a:rPr lang="it-IT" sz="2400" dirty="0"/>
              <a:t> (tempo durante il quale gli ingressi possono 		variare)</a:t>
            </a:r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Tcs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calc-s</a:t>
            </a:r>
            <a:r>
              <a:rPr lang="it-IT" sz="2400" dirty="0"/>
              <a:t> (Tempo di calcolo delle variabili di stato)</a:t>
            </a:r>
          </a:p>
          <a:p>
            <a:pPr>
              <a:tabLst>
                <a:tab pos="952500" algn="l"/>
                <a:tab pos="1428750" algn="l"/>
              </a:tabLst>
            </a:pPr>
            <a:endParaRPr lang="it-IT" sz="2400" dirty="0"/>
          </a:p>
          <a:p>
            <a:pPr>
              <a:tabLst>
                <a:tab pos="952500" algn="l"/>
                <a:tab pos="1428750" algn="l"/>
              </a:tabLst>
            </a:pPr>
            <a:r>
              <a:rPr lang="it-IT" sz="2400" dirty="0" err="1"/>
              <a:t>Tcz</a:t>
            </a:r>
            <a:r>
              <a:rPr lang="it-IT" sz="2400" dirty="0"/>
              <a:t>	=	</a:t>
            </a:r>
            <a:r>
              <a:rPr lang="it-IT" sz="2400" dirty="0" err="1"/>
              <a:t>T</a:t>
            </a:r>
            <a:r>
              <a:rPr lang="it-IT" sz="2400" baseline="-25000" dirty="0" err="1"/>
              <a:t>calc-z</a:t>
            </a:r>
            <a:r>
              <a:rPr lang="it-IT" sz="2400" dirty="0"/>
              <a:t> (Tempo di calcolo delle variabili d’uscita)</a:t>
            </a:r>
            <a:endParaRPr lang="it-IT" sz="2400" baseline="-25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questa macchina il tempo di calcolo delle variabili di stato limita pesantemente l’intervallo di tempo durante il quale gli ingressi possono essere instabili</a:t>
            </a:r>
          </a:p>
          <a:p>
            <a:r>
              <a:rPr lang="it-IT" dirty="0"/>
              <a:t>Per garantire la sincronizzazione degli ingressi si può mettere una barriera di F-F D (un Registro) subito dopo i terminali d’ingresso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</a:t>
            </a:r>
            <a:r>
              <a:rPr lang="it-IT" dirty="0" err="1"/>
              <a:t>Mealy</a:t>
            </a:r>
            <a:endParaRPr lang="it-IT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</a:t>
            </a: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0" name="Line 6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1" name="Oval 7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2" name="Oval 8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3" name="Oval 9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56" name="Oval 12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7" name="Oval 13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8" name="Oval 14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0" name="Freeform 16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1" name="Freeform 17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62" name="Oval 18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3" name="Oval 19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4" name="Oval 20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5" name="Oval 21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90168" name="Text Box 24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69" name="Text Box 25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0170" name="Text Box 26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90172" name="Text Box 28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90173" name="Text Box 29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0177" name="Text Box 33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0179" name="Text Box 35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0180" name="Text Box 36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0181" name="Text Box 37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90183" name="Text Box 39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0184" name="Rectangle 40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0185" name="Line 41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6" name="Line 42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7" name="Line 43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8" name="Line 44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0191" name="Text Box 47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50" name="Segnaposto numero diapositiva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52</a:t>
            </a:fld>
            <a:endParaRPr lang="it-IT" dirty="0"/>
          </a:p>
        </p:txBody>
      </p:sp>
      <p:sp>
        <p:nvSpPr>
          <p:cNvPr id="52" name="Segnaposto piè di pagina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Problema dell’instabilità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Presenza di anelli multipli</a:t>
            </a:r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endParaRPr lang="it-IT" dirty="0"/>
          </a:p>
          <a:p>
            <a:pPr>
              <a:lnSpc>
                <a:spcPct val="90000"/>
              </a:lnSpc>
            </a:pPr>
            <a:r>
              <a:rPr lang="it-IT" dirty="0"/>
              <a:t> A causa dei ritardi sulle porte le uscite oscillano</a:t>
            </a:r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2667000" y="3962400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R</a:t>
            </a: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2667000" y="26670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S</a:t>
            </a:r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6350000" y="2133600"/>
            <a:ext cx="3349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0</a:t>
            </a:r>
          </a:p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175" name="Line 7"/>
          <p:cNvSpPr>
            <a:spLocks noChangeShapeType="1"/>
          </p:cNvSpPr>
          <p:nvPr/>
        </p:nvSpPr>
        <p:spPr bwMode="auto">
          <a:xfrm flipH="1">
            <a:off x="41148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76" name="Line 8"/>
          <p:cNvSpPr>
            <a:spLocks noChangeShapeType="1"/>
          </p:cNvSpPr>
          <p:nvPr/>
        </p:nvSpPr>
        <p:spPr bwMode="auto">
          <a:xfrm flipV="1">
            <a:off x="5562600" y="2895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 flipH="1">
            <a:off x="2667000" y="2590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78" name="Text Box 10"/>
          <p:cNvSpPr txBox="1">
            <a:spLocks noChangeArrowheads="1"/>
          </p:cNvSpPr>
          <p:nvPr/>
        </p:nvSpPr>
        <p:spPr bwMode="auto">
          <a:xfrm>
            <a:off x="6934200" y="3962400"/>
            <a:ext cx="512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  <a:sym typeface="Symbol" pitchFamily="18" charset="2"/>
              </a:rPr>
              <a:t></a:t>
            </a:r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391179" name="Oval 11"/>
          <p:cNvSpPr>
            <a:spLocks noChangeArrowheads="1"/>
          </p:cNvSpPr>
          <p:nvPr/>
        </p:nvSpPr>
        <p:spPr bwMode="auto">
          <a:xfrm>
            <a:off x="54864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1" name="Freeform 13"/>
          <p:cNvSpPr>
            <a:spLocks/>
          </p:cNvSpPr>
          <p:nvPr/>
        </p:nvSpPr>
        <p:spPr bwMode="auto">
          <a:xfrm>
            <a:off x="4267200" y="30480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3" name="Oval 15"/>
          <p:cNvSpPr>
            <a:spLocks noChangeArrowheads="1"/>
          </p:cNvSpPr>
          <p:nvPr/>
        </p:nvSpPr>
        <p:spPr bwMode="auto">
          <a:xfrm flipV="1">
            <a:off x="54864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 flipV="1">
            <a:off x="5257800" y="2895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5" name="Freeform 17"/>
          <p:cNvSpPr>
            <a:spLocks/>
          </p:cNvSpPr>
          <p:nvPr/>
        </p:nvSpPr>
        <p:spPr bwMode="auto">
          <a:xfrm flipV="1">
            <a:off x="4267200" y="2895600"/>
            <a:ext cx="1295400" cy="1066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144"/>
              </a:cxn>
              <a:cxn ang="0">
                <a:pos x="816" y="480"/>
              </a:cxn>
              <a:cxn ang="0">
                <a:pos x="816" y="672"/>
              </a:cxn>
            </a:cxnLst>
            <a:rect l="0" t="0" r="r" b="b"/>
            <a:pathLst>
              <a:path w="816" h="672">
                <a:moveTo>
                  <a:pt x="192" y="0"/>
                </a:moveTo>
                <a:lnTo>
                  <a:pt x="0" y="0"/>
                </a:lnTo>
                <a:lnTo>
                  <a:pt x="0" y="144"/>
                </a:lnTo>
                <a:lnTo>
                  <a:pt x="816" y="480"/>
                </a:lnTo>
                <a:lnTo>
                  <a:pt x="816" y="67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 flipV="1">
            <a:off x="5562600" y="4114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 flipH="1">
            <a:off x="41148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 flipH="1">
            <a:off x="2667000" y="4419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0" y="3886200"/>
            <a:ext cx="685800" cy="457200"/>
            <a:chOff x="3600" y="2256"/>
            <a:chExt cx="432" cy="288"/>
          </a:xfrm>
        </p:grpSpPr>
        <p:sp>
          <p:nvSpPr>
            <p:cNvPr id="391190" name="AutoShape 22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191" name="Oval 23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572000" y="2667000"/>
            <a:ext cx="685800" cy="457200"/>
            <a:chOff x="3600" y="2256"/>
            <a:chExt cx="432" cy="288"/>
          </a:xfrm>
        </p:grpSpPr>
        <p:sp>
          <p:nvSpPr>
            <p:cNvPr id="391193" name="AutoShape 25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194" name="Oval 26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1195" name="Freeform 27"/>
          <p:cNvSpPr>
            <a:spLocks/>
          </p:cNvSpPr>
          <p:nvPr/>
        </p:nvSpPr>
        <p:spPr bwMode="auto">
          <a:xfrm>
            <a:off x="3124200" y="2895600"/>
            <a:ext cx="304800" cy="1219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 flipH="1">
            <a:off x="26670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197" name="Oval 29"/>
          <p:cNvSpPr>
            <a:spLocks noChangeArrowheads="1"/>
          </p:cNvSpPr>
          <p:nvPr/>
        </p:nvSpPr>
        <p:spPr bwMode="auto">
          <a:xfrm>
            <a:off x="30480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2514600"/>
            <a:ext cx="685800" cy="457200"/>
            <a:chOff x="3600" y="2256"/>
            <a:chExt cx="432" cy="288"/>
          </a:xfrm>
        </p:grpSpPr>
        <p:sp>
          <p:nvSpPr>
            <p:cNvPr id="391199" name="AutoShape 31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200" name="Oval 32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429000" y="4038600"/>
            <a:ext cx="685800" cy="457200"/>
            <a:chOff x="3600" y="2256"/>
            <a:chExt cx="432" cy="288"/>
          </a:xfrm>
        </p:grpSpPr>
        <p:sp>
          <p:nvSpPr>
            <p:cNvPr id="391202" name="AutoShape 34"/>
            <p:cNvSpPr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flowChartDelay">
              <a:avLst/>
            </a:prstGeom>
            <a:noFill/>
            <a:ln w="38100">
              <a:solidFill>
                <a:srgbClr val="CC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1203" name="Oval 35"/>
            <p:cNvSpPr>
              <a:spLocks noChangeArrowheads="1"/>
            </p:cNvSpPr>
            <p:nvPr/>
          </p:nvSpPr>
          <p:spPr bwMode="auto">
            <a:xfrm>
              <a:off x="3936" y="2352"/>
              <a:ext cx="96" cy="9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2132013" y="3276600"/>
            <a:ext cx="5191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Ck</a:t>
            </a:r>
          </a:p>
        </p:txBody>
      </p:sp>
      <p:sp>
        <p:nvSpPr>
          <p:cNvPr id="391205" name="Freeform 37"/>
          <p:cNvSpPr>
            <a:spLocks/>
          </p:cNvSpPr>
          <p:nvPr/>
        </p:nvSpPr>
        <p:spPr bwMode="auto">
          <a:xfrm>
            <a:off x="1981200" y="2895600"/>
            <a:ext cx="3886200" cy="19050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448" y="1200"/>
              </a:cxn>
              <a:cxn ang="0">
                <a:pos x="0" y="1200"/>
              </a:cxn>
              <a:cxn ang="0">
                <a:pos x="0" y="1056"/>
              </a:cxn>
              <a:cxn ang="0">
                <a:pos x="96" y="1056"/>
              </a:cxn>
            </a:cxnLst>
            <a:rect l="0" t="0" r="r" b="b"/>
            <a:pathLst>
              <a:path w="2448" h="1200">
                <a:moveTo>
                  <a:pt x="2448" y="0"/>
                </a:moveTo>
                <a:lnTo>
                  <a:pt x="2448" y="1200"/>
                </a:lnTo>
                <a:lnTo>
                  <a:pt x="0" y="1200"/>
                </a:lnTo>
                <a:lnTo>
                  <a:pt x="0" y="1056"/>
                </a:lnTo>
                <a:lnTo>
                  <a:pt x="96" y="1056"/>
                </a:lnTo>
              </a:path>
            </a:pathLst>
          </a:custGeom>
          <a:noFill/>
          <a:ln w="38100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6" name="Freeform 38"/>
          <p:cNvSpPr>
            <a:spLocks/>
          </p:cNvSpPr>
          <p:nvPr/>
        </p:nvSpPr>
        <p:spPr bwMode="auto">
          <a:xfrm>
            <a:off x="1981200" y="2133600"/>
            <a:ext cx="4114800" cy="1981200"/>
          </a:xfrm>
          <a:custGeom>
            <a:avLst/>
            <a:gdLst/>
            <a:ahLst/>
            <a:cxnLst>
              <a:cxn ang="0">
                <a:pos x="2592" y="1248"/>
              </a:cxn>
              <a:cxn ang="0">
                <a:pos x="2592" y="0"/>
              </a:cxn>
              <a:cxn ang="0">
                <a:pos x="0" y="0"/>
              </a:cxn>
              <a:cxn ang="0">
                <a:pos x="0" y="192"/>
              </a:cxn>
              <a:cxn ang="0">
                <a:pos x="96" y="192"/>
              </a:cxn>
            </a:cxnLst>
            <a:rect l="0" t="0" r="r" b="b"/>
            <a:pathLst>
              <a:path w="2592" h="1248">
                <a:moveTo>
                  <a:pt x="2592" y="1248"/>
                </a:moveTo>
                <a:lnTo>
                  <a:pt x="2592" y="0"/>
                </a:lnTo>
                <a:lnTo>
                  <a:pt x="0" y="0"/>
                </a:lnTo>
                <a:lnTo>
                  <a:pt x="0" y="192"/>
                </a:lnTo>
                <a:lnTo>
                  <a:pt x="96" y="192"/>
                </a:lnTo>
              </a:path>
            </a:pathLst>
          </a:custGeom>
          <a:noFill/>
          <a:ln w="38100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7" name="Freeform 39"/>
          <p:cNvSpPr>
            <a:spLocks/>
          </p:cNvSpPr>
          <p:nvPr/>
        </p:nvSpPr>
        <p:spPr bwMode="auto">
          <a:xfrm>
            <a:off x="1828800" y="2743200"/>
            <a:ext cx="304800" cy="1524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0" y="768"/>
              </a:cxn>
              <a:cxn ang="0">
                <a:pos x="192" y="768"/>
              </a:cxn>
            </a:cxnLst>
            <a:rect l="0" t="0" r="r" b="b"/>
            <a:pathLst>
              <a:path w="192" h="768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  <a:lnTo>
                  <a:pt x="192" y="76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8" name="Line 40"/>
          <p:cNvSpPr>
            <a:spLocks noChangeShapeType="1"/>
          </p:cNvSpPr>
          <p:nvPr/>
        </p:nvSpPr>
        <p:spPr bwMode="auto">
          <a:xfrm flipH="1">
            <a:off x="1371600" y="3505200"/>
            <a:ext cx="457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1209" name="Oval 41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0" name="AutoShape 42"/>
          <p:cNvSpPr>
            <a:spLocks noChangeArrowheads="1"/>
          </p:cNvSpPr>
          <p:nvPr/>
        </p:nvSpPr>
        <p:spPr bwMode="auto">
          <a:xfrm>
            <a:off x="2133600" y="23622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1" name="AutoShape 43"/>
          <p:cNvSpPr>
            <a:spLocks noChangeArrowheads="1"/>
          </p:cNvSpPr>
          <p:nvPr/>
        </p:nvSpPr>
        <p:spPr bwMode="auto">
          <a:xfrm>
            <a:off x="2133600" y="4191000"/>
            <a:ext cx="533400" cy="457200"/>
          </a:xfrm>
          <a:prstGeom prst="flowChartDelay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2" name="Oval 44"/>
          <p:cNvSpPr>
            <a:spLocks noChangeArrowheads="1"/>
          </p:cNvSpPr>
          <p:nvPr/>
        </p:nvSpPr>
        <p:spPr bwMode="auto">
          <a:xfrm>
            <a:off x="57912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3" name="Oval 45"/>
          <p:cNvSpPr>
            <a:spLocks noChangeArrowheads="1"/>
          </p:cNvSpPr>
          <p:nvPr/>
        </p:nvSpPr>
        <p:spPr bwMode="auto">
          <a:xfrm>
            <a:off x="6019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1214" name="Text Box 46"/>
          <p:cNvSpPr txBox="1">
            <a:spLocks noChangeArrowheads="1"/>
          </p:cNvSpPr>
          <p:nvPr/>
        </p:nvSpPr>
        <p:spPr bwMode="auto">
          <a:xfrm>
            <a:off x="914400" y="3276600"/>
            <a:ext cx="366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A</a:t>
            </a:r>
          </a:p>
        </p:txBody>
      </p:sp>
      <p:sp>
        <p:nvSpPr>
          <p:cNvPr id="391215" name="Text Box 47"/>
          <p:cNvSpPr txBox="1">
            <a:spLocks noChangeArrowheads="1"/>
          </p:cNvSpPr>
          <p:nvPr/>
        </p:nvSpPr>
        <p:spPr bwMode="auto">
          <a:xfrm>
            <a:off x="6400800" y="3352800"/>
            <a:ext cx="3349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16" name="Text Box 48"/>
          <p:cNvSpPr txBox="1">
            <a:spLocks noChangeArrowheads="1"/>
          </p:cNvSpPr>
          <p:nvPr/>
        </p:nvSpPr>
        <p:spPr bwMode="auto">
          <a:xfrm>
            <a:off x="6994525" y="2590800"/>
            <a:ext cx="385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Q</a:t>
            </a:r>
          </a:p>
        </p:txBody>
      </p:sp>
      <p:sp>
        <p:nvSpPr>
          <p:cNvPr id="391217" name="Text Box 49"/>
          <p:cNvSpPr txBox="1">
            <a:spLocks noChangeArrowheads="1"/>
          </p:cNvSpPr>
          <p:nvPr/>
        </p:nvSpPr>
        <p:spPr bwMode="auto">
          <a:xfrm>
            <a:off x="1447800" y="3048000"/>
            <a:ext cx="334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</p:txBody>
      </p:sp>
      <p:sp>
        <p:nvSpPr>
          <p:cNvPr id="391218" name="Text Box 50"/>
          <p:cNvSpPr txBox="1">
            <a:spLocks noChangeArrowheads="1"/>
          </p:cNvSpPr>
          <p:nvPr/>
        </p:nvSpPr>
        <p:spPr bwMode="auto">
          <a:xfrm>
            <a:off x="2743200" y="3124200"/>
            <a:ext cx="334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latin typeface="Arial Rounded MT Bold" pitchFamily="34" charset="0"/>
              </a:rPr>
              <a:t>1</a:t>
            </a:r>
          </a:p>
        </p:txBody>
      </p:sp>
      <p:sp>
        <p:nvSpPr>
          <p:cNvPr id="391219" name="Text Box 51"/>
          <p:cNvSpPr txBox="1">
            <a:spLocks noChangeArrowheads="1"/>
          </p:cNvSpPr>
          <p:nvPr/>
        </p:nvSpPr>
        <p:spPr bwMode="auto">
          <a:xfrm>
            <a:off x="2824163" y="22098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0" name="Text Box 52"/>
          <p:cNvSpPr txBox="1">
            <a:spLocks noChangeArrowheads="1"/>
          </p:cNvSpPr>
          <p:nvPr/>
        </p:nvSpPr>
        <p:spPr bwMode="auto">
          <a:xfrm>
            <a:off x="4195763" y="22860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1" name="Text Box 53"/>
          <p:cNvSpPr txBox="1">
            <a:spLocks noChangeArrowheads="1"/>
          </p:cNvSpPr>
          <p:nvPr/>
        </p:nvSpPr>
        <p:spPr bwMode="auto">
          <a:xfrm>
            <a:off x="2824163" y="44196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2" name="Text Box 54"/>
          <p:cNvSpPr txBox="1">
            <a:spLocks noChangeArrowheads="1"/>
          </p:cNvSpPr>
          <p:nvPr/>
        </p:nvSpPr>
        <p:spPr bwMode="auto">
          <a:xfrm>
            <a:off x="4195763" y="42672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3" name="Text Box 55"/>
          <p:cNvSpPr txBox="1">
            <a:spLocks noChangeArrowheads="1"/>
          </p:cNvSpPr>
          <p:nvPr/>
        </p:nvSpPr>
        <p:spPr bwMode="auto">
          <a:xfrm>
            <a:off x="5338763" y="24384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391224" name="Text Box 56"/>
          <p:cNvSpPr txBox="1">
            <a:spLocks noChangeArrowheads="1"/>
          </p:cNvSpPr>
          <p:nvPr/>
        </p:nvSpPr>
        <p:spPr bwMode="auto">
          <a:xfrm>
            <a:off x="5414963" y="419100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0</a:t>
            </a:r>
          </a:p>
        </p:txBody>
      </p:sp>
      <p:sp>
        <p:nvSpPr>
          <p:cNvPr id="391225" name="Text Box 57"/>
          <p:cNvSpPr txBox="1">
            <a:spLocks noChangeArrowheads="1"/>
          </p:cNvSpPr>
          <p:nvPr/>
        </p:nvSpPr>
        <p:spPr bwMode="auto">
          <a:xfrm>
            <a:off x="900113" y="2636838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J*</a:t>
            </a:r>
          </a:p>
        </p:txBody>
      </p:sp>
      <p:sp>
        <p:nvSpPr>
          <p:cNvPr id="391226" name="Text Box 58"/>
          <p:cNvSpPr txBox="1">
            <a:spLocks noChangeArrowheads="1"/>
          </p:cNvSpPr>
          <p:nvPr/>
        </p:nvSpPr>
        <p:spPr bwMode="auto">
          <a:xfrm>
            <a:off x="900113" y="37893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 eaLnBrk="0" hangingPunct="0"/>
            <a:r>
              <a:rPr lang="it-IT" sz="2000" b="1">
                <a:solidFill>
                  <a:srgbClr val="FF0000"/>
                </a:solidFill>
                <a:latin typeface="Arial Rounded MT Bold" pitchFamily="34" charset="0"/>
              </a:rPr>
              <a:t>K*</a:t>
            </a:r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53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asincrone</a:t>
            </a:r>
          </a:p>
          <a:p>
            <a:r>
              <a:rPr lang="it-IT" dirty="0"/>
              <a:t>È pericoloso usare più reti fra loro connesse</a:t>
            </a:r>
          </a:p>
          <a:p>
            <a:pPr lvl="2"/>
            <a:r>
              <a:rPr lang="it-IT" dirty="0"/>
              <a:t>si può ottenere una macchina asincrona “nascosta”</a:t>
            </a: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13652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198" name="Rectangle 6"/>
          <p:cNvSpPr>
            <a:spLocks noChangeArrowheads="1"/>
          </p:cNvSpPr>
          <p:nvPr/>
        </p:nvSpPr>
        <p:spPr bwMode="auto">
          <a:xfrm>
            <a:off x="19875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199" name="Line 7"/>
          <p:cNvSpPr>
            <a:spLocks noChangeShapeType="1"/>
          </p:cNvSpPr>
          <p:nvPr/>
        </p:nvSpPr>
        <p:spPr bwMode="auto">
          <a:xfrm>
            <a:off x="11430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0" name="Oval 8"/>
          <p:cNvSpPr>
            <a:spLocks noChangeArrowheads="1"/>
          </p:cNvSpPr>
          <p:nvPr/>
        </p:nvSpPr>
        <p:spPr bwMode="auto">
          <a:xfrm>
            <a:off x="12715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1" name="Oval 9"/>
          <p:cNvSpPr>
            <a:spLocks noChangeArrowheads="1"/>
          </p:cNvSpPr>
          <p:nvPr/>
        </p:nvSpPr>
        <p:spPr bwMode="auto">
          <a:xfrm>
            <a:off x="12715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2" name="Oval 10"/>
          <p:cNvSpPr>
            <a:spLocks noChangeArrowheads="1"/>
          </p:cNvSpPr>
          <p:nvPr/>
        </p:nvSpPr>
        <p:spPr bwMode="auto">
          <a:xfrm>
            <a:off x="12715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3" name="Line 11"/>
          <p:cNvSpPr>
            <a:spLocks noChangeShapeType="1"/>
          </p:cNvSpPr>
          <p:nvPr/>
        </p:nvSpPr>
        <p:spPr bwMode="auto">
          <a:xfrm>
            <a:off x="11430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4" name="Line 12"/>
          <p:cNvSpPr>
            <a:spLocks noChangeShapeType="1"/>
          </p:cNvSpPr>
          <p:nvPr/>
        </p:nvSpPr>
        <p:spPr bwMode="auto">
          <a:xfrm>
            <a:off x="25241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5" name="Oval 13"/>
          <p:cNvSpPr>
            <a:spLocks noChangeArrowheads="1"/>
          </p:cNvSpPr>
          <p:nvPr/>
        </p:nvSpPr>
        <p:spPr bwMode="auto">
          <a:xfrm>
            <a:off x="31384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6" name="Oval 14"/>
          <p:cNvSpPr>
            <a:spLocks noChangeArrowheads="1"/>
          </p:cNvSpPr>
          <p:nvPr/>
        </p:nvSpPr>
        <p:spPr bwMode="auto">
          <a:xfrm>
            <a:off x="31384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7" name="Oval 15"/>
          <p:cNvSpPr>
            <a:spLocks noChangeArrowheads="1"/>
          </p:cNvSpPr>
          <p:nvPr/>
        </p:nvSpPr>
        <p:spPr bwMode="auto">
          <a:xfrm>
            <a:off x="31384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8" name="Line 16"/>
          <p:cNvSpPr>
            <a:spLocks noChangeShapeType="1"/>
          </p:cNvSpPr>
          <p:nvPr/>
        </p:nvSpPr>
        <p:spPr bwMode="auto">
          <a:xfrm>
            <a:off x="25241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09" name="Freeform 17"/>
          <p:cNvSpPr>
            <a:spLocks/>
          </p:cNvSpPr>
          <p:nvPr/>
        </p:nvSpPr>
        <p:spPr bwMode="auto">
          <a:xfrm>
            <a:off x="16033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0" name="Freeform 18"/>
          <p:cNvSpPr>
            <a:spLocks/>
          </p:cNvSpPr>
          <p:nvPr/>
        </p:nvSpPr>
        <p:spPr bwMode="auto">
          <a:xfrm>
            <a:off x="17319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1" name="Oval 19"/>
          <p:cNvSpPr>
            <a:spLocks noChangeArrowheads="1"/>
          </p:cNvSpPr>
          <p:nvPr/>
        </p:nvSpPr>
        <p:spPr bwMode="auto">
          <a:xfrm>
            <a:off x="18081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2" name="Oval 20"/>
          <p:cNvSpPr>
            <a:spLocks noChangeArrowheads="1"/>
          </p:cNvSpPr>
          <p:nvPr/>
        </p:nvSpPr>
        <p:spPr bwMode="auto">
          <a:xfrm>
            <a:off x="18081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3" name="Oval 21"/>
          <p:cNvSpPr>
            <a:spLocks noChangeArrowheads="1"/>
          </p:cNvSpPr>
          <p:nvPr/>
        </p:nvSpPr>
        <p:spPr bwMode="auto">
          <a:xfrm>
            <a:off x="28321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4" name="Oval 22"/>
          <p:cNvSpPr>
            <a:spLocks noChangeArrowheads="1"/>
          </p:cNvSpPr>
          <p:nvPr/>
        </p:nvSpPr>
        <p:spPr bwMode="auto">
          <a:xfrm>
            <a:off x="28321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5" name="Rectangle 23"/>
          <p:cNvSpPr>
            <a:spLocks noChangeArrowheads="1"/>
          </p:cNvSpPr>
          <p:nvPr/>
        </p:nvSpPr>
        <p:spPr bwMode="auto">
          <a:xfrm>
            <a:off x="26939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16" name="Line 24"/>
          <p:cNvSpPr>
            <a:spLocks noChangeShapeType="1"/>
          </p:cNvSpPr>
          <p:nvPr/>
        </p:nvSpPr>
        <p:spPr bwMode="auto">
          <a:xfrm>
            <a:off x="27559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7" name="Line 25"/>
          <p:cNvSpPr>
            <a:spLocks noChangeShapeType="1"/>
          </p:cNvSpPr>
          <p:nvPr/>
        </p:nvSpPr>
        <p:spPr bwMode="auto">
          <a:xfrm>
            <a:off x="2693988" y="4573588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8" name="Line 26"/>
          <p:cNvSpPr>
            <a:spLocks noChangeShapeType="1"/>
          </p:cNvSpPr>
          <p:nvPr/>
        </p:nvSpPr>
        <p:spPr bwMode="auto">
          <a:xfrm>
            <a:off x="26939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19" name="Line 27"/>
          <p:cNvSpPr>
            <a:spLocks noChangeShapeType="1"/>
          </p:cNvSpPr>
          <p:nvPr/>
        </p:nvSpPr>
        <p:spPr bwMode="auto">
          <a:xfrm>
            <a:off x="26939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0" name="Line 28"/>
          <p:cNvSpPr>
            <a:spLocks noChangeShapeType="1"/>
          </p:cNvSpPr>
          <p:nvPr/>
        </p:nvSpPr>
        <p:spPr bwMode="auto">
          <a:xfrm>
            <a:off x="26939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27257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3" name="Rectangle 31"/>
          <p:cNvSpPr>
            <a:spLocks noChangeArrowheads="1"/>
          </p:cNvSpPr>
          <p:nvPr/>
        </p:nvSpPr>
        <p:spPr bwMode="auto">
          <a:xfrm>
            <a:off x="34988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4" name="Rectangle 32"/>
          <p:cNvSpPr>
            <a:spLocks noChangeArrowheads="1"/>
          </p:cNvSpPr>
          <p:nvPr/>
        </p:nvSpPr>
        <p:spPr bwMode="auto">
          <a:xfrm>
            <a:off x="41211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>
            <a:off x="32766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26" name="Oval 34"/>
          <p:cNvSpPr>
            <a:spLocks noChangeArrowheads="1"/>
          </p:cNvSpPr>
          <p:nvPr/>
        </p:nvSpPr>
        <p:spPr bwMode="auto">
          <a:xfrm>
            <a:off x="34051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7" name="Oval 35"/>
          <p:cNvSpPr>
            <a:spLocks noChangeArrowheads="1"/>
          </p:cNvSpPr>
          <p:nvPr/>
        </p:nvSpPr>
        <p:spPr bwMode="auto">
          <a:xfrm>
            <a:off x="34051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8" name="Oval 36"/>
          <p:cNvSpPr>
            <a:spLocks noChangeArrowheads="1"/>
          </p:cNvSpPr>
          <p:nvPr/>
        </p:nvSpPr>
        <p:spPr bwMode="auto">
          <a:xfrm>
            <a:off x="34051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29" name="Line 37"/>
          <p:cNvSpPr>
            <a:spLocks noChangeShapeType="1"/>
          </p:cNvSpPr>
          <p:nvPr/>
        </p:nvSpPr>
        <p:spPr bwMode="auto">
          <a:xfrm>
            <a:off x="32766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0" name="Line 38"/>
          <p:cNvSpPr>
            <a:spLocks noChangeShapeType="1"/>
          </p:cNvSpPr>
          <p:nvPr/>
        </p:nvSpPr>
        <p:spPr bwMode="auto">
          <a:xfrm>
            <a:off x="46577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1" name="Oval 39"/>
          <p:cNvSpPr>
            <a:spLocks noChangeArrowheads="1"/>
          </p:cNvSpPr>
          <p:nvPr/>
        </p:nvSpPr>
        <p:spPr bwMode="auto">
          <a:xfrm>
            <a:off x="52720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2" name="Oval 40"/>
          <p:cNvSpPr>
            <a:spLocks noChangeArrowheads="1"/>
          </p:cNvSpPr>
          <p:nvPr/>
        </p:nvSpPr>
        <p:spPr bwMode="auto">
          <a:xfrm>
            <a:off x="52720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3" name="Oval 41"/>
          <p:cNvSpPr>
            <a:spLocks noChangeArrowheads="1"/>
          </p:cNvSpPr>
          <p:nvPr/>
        </p:nvSpPr>
        <p:spPr bwMode="auto">
          <a:xfrm>
            <a:off x="52720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4" name="Line 42"/>
          <p:cNvSpPr>
            <a:spLocks noChangeShapeType="1"/>
          </p:cNvSpPr>
          <p:nvPr/>
        </p:nvSpPr>
        <p:spPr bwMode="auto">
          <a:xfrm>
            <a:off x="46577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5" name="Freeform 43"/>
          <p:cNvSpPr>
            <a:spLocks/>
          </p:cNvSpPr>
          <p:nvPr/>
        </p:nvSpPr>
        <p:spPr bwMode="auto">
          <a:xfrm>
            <a:off x="37369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6" name="Freeform 44"/>
          <p:cNvSpPr>
            <a:spLocks/>
          </p:cNvSpPr>
          <p:nvPr/>
        </p:nvSpPr>
        <p:spPr bwMode="auto">
          <a:xfrm>
            <a:off x="38655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37" name="Oval 45"/>
          <p:cNvSpPr>
            <a:spLocks noChangeArrowheads="1"/>
          </p:cNvSpPr>
          <p:nvPr/>
        </p:nvSpPr>
        <p:spPr bwMode="auto">
          <a:xfrm>
            <a:off x="39417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8" name="Oval 46"/>
          <p:cNvSpPr>
            <a:spLocks noChangeArrowheads="1"/>
          </p:cNvSpPr>
          <p:nvPr/>
        </p:nvSpPr>
        <p:spPr bwMode="auto">
          <a:xfrm>
            <a:off x="39417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39" name="Oval 47"/>
          <p:cNvSpPr>
            <a:spLocks noChangeArrowheads="1"/>
          </p:cNvSpPr>
          <p:nvPr/>
        </p:nvSpPr>
        <p:spPr bwMode="auto">
          <a:xfrm>
            <a:off x="49657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0" name="Oval 48"/>
          <p:cNvSpPr>
            <a:spLocks noChangeArrowheads="1"/>
          </p:cNvSpPr>
          <p:nvPr/>
        </p:nvSpPr>
        <p:spPr bwMode="auto">
          <a:xfrm>
            <a:off x="49657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1" name="Rectangle 49"/>
          <p:cNvSpPr>
            <a:spLocks noChangeArrowheads="1"/>
          </p:cNvSpPr>
          <p:nvPr/>
        </p:nvSpPr>
        <p:spPr bwMode="auto">
          <a:xfrm>
            <a:off x="48275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42" name="Line 50"/>
          <p:cNvSpPr>
            <a:spLocks noChangeShapeType="1"/>
          </p:cNvSpPr>
          <p:nvPr/>
        </p:nvSpPr>
        <p:spPr bwMode="auto">
          <a:xfrm>
            <a:off x="48895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3" name="Line 51"/>
          <p:cNvSpPr>
            <a:spLocks noChangeShapeType="1"/>
          </p:cNvSpPr>
          <p:nvPr/>
        </p:nvSpPr>
        <p:spPr bwMode="auto">
          <a:xfrm>
            <a:off x="4827588" y="4573588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4" name="Line 52"/>
          <p:cNvSpPr>
            <a:spLocks noChangeShapeType="1"/>
          </p:cNvSpPr>
          <p:nvPr/>
        </p:nvSpPr>
        <p:spPr bwMode="auto">
          <a:xfrm>
            <a:off x="48275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5" name="Line 53"/>
          <p:cNvSpPr>
            <a:spLocks noChangeShapeType="1"/>
          </p:cNvSpPr>
          <p:nvPr/>
        </p:nvSpPr>
        <p:spPr bwMode="auto">
          <a:xfrm>
            <a:off x="48275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6" name="Line 54"/>
          <p:cNvSpPr>
            <a:spLocks noChangeShapeType="1"/>
          </p:cNvSpPr>
          <p:nvPr/>
        </p:nvSpPr>
        <p:spPr bwMode="auto">
          <a:xfrm>
            <a:off x="48275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7" name="Line 55"/>
          <p:cNvSpPr>
            <a:spLocks noChangeShapeType="1"/>
          </p:cNvSpPr>
          <p:nvPr/>
        </p:nvSpPr>
        <p:spPr bwMode="auto">
          <a:xfrm>
            <a:off x="48593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49" name="Rectangle 57"/>
          <p:cNvSpPr>
            <a:spLocks noChangeArrowheads="1"/>
          </p:cNvSpPr>
          <p:nvPr/>
        </p:nvSpPr>
        <p:spPr bwMode="auto">
          <a:xfrm>
            <a:off x="5632450" y="4114800"/>
            <a:ext cx="1611313" cy="134143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0" name="Rectangle 58"/>
          <p:cNvSpPr>
            <a:spLocks noChangeArrowheads="1"/>
          </p:cNvSpPr>
          <p:nvPr/>
        </p:nvSpPr>
        <p:spPr bwMode="auto">
          <a:xfrm>
            <a:off x="6254750" y="4121150"/>
            <a:ext cx="536575" cy="847725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1" name="Line 59"/>
          <p:cNvSpPr>
            <a:spLocks noChangeShapeType="1"/>
          </p:cNvSpPr>
          <p:nvPr/>
        </p:nvSpPr>
        <p:spPr bwMode="auto">
          <a:xfrm>
            <a:off x="5410200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2" name="Oval 60"/>
          <p:cNvSpPr>
            <a:spLocks noChangeArrowheads="1"/>
          </p:cNvSpPr>
          <p:nvPr/>
        </p:nvSpPr>
        <p:spPr bwMode="auto">
          <a:xfrm>
            <a:off x="5538788" y="4264025"/>
            <a:ext cx="23812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3" name="Oval 61"/>
          <p:cNvSpPr>
            <a:spLocks noChangeArrowheads="1"/>
          </p:cNvSpPr>
          <p:nvPr/>
        </p:nvSpPr>
        <p:spPr bwMode="auto">
          <a:xfrm>
            <a:off x="5538788" y="431958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4" name="Oval 62"/>
          <p:cNvSpPr>
            <a:spLocks noChangeArrowheads="1"/>
          </p:cNvSpPr>
          <p:nvPr/>
        </p:nvSpPr>
        <p:spPr bwMode="auto">
          <a:xfrm>
            <a:off x="5538788" y="4376738"/>
            <a:ext cx="23812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5" name="Line 63"/>
          <p:cNvSpPr>
            <a:spLocks noChangeShapeType="1"/>
          </p:cNvSpPr>
          <p:nvPr/>
        </p:nvSpPr>
        <p:spPr bwMode="auto">
          <a:xfrm>
            <a:off x="5410200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6" name="Line 64"/>
          <p:cNvSpPr>
            <a:spLocks noChangeShapeType="1"/>
          </p:cNvSpPr>
          <p:nvPr/>
        </p:nvSpPr>
        <p:spPr bwMode="auto">
          <a:xfrm>
            <a:off x="6791325" y="4205288"/>
            <a:ext cx="8445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57" name="Oval 65"/>
          <p:cNvSpPr>
            <a:spLocks noChangeArrowheads="1"/>
          </p:cNvSpPr>
          <p:nvPr/>
        </p:nvSpPr>
        <p:spPr bwMode="auto">
          <a:xfrm>
            <a:off x="7405688" y="4264025"/>
            <a:ext cx="25400" cy="26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8" name="Oval 66"/>
          <p:cNvSpPr>
            <a:spLocks noChangeArrowheads="1"/>
          </p:cNvSpPr>
          <p:nvPr/>
        </p:nvSpPr>
        <p:spPr bwMode="auto">
          <a:xfrm>
            <a:off x="7405688" y="431958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59" name="Oval 67"/>
          <p:cNvSpPr>
            <a:spLocks noChangeArrowheads="1"/>
          </p:cNvSpPr>
          <p:nvPr/>
        </p:nvSpPr>
        <p:spPr bwMode="auto">
          <a:xfrm>
            <a:off x="7405688" y="4376738"/>
            <a:ext cx="25400" cy="28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0" name="Line 68"/>
          <p:cNvSpPr>
            <a:spLocks noChangeShapeType="1"/>
          </p:cNvSpPr>
          <p:nvPr/>
        </p:nvSpPr>
        <p:spPr bwMode="auto">
          <a:xfrm>
            <a:off x="6791325" y="4460875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1" name="Freeform 69"/>
          <p:cNvSpPr>
            <a:spLocks/>
          </p:cNvSpPr>
          <p:nvPr/>
        </p:nvSpPr>
        <p:spPr bwMode="auto">
          <a:xfrm>
            <a:off x="5870575" y="4629150"/>
            <a:ext cx="1330325" cy="6223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2" name="Freeform 70"/>
          <p:cNvSpPr>
            <a:spLocks/>
          </p:cNvSpPr>
          <p:nvPr/>
        </p:nvSpPr>
        <p:spPr bwMode="auto">
          <a:xfrm>
            <a:off x="5999163" y="4799013"/>
            <a:ext cx="1125537" cy="31115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3" name="Oval 71"/>
          <p:cNvSpPr>
            <a:spLocks noChangeArrowheads="1"/>
          </p:cNvSpPr>
          <p:nvPr/>
        </p:nvSpPr>
        <p:spPr bwMode="auto">
          <a:xfrm>
            <a:off x="6075363" y="4659313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4" name="Oval 72"/>
          <p:cNvSpPr>
            <a:spLocks noChangeArrowheads="1"/>
          </p:cNvSpPr>
          <p:nvPr/>
        </p:nvSpPr>
        <p:spPr bwMode="auto">
          <a:xfrm>
            <a:off x="6075363" y="4714875"/>
            <a:ext cx="25400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5" name="Oval 73"/>
          <p:cNvSpPr>
            <a:spLocks noChangeArrowheads="1"/>
          </p:cNvSpPr>
          <p:nvPr/>
        </p:nvSpPr>
        <p:spPr bwMode="auto">
          <a:xfrm>
            <a:off x="7099300" y="4679950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6" name="Oval 74"/>
          <p:cNvSpPr>
            <a:spLocks noChangeArrowheads="1"/>
          </p:cNvSpPr>
          <p:nvPr/>
        </p:nvSpPr>
        <p:spPr bwMode="auto">
          <a:xfrm>
            <a:off x="7099300" y="4735513"/>
            <a:ext cx="26988" cy="285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7" name="Rectangle 75"/>
          <p:cNvSpPr>
            <a:spLocks noChangeArrowheads="1"/>
          </p:cNvSpPr>
          <p:nvPr/>
        </p:nvSpPr>
        <p:spPr bwMode="auto">
          <a:xfrm>
            <a:off x="6961188" y="4503738"/>
            <a:ext cx="123825" cy="4238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68" name="Line 76"/>
          <p:cNvSpPr>
            <a:spLocks noChangeShapeType="1"/>
          </p:cNvSpPr>
          <p:nvPr/>
        </p:nvSpPr>
        <p:spPr bwMode="auto">
          <a:xfrm>
            <a:off x="7023100" y="4503738"/>
            <a:ext cx="0" cy="423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69" name="Line 77"/>
          <p:cNvSpPr>
            <a:spLocks noChangeShapeType="1"/>
          </p:cNvSpPr>
          <p:nvPr/>
        </p:nvSpPr>
        <p:spPr bwMode="auto">
          <a:xfrm>
            <a:off x="6961188" y="4573588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0" name="Line 78"/>
          <p:cNvSpPr>
            <a:spLocks noChangeShapeType="1"/>
          </p:cNvSpPr>
          <p:nvPr/>
        </p:nvSpPr>
        <p:spPr bwMode="auto">
          <a:xfrm>
            <a:off x="6961188" y="467995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1" name="Line 79"/>
          <p:cNvSpPr>
            <a:spLocks noChangeShapeType="1"/>
          </p:cNvSpPr>
          <p:nvPr/>
        </p:nvSpPr>
        <p:spPr bwMode="auto">
          <a:xfrm>
            <a:off x="6961188" y="4749800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2" name="Line 80"/>
          <p:cNvSpPr>
            <a:spLocks noChangeShapeType="1"/>
          </p:cNvSpPr>
          <p:nvPr/>
        </p:nvSpPr>
        <p:spPr bwMode="auto">
          <a:xfrm>
            <a:off x="6961188" y="4856163"/>
            <a:ext cx="12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3" name="Line 81"/>
          <p:cNvSpPr>
            <a:spLocks noChangeShapeType="1"/>
          </p:cNvSpPr>
          <p:nvPr/>
        </p:nvSpPr>
        <p:spPr bwMode="auto">
          <a:xfrm>
            <a:off x="6992938" y="4927600"/>
            <a:ext cx="0" cy="635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2274" name="Freeform 82"/>
          <p:cNvSpPr>
            <a:spLocks/>
          </p:cNvSpPr>
          <p:nvPr/>
        </p:nvSpPr>
        <p:spPr bwMode="auto">
          <a:xfrm>
            <a:off x="1143000" y="3657600"/>
            <a:ext cx="6400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032" y="0"/>
              </a:cxn>
              <a:cxn ang="0">
                <a:pos x="4032" y="336"/>
              </a:cxn>
            </a:cxnLst>
            <a:rect l="0" t="0" r="r" b="b"/>
            <a:pathLst>
              <a:path w="4032" h="336">
                <a:moveTo>
                  <a:pt x="0" y="336"/>
                </a:moveTo>
                <a:lnTo>
                  <a:pt x="0" y="0"/>
                </a:lnTo>
                <a:lnTo>
                  <a:pt x="4032" y="0"/>
                </a:lnTo>
                <a:lnTo>
                  <a:pt x="4032" y="336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2" name="Segnaposto numero diapositiva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54</a:t>
            </a:fld>
            <a:endParaRPr lang="it-IT" dirty="0"/>
          </a:p>
        </p:txBody>
      </p:sp>
      <p:sp>
        <p:nvSpPr>
          <p:cNvPr id="84" name="Segnaposto piè di pagina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it-IT" dirty="0"/>
              <a:t>Macchina di MOORE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r>
              <a:rPr lang="it-IT" sz="2400" dirty="0"/>
              <a:t>Le variabili d’uscita, in un determinato istante, sono funzione del sole variabili di stato</a:t>
            </a:r>
            <a:endParaRPr lang="it-IT" dirty="0"/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1752600" y="1905000"/>
            <a:ext cx="5791200" cy="36195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2438400" y="2209800"/>
            <a:ext cx="1600200" cy="22860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2" name="Line 6"/>
          <p:cNvSpPr>
            <a:spLocks noChangeShapeType="1"/>
          </p:cNvSpPr>
          <p:nvPr/>
        </p:nvSpPr>
        <p:spPr bwMode="auto">
          <a:xfrm>
            <a:off x="762000" y="2438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3" name="Oval 7"/>
          <p:cNvSpPr>
            <a:spLocks noChangeArrowheads="1"/>
          </p:cNvSpPr>
          <p:nvPr/>
        </p:nvSpPr>
        <p:spPr bwMode="auto">
          <a:xfrm>
            <a:off x="1143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4" name="Oval 8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5" name="Oval 9"/>
          <p:cNvSpPr>
            <a:spLocks noChangeArrowheads="1"/>
          </p:cNvSpPr>
          <p:nvPr/>
        </p:nvSpPr>
        <p:spPr bwMode="auto">
          <a:xfrm>
            <a:off x="11430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6" name="Line 10"/>
          <p:cNvSpPr>
            <a:spLocks noChangeShapeType="1"/>
          </p:cNvSpPr>
          <p:nvPr/>
        </p:nvSpPr>
        <p:spPr bwMode="auto">
          <a:xfrm>
            <a:off x="762000" y="3124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7" name="Line 11"/>
          <p:cNvSpPr>
            <a:spLocks noChangeShapeType="1"/>
          </p:cNvSpPr>
          <p:nvPr/>
        </p:nvSpPr>
        <p:spPr bwMode="auto">
          <a:xfrm>
            <a:off x="7391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28" name="Oval 12"/>
          <p:cNvSpPr>
            <a:spLocks noChangeArrowheads="1"/>
          </p:cNvSpPr>
          <p:nvPr/>
        </p:nvSpPr>
        <p:spPr bwMode="auto">
          <a:xfrm>
            <a:off x="78486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29" name="Oval 13"/>
          <p:cNvSpPr>
            <a:spLocks noChangeArrowheads="1"/>
          </p:cNvSpPr>
          <p:nvPr/>
        </p:nvSpPr>
        <p:spPr bwMode="auto">
          <a:xfrm>
            <a:off x="7848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0" name="Oval 14"/>
          <p:cNvSpPr>
            <a:spLocks noChangeArrowheads="1"/>
          </p:cNvSpPr>
          <p:nvPr/>
        </p:nvSpPr>
        <p:spPr bwMode="auto">
          <a:xfrm>
            <a:off x="78486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1" name="Line 15"/>
          <p:cNvSpPr>
            <a:spLocks noChangeShapeType="1"/>
          </p:cNvSpPr>
          <p:nvPr/>
        </p:nvSpPr>
        <p:spPr bwMode="auto">
          <a:xfrm>
            <a:off x="7391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32" name="Oval 16"/>
          <p:cNvSpPr>
            <a:spLocks noChangeArrowheads="1"/>
          </p:cNvSpPr>
          <p:nvPr/>
        </p:nvSpPr>
        <p:spPr bwMode="auto">
          <a:xfrm>
            <a:off x="51816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3" name="Oval 17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1752600" y="19288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R</a:t>
            </a:r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3048000" y="28956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228600" y="22336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7" name="Text Box 21"/>
          <p:cNvSpPr txBox="1">
            <a:spLocks noChangeArrowheads="1"/>
          </p:cNvSpPr>
          <p:nvPr/>
        </p:nvSpPr>
        <p:spPr bwMode="auto">
          <a:xfrm>
            <a:off x="228600" y="2895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X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3238" name="Text Box 22"/>
          <p:cNvSpPr txBox="1">
            <a:spLocks noChangeArrowheads="1"/>
          </p:cNvSpPr>
          <p:nvPr/>
        </p:nvSpPr>
        <p:spPr bwMode="auto">
          <a:xfrm>
            <a:off x="8305800" y="21336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39" name="Text Box 23"/>
          <p:cNvSpPr txBox="1">
            <a:spLocks noChangeArrowheads="1"/>
          </p:cNvSpPr>
          <p:nvPr/>
        </p:nvSpPr>
        <p:spPr bwMode="auto">
          <a:xfrm>
            <a:off x="82296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W</a:t>
            </a:r>
          </a:p>
        </p:txBody>
      </p:sp>
      <p:sp>
        <p:nvSpPr>
          <p:cNvPr id="393240" name="Text Box 24"/>
          <p:cNvSpPr txBox="1">
            <a:spLocks noChangeArrowheads="1"/>
          </p:cNvSpPr>
          <p:nvPr/>
        </p:nvSpPr>
        <p:spPr bwMode="auto">
          <a:xfrm>
            <a:off x="2047875" y="3124200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>
            <a:off x="2085975" y="3962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42" name="Text Box 26"/>
          <p:cNvSpPr txBox="1">
            <a:spLocks noChangeArrowheads="1"/>
          </p:cNvSpPr>
          <p:nvPr/>
        </p:nvSpPr>
        <p:spPr bwMode="auto">
          <a:xfrm>
            <a:off x="3962400" y="38862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43" name="Text Box 27"/>
          <p:cNvSpPr txBox="1">
            <a:spLocks noChangeArrowheads="1"/>
          </p:cNvSpPr>
          <p:nvPr/>
        </p:nvSpPr>
        <p:spPr bwMode="auto">
          <a:xfrm>
            <a:off x="4038600" y="2057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s’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4" name="Text Box 28"/>
          <p:cNvSpPr txBox="1">
            <a:spLocks noChangeArrowheads="1"/>
          </p:cNvSpPr>
          <p:nvPr/>
        </p:nvSpPr>
        <p:spPr bwMode="auto">
          <a:xfrm>
            <a:off x="2438400" y="2286000"/>
            <a:ext cx="41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2438400" y="2971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3246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592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3247" name="Text Box 31"/>
          <p:cNvSpPr txBox="1">
            <a:spLocks noChangeArrowheads="1"/>
          </p:cNvSpPr>
          <p:nvPr/>
        </p:nvSpPr>
        <p:spPr bwMode="auto">
          <a:xfrm>
            <a:off x="24384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</a:t>
            </a:r>
            <a:r>
              <a:rPr lang="it-IT" sz="18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3248" name="Text Box 32"/>
          <p:cNvSpPr txBox="1">
            <a:spLocks noChangeArrowheads="1"/>
          </p:cNvSpPr>
          <p:nvPr/>
        </p:nvSpPr>
        <p:spPr bwMode="auto">
          <a:xfrm>
            <a:off x="3657600" y="22860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3249" name="Text Box 33"/>
          <p:cNvSpPr txBox="1">
            <a:spLocks noChangeArrowheads="1"/>
          </p:cNvSpPr>
          <p:nvPr/>
        </p:nvSpPr>
        <p:spPr bwMode="auto">
          <a:xfrm>
            <a:off x="3657600" y="2971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3250" name="Text Box 34"/>
          <p:cNvSpPr txBox="1">
            <a:spLocks noChangeArrowheads="1"/>
          </p:cNvSpPr>
          <p:nvPr/>
        </p:nvSpPr>
        <p:spPr bwMode="auto">
          <a:xfrm>
            <a:off x="3505200" y="34290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3251" name="Text Box 35"/>
          <p:cNvSpPr txBox="1">
            <a:spLocks noChangeArrowheads="1"/>
          </p:cNvSpPr>
          <p:nvPr/>
        </p:nvSpPr>
        <p:spPr bwMode="auto">
          <a:xfrm>
            <a:off x="3657600" y="396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z</a:t>
            </a:r>
            <a:r>
              <a:rPr lang="it-IT" sz="1800" baseline="-25000">
                <a:latin typeface="Arial Rounded MT Bold" pitchFamily="34" charset="0"/>
              </a:rPr>
              <a:t>k</a:t>
            </a:r>
          </a:p>
        </p:txBody>
      </p:sp>
      <p:sp>
        <p:nvSpPr>
          <p:cNvPr id="393252" name="Rectangle 36"/>
          <p:cNvSpPr>
            <a:spLocks noChangeArrowheads="1"/>
          </p:cNvSpPr>
          <p:nvPr/>
        </p:nvSpPr>
        <p:spPr bwMode="auto">
          <a:xfrm>
            <a:off x="6096000" y="2209800"/>
            <a:ext cx="1295400" cy="1219200"/>
          </a:xfrm>
          <a:prstGeom prst="rect">
            <a:avLst/>
          </a:prstGeom>
          <a:solidFill>
            <a:srgbClr val="00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393253" name="Text Box 37"/>
          <p:cNvSpPr txBox="1">
            <a:spLocks noChangeArrowheads="1"/>
          </p:cNvSpPr>
          <p:nvPr/>
        </p:nvSpPr>
        <p:spPr bwMode="auto">
          <a:xfrm>
            <a:off x="6400800" y="2590800"/>
            <a:ext cx="61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CN</a:t>
            </a:r>
            <a:r>
              <a:rPr lang="it-IT" sz="1800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93254" name="Rectangle 38"/>
          <p:cNvSpPr>
            <a:spLocks noChangeArrowheads="1"/>
          </p:cNvSpPr>
          <p:nvPr/>
        </p:nvSpPr>
        <p:spPr bwMode="auto">
          <a:xfrm>
            <a:off x="4495800" y="2286000"/>
            <a:ext cx="304800" cy="21336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3255" name="Line 39"/>
          <p:cNvSpPr>
            <a:spLocks noChangeShapeType="1"/>
          </p:cNvSpPr>
          <p:nvPr/>
        </p:nvSpPr>
        <p:spPr bwMode="auto">
          <a:xfrm>
            <a:off x="4648200" y="2286000"/>
            <a:ext cx="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6" name="Line 40"/>
          <p:cNvSpPr>
            <a:spLocks noChangeShapeType="1"/>
          </p:cNvSpPr>
          <p:nvPr/>
        </p:nvSpPr>
        <p:spPr bwMode="auto">
          <a:xfrm>
            <a:off x="4495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7" name="Line 41"/>
          <p:cNvSpPr>
            <a:spLocks noChangeShapeType="1"/>
          </p:cNvSpPr>
          <p:nvPr/>
        </p:nvSpPr>
        <p:spPr bwMode="auto">
          <a:xfrm>
            <a:off x="4495800" y="3810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8" name="Line 42"/>
          <p:cNvSpPr>
            <a:spLocks noChangeShapeType="1"/>
          </p:cNvSpPr>
          <p:nvPr/>
        </p:nvSpPr>
        <p:spPr bwMode="auto">
          <a:xfrm>
            <a:off x="4495800" y="2590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59" name="Line 43"/>
          <p:cNvSpPr>
            <a:spLocks noChangeShapeType="1"/>
          </p:cNvSpPr>
          <p:nvPr/>
        </p:nvSpPr>
        <p:spPr bwMode="auto">
          <a:xfrm>
            <a:off x="4495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0" name="Line 44"/>
          <p:cNvSpPr>
            <a:spLocks noChangeShapeType="1"/>
          </p:cNvSpPr>
          <p:nvPr/>
        </p:nvSpPr>
        <p:spPr bwMode="auto">
          <a:xfrm>
            <a:off x="4572000" y="44196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1" name="Text Box 45"/>
          <p:cNvSpPr txBox="1">
            <a:spLocks noChangeArrowheads="1"/>
          </p:cNvSpPr>
          <p:nvPr/>
        </p:nvSpPr>
        <p:spPr bwMode="auto">
          <a:xfrm>
            <a:off x="4343400" y="58674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93262" name="Line 46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3" name="Line 47"/>
          <p:cNvSpPr>
            <a:spLocks noChangeShapeType="1"/>
          </p:cNvSpPr>
          <p:nvPr/>
        </p:nvSpPr>
        <p:spPr bwMode="auto">
          <a:xfrm>
            <a:off x="4495800" y="30480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4" name="Line 48"/>
          <p:cNvSpPr>
            <a:spLocks noChangeShapeType="1"/>
          </p:cNvSpPr>
          <p:nvPr/>
        </p:nvSpPr>
        <p:spPr bwMode="auto">
          <a:xfrm>
            <a:off x="4495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5" name="Line 49"/>
          <p:cNvSpPr>
            <a:spLocks noChangeShapeType="1"/>
          </p:cNvSpPr>
          <p:nvPr/>
        </p:nvSpPr>
        <p:spPr bwMode="auto">
          <a:xfrm>
            <a:off x="4038600" y="36576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6" name="Line 50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7" name="Line 51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8" name="Line 52"/>
          <p:cNvSpPr>
            <a:spLocks noChangeShapeType="1"/>
          </p:cNvSpPr>
          <p:nvPr/>
        </p:nvSpPr>
        <p:spPr bwMode="auto">
          <a:xfrm>
            <a:off x="4800600" y="2438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69" name="Line 53"/>
          <p:cNvSpPr>
            <a:spLocks noChangeShapeType="1"/>
          </p:cNvSpPr>
          <p:nvPr/>
        </p:nvSpPr>
        <p:spPr bwMode="auto">
          <a:xfrm>
            <a:off x="4800600" y="3200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0" name="Freeform 54"/>
          <p:cNvSpPr>
            <a:spLocks/>
          </p:cNvSpPr>
          <p:nvPr/>
        </p:nvSpPr>
        <p:spPr bwMode="auto">
          <a:xfrm>
            <a:off x="2286000" y="4267200"/>
            <a:ext cx="2667000" cy="381000"/>
          </a:xfrm>
          <a:custGeom>
            <a:avLst/>
            <a:gdLst/>
            <a:ahLst/>
            <a:cxnLst>
              <a:cxn ang="0">
                <a:pos x="1584" y="0"/>
              </a:cxn>
              <a:cxn ang="0">
                <a:pos x="1680" y="0"/>
              </a:cxn>
              <a:cxn ang="0">
                <a:pos x="1680" y="240"/>
              </a:cxn>
              <a:cxn ang="0">
                <a:pos x="0" y="240"/>
              </a:cxn>
              <a:cxn ang="0">
                <a:pos x="0" y="48"/>
              </a:cxn>
              <a:cxn ang="0">
                <a:pos x="96" y="48"/>
              </a:cxn>
            </a:cxnLst>
            <a:rect l="0" t="0" r="r" b="b"/>
            <a:pathLst>
              <a:path w="1680" h="240">
                <a:moveTo>
                  <a:pt x="1584" y="0"/>
                </a:moveTo>
                <a:lnTo>
                  <a:pt x="1680" y="0"/>
                </a:lnTo>
                <a:lnTo>
                  <a:pt x="1680" y="240"/>
                </a:lnTo>
                <a:lnTo>
                  <a:pt x="0" y="240"/>
                </a:lnTo>
                <a:lnTo>
                  <a:pt x="0" y="48"/>
                </a:lnTo>
                <a:lnTo>
                  <a:pt x="96" y="4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1" name="Freeform 55"/>
          <p:cNvSpPr>
            <a:spLocks/>
          </p:cNvSpPr>
          <p:nvPr/>
        </p:nvSpPr>
        <p:spPr bwMode="auto">
          <a:xfrm>
            <a:off x="2133600" y="3657600"/>
            <a:ext cx="2971800" cy="11430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872" y="0"/>
              </a:cxn>
              <a:cxn ang="0">
                <a:pos x="1872" y="720"/>
              </a:cxn>
              <a:cxn ang="0">
                <a:pos x="0" y="720"/>
              </a:cxn>
              <a:cxn ang="0">
                <a:pos x="0" y="144"/>
              </a:cxn>
              <a:cxn ang="0">
                <a:pos x="192" y="144"/>
              </a:cxn>
            </a:cxnLst>
            <a:rect l="0" t="0" r="r" b="b"/>
            <a:pathLst>
              <a:path w="1872" h="720">
                <a:moveTo>
                  <a:pt x="1680" y="0"/>
                </a:moveTo>
                <a:lnTo>
                  <a:pt x="1872" y="0"/>
                </a:lnTo>
                <a:lnTo>
                  <a:pt x="1872" y="720"/>
                </a:lnTo>
                <a:lnTo>
                  <a:pt x="0" y="720"/>
                </a:lnTo>
                <a:lnTo>
                  <a:pt x="0" y="144"/>
                </a:lnTo>
                <a:lnTo>
                  <a:pt x="192" y="14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2" name="Freeform 56"/>
          <p:cNvSpPr>
            <a:spLocks/>
          </p:cNvSpPr>
          <p:nvPr/>
        </p:nvSpPr>
        <p:spPr bwMode="auto">
          <a:xfrm>
            <a:off x="1981200" y="3200400"/>
            <a:ext cx="3276600" cy="1752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104"/>
              </a:cxn>
              <a:cxn ang="0">
                <a:pos x="0" y="1104"/>
              </a:cxn>
              <a:cxn ang="0">
                <a:pos x="0" y="384"/>
              </a:cxn>
              <a:cxn ang="0">
                <a:pos x="288" y="384"/>
              </a:cxn>
            </a:cxnLst>
            <a:rect l="0" t="0" r="r" b="b"/>
            <a:pathLst>
              <a:path w="2064" h="1104">
                <a:moveTo>
                  <a:pt x="2064" y="0"/>
                </a:moveTo>
                <a:lnTo>
                  <a:pt x="2064" y="1104"/>
                </a:lnTo>
                <a:lnTo>
                  <a:pt x="0" y="1104"/>
                </a:lnTo>
                <a:lnTo>
                  <a:pt x="0" y="384"/>
                </a:lnTo>
                <a:lnTo>
                  <a:pt x="288" y="384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3273" name="Freeform 57"/>
          <p:cNvSpPr>
            <a:spLocks/>
          </p:cNvSpPr>
          <p:nvPr/>
        </p:nvSpPr>
        <p:spPr bwMode="auto">
          <a:xfrm>
            <a:off x="1828800" y="2438400"/>
            <a:ext cx="3581400" cy="2667000"/>
          </a:xfrm>
          <a:custGeom>
            <a:avLst/>
            <a:gdLst/>
            <a:ahLst/>
            <a:cxnLst>
              <a:cxn ang="0">
                <a:pos x="2256" y="0"/>
              </a:cxn>
              <a:cxn ang="0">
                <a:pos x="2256" y="1680"/>
              </a:cxn>
              <a:cxn ang="0">
                <a:pos x="0" y="1680"/>
              </a:cxn>
              <a:cxn ang="0">
                <a:pos x="0" y="672"/>
              </a:cxn>
              <a:cxn ang="0">
                <a:pos x="384" y="672"/>
              </a:cxn>
            </a:cxnLst>
            <a:rect l="0" t="0" r="r" b="b"/>
            <a:pathLst>
              <a:path w="2256" h="1680">
                <a:moveTo>
                  <a:pt x="2256" y="0"/>
                </a:moveTo>
                <a:lnTo>
                  <a:pt x="2256" y="1680"/>
                </a:lnTo>
                <a:lnTo>
                  <a:pt x="0" y="1680"/>
                </a:lnTo>
                <a:lnTo>
                  <a:pt x="0" y="672"/>
                </a:lnTo>
                <a:lnTo>
                  <a:pt x="384" y="67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" name="Segnaposto numero diapositiva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55</a:t>
            </a:fld>
            <a:endParaRPr lang="it-IT" dirty="0"/>
          </a:p>
        </p:txBody>
      </p:sp>
      <p:sp>
        <p:nvSpPr>
          <p:cNvPr id="62" name="Segnaposto piè di pagina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Le uscite sono sincrone</a:t>
            </a:r>
          </a:p>
          <a:p>
            <a:r>
              <a:rPr lang="it-IT" dirty="0"/>
              <a:t>È possibile usare più reti fra loro connesse senza il pericolo di creare anelli di reazione che possono dare luogo a reti sequenziali asincrone</a:t>
            </a:r>
          </a:p>
          <a:p>
            <a:r>
              <a:rPr lang="it-IT" dirty="0"/>
              <a:t>Le condizioni da rispettare sui vari tempi di assestamento risultano meno stringenti</a:t>
            </a:r>
          </a:p>
          <a:p>
            <a:pPr lvl="2"/>
            <a:r>
              <a:rPr lang="it-IT" dirty="0"/>
              <a:t>Le uscite vengono presentate in ritardo rispetto alla macchina di </a:t>
            </a:r>
            <a:r>
              <a:rPr lang="it-IT" dirty="0" err="1"/>
              <a:t>Mealy</a:t>
            </a:r>
            <a:r>
              <a:rPr lang="it-IT" dirty="0"/>
              <a:t> (tempo d’attese per la sincronizzazione)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Macchina di </a:t>
            </a:r>
            <a:r>
              <a:rPr lang="it-IT" dirty="0" err="1"/>
              <a:t>Mealy</a:t>
            </a:r>
            <a:r>
              <a:rPr lang="it-IT" dirty="0"/>
              <a:t> Ritardata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funzioni delle variabili di stato e degli ingressi, ma risultano sincronizzate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1981200" y="2514600"/>
            <a:ext cx="3975100" cy="2895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3514725" y="2528888"/>
            <a:ext cx="1325563" cy="1828800"/>
          </a:xfrm>
          <a:prstGeom prst="rect">
            <a:avLst/>
          </a:prstGeom>
          <a:solidFill>
            <a:srgbClr val="3399FF"/>
          </a:solidFill>
          <a:ln w="381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1" name="Line 7"/>
          <p:cNvSpPr>
            <a:spLocks noChangeShapeType="1"/>
          </p:cNvSpPr>
          <p:nvPr/>
        </p:nvSpPr>
        <p:spPr bwMode="auto">
          <a:xfrm>
            <a:off x="1431925" y="2711450"/>
            <a:ext cx="208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2" name="Oval 8"/>
          <p:cNvSpPr>
            <a:spLocks noChangeArrowheads="1"/>
          </p:cNvSpPr>
          <p:nvPr/>
        </p:nvSpPr>
        <p:spPr bwMode="auto">
          <a:xfrm>
            <a:off x="1747838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1747838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4" name="Oval 10"/>
          <p:cNvSpPr>
            <a:spLocks noChangeArrowheads="1"/>
          </p:cNvSpPr>
          <p:nvPr/>
        </p:nvSpPr>
        <p:spPr bwMode="auto">
          <a:xfrm>
            <a:off x="1747838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5" name="Line 11"/>
          <p:cNvSpPr>
            <a:spLocks noChangeShapeType="1"/>
          </p:cNvSpPr>
          <p:nvPr/>
        </p:nvSpPr>
        <p:spPr bwMode="auto">
          <a:xfrm>
            <a:off x="1431925" y="3260725"/>
            <a:ext cx="2082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6" name="Line 12"/>
          <p:cNvSpPr>
            <a:spLocks noChangeShapeType="1"/>
          </p:cNvSpPr>
          <p:nvPr/>
        </p:nvSpPr>
        <p:spPr bwMode="auto">
          <a:xfrm>
            <a:off x="4840288" y="2711450"/>
            <a:ext cx="2081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77" name="Oval 13"/>
          <p:cNvSpPr>
            <a:spLocks noChangeArrowheads="1"/>
          </p:cNvSpPr>
          <p:nvPr/>
        </p:nvSpPr>
        <p:spPr bwMode="auto">
          <a:xfrm>
            <a:off x="6354763" y="2835275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8" name="Oval 14"/>
          <p:cNvSpPr>
            <a:spLocks noChangeArrowheads="1"/>
          </p:cNvSpPr>
          <p:nvPr/>
        </p:nvSpPr>
        <p:spPr bwMode="auto">
          <a:xfrm>
            <a:off x="6354763" y="2957513"/>
            <a:ext cx="61912" cy="60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79" name="Oval 15"/>
          <p:cNvSpPr>
            <a:spLocks noChangeArrowheads="1"/>
          </p:cNvSpPr>
          <p:nvPr/>
        </p:nvSpPr>
        <p:spPr bwMode="auto">
          <a:xfrm>
            <a:off x="6354763" y="3078163"/>
            <a:ext cx="61912" cy="619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0" name="Line 16"/>
          <p:cNvSpPr>
            <a:spLocks noChangeShapeType="1"/>
          </p:cNvSpPr>
          <p:nvPr/>
        </p:nvSpPr>
        <p:spPr bwMode="auto">
          <a:xfrm>
            <a:off x="4840288" y="3260725"/>
            <a:ext cx="2081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1" name="Freeform 17"/>
          <p:cNvSpPr>
            <a:spLocks/>
          </p:cNvSpPr>
          <p:nvPr/>
        </p:nvSpPr>
        <p:spPr bwMode="auto">
          <a:xfrm>
            <a:off x="2566988" y="3625850"/>
            <a:ext cx="3281362" cy="1343025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2496" y="0"/>
              </a:cxn>
              <a:cxn ang="0">
                <a:pos x="2496" y="1056"/>
              </a:cxn>
              <a:cxn ang="0">
                <a:pos x="0" y="1056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2496" h="1056">
                <a:moveTo>
                  <a:pt x="1728" y="0"/>
                </a:moveTo>
                <a:lnTo>
                  <a:pt x="2496" y="0"/>
                </a:lnTo>
                <a:lnTo>
                  <a:pt x="2496" y="1056"/>
                </a:lnTo>
                <a:lnTo>
                  <a:pt x="0" y="1056"/>
                </a:ln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2" name="Freeform 18"/>
          <p:cNvSpPr>
            <a:spLocks/>
          </p:cNvSpPr>
          <p:nvPr/>
        </p:nvSpPr>
        <p:spPr bwMode="auto">
          <a:xfrm>
            <a:off x="2882900" y="3992563"/>
            <a:ext cx="2776538" cy="669925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2112" y="0"/>
              </a:cxn>
              <a:cxn ang="0">
                <a:pos x="2112" y="528"/>
              </a:cxn>
              <a:cxn ang="0">
                <a:pos x="0" y="528"/>
              </a:cxn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2112" h="528">
                <a:moveTo>
                  <a:pt x="1488" y="0"/>
                </a:moveTo>
                <a:lnTo>
                  <a:pt x="2112" y="0"/>
                </a:lnTo>
                <a:lnTo>
                  <a:pt x="2112" y="528"/>
                </a:lnTo>
                <a:lnTo>
                  <a:pt x="0" y="528"/>
                </a:ln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283" name="Oval 19"/>
          <p:cNvSpPr>
            <a:spLocks noChangeArrowheads="1"/>
          </p:cNvSpPr>
          <p:nvPr/>
        </p:nvSpPr>
        <p:spPr bwMode="auto">
          <a:xfrm>
            <a:off x="3073400" y="3689350"/>
            <a:ext cx="61913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4" name="Oval 20"/>
          <p:cNvSpPr>
            <a:spLocks noChangeArrowheads="1"/>
          </p:cNvSpPr>
          <p:nvPr/>
        </p:nvSpPr>
        <p:spPr bwMode="auto">
          <a:xfrm>
            <a:off x="3073400" y="3810000"/>
            <a:ext cx="61913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5" name="Oval 21"/>
          <p:cNvSpPr>
            <a:spLocks noChangeArrowheads="1"/>
          </p:cNvSpPr>
          <p:nvPr/>
        </p:nvSpPr>
        <p:spPr bwMode="auto">
          <a:xfrm>
            <a:off x="5599113" y="3733800"/>
            <a:ext cx="65087" cy="60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6" name="Oval 22"/>
          <p:cNvSpPr>
            <a:spLocks noChangeArrowheads="1"/>
          </p:cNvSpPr>
          <p:nvPr/>
        </p:nvSpPr>
        <p:spPr bwMode="auto">
          <a:xfrm>
            <a:off x="5599113" y="3854450"/>
            <a:ext cx="65087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287" name="Text Box 23"/>
          <p:cNvSpPr txBox="1">
            <a:spLocks noChangeArrowheads="1"/>
          </p:cNvSpPr>
          <p:nvPr/>
        </p:nvSpPr>
        <p:spPr bwMode="auto">
          <a:xfrm>
            <a:off x="2057400" y="3657600"/>
            <a:ext cx="331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</a:t>
            </a:r>
          </a:p>
        </p:txBody>
      </p:sp>
      <p:sp>
        <p:nvSpPr>
          <p:cNvPr id="395288" name="Text Box 24"/>
          <p:cNvSpPr txBox="1">
            <a:spLocks noChangeArrowheads="1"/>
          </p:cNvSpPr>
          <p:nvPr/>
        </p:nvSpPr>
        <p:spPr bwMode="auto">
          <a:xfrm>
            <a:off x="4017963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R’</a:t>
            </a:r>
          </a:p>
        </p:txBody>
      </p:sp>
      <p:sp>
        <p:nvSpPr>
          <p:cNvPr id="395289" name="Text Box 25"/>
          <p:cNvSpPr txBox="1">
            <a:spLocks noChangeArrowheads="1"/>
          </p:cNvSpPr>
          <p:nvPr/>
        </p:nvSpPr>
        <p:spPr bwMode="auto">
          <a:xfrm>
            <a:off x="990600" y="2608263"/>
            <a:ext cx="388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0" name="Text Box 26"/>
          <p:cNvSpPr txBox="1">
            <a:spLocks noChangeArrowheads="1"/>
          </p:cNvSpPr>
          <p:nvPr/>
        </p:nvSpPr>
        <p:spPr bwMode="auto">
          <a:xfrm>
            <a:off x="990600" y="3079750"/>
            <a:ext cx="425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X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5291" name="Text Box 27"/>
          <p:cNvSpPr txBox="1">
            <a:spLocks noChangeArrowheads="1"/>
          </p:cNvSpPr>
          <p:nvPr/>
        </p:nvSpPr>
        <p:spPr bwMode="auto">
          <a:xfrm>
            <a:off x="6921500" y="2528888"/>
            <a:ext cx="538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2" name="Text Box 28"/>
          <p:cNvSpPr txBox="1">
            <a:spLocks noChangeArrowheads="1"/>
          </p:cNvSpPr>
          <p:nvPr/>
        </p:nvSpPr>
        <p:spPr bwMode="auto">
          <a:xfrm>
            <a:off x="2695575" y="3279775"/>
            <a:ext cx="46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p1</a:t>
            </a:r>
          </a:p>
        </p:txBody>
      </p:sp>
      <p:sp>
        <p:nvSpPr>
          <p:cNvPr id="395293" name="Text Box 29"/>
          <p:cNvSpPr txBox="1">
            <a:spLocks noChangeArrowheads="1"/>
          </p:cNvSpPr>
          <p:nvPr/>
        </p:nvSpPr>
        <p:spPr bwMode="auto">
          <a:xfrm>
            <a:off x="2695575" y="3625850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Pk</a:t>
            </a:r>
          </a:p>
        </p:txBody>
      </p:sp>
      <p:sp>
        <p:nvSpPr>
          <p:cNvPr id="395294" name="Text Box 30"/>
          <p:cNvSpPr txBox="1">
            <a:spLocks noChangeArrowheads="1"/>
          </p:cNvSpPr>
          <p:nvPr/>
        </p:nvSpPr>
        <p:spPr bwMode="auto">
          <a:xfrm>
            <a:off x="4800600" y="3276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n1</a:t>
            </a:r>
          </a:p>
        </p:txBody>
      </p:sp>
      <p:sp>
        <p:nvSpPr>
          <p:cNvPr id="395295" name="Text Box 31"/>
          <p:cNvSpPr txBox="1">
            <a:spLocks noChangeArrowheads="1"/>
          </p:cNvSpPr>
          <p:nvPr/>
        </p:nvSpPr>
        <p:spPr bwMode="auto">
          <a:xfrm>
            <a:off x="4800600" y="3657600"/>
            <a:ext cx="58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s</a:t>
            </a:r>
            <a:r>
              <a:rPr lang="it-IT" sz="1600" baseline="-25000">
                <a:latin typeface="Arial Rounded MT Bold" pitchFamily="34" charset="0"/>
              </a:rPr>
              <a:t>nk</a:t>
            </a:r>
          </a:p>
        </p:txBody>
      </p:sp>
      <p:sp>
        <p:nvSpPr>
          <p:cNvPr id="395296" name="Text Box 32"/>
          <p:cNvSpPr txBox="1">
            <a:spLocks noChangeArrowheads="1"/>
          </p:cNvSpPr>
          <p:nvPr/>
        </p:nvSpPr>
        <p:spPr bwMode="auto">
          <a:xfrm>
            <a:off x="3514725" y="2608263"/>
            <a:ext cx="3873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297" name="Text Box 33"/>
          <p:cNvSpPr txBox="1">
            <a:spLocks noChangeArrowheads="1"/>
          </p:cNvSpPr>
          <p:nvPr/>
        </p:nvSpPr>
        <p:spPr bwMode="auto">
          <a:xfrm>
            <a:off x="3514725" y="3159125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</a:t>
            </a:r>
          </a:p>
        </p:txBody>
      </p:sp>
      <p:sp>
        <p:nvSpPr>
          <p:cNvPr id="395298" name="Text Box 34"/>
          <p:cNvSpPr txBox="1">
            <a:spLocks noChangeArrowheads="1"/>
          </p:cNvSpPr>
          <p:nvPr/>
        </p:nvSpPr>
        <p:spPr bwMode="auto">
          <a:xfrm>
            <a:off x="3560763" y="3411538"/>
            <a:ext cx="552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n+1</a:t>
            </a:r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3514725" y="3871913"/>
            <a:ext cx="56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a</a:t>
            </a:r>
            <a:r>
              <a:rPr lang="it-IT" sz="1600" baseline="-25000">
                <a:latin typeface="Arial Rounded MT Bold" pitchFamily="34" charset="0"/>
              </a:rPr>
              <a:t>n+k</a:t>
            </a:r>
          </a:p>
        </p:txBody>
      </p:sp>
      <p:sp>
        <p:nvSpPr>
          <p:cNvPr id="395300" name="Text Box 36"/>
          <p:cNvSpPr txBox="1">
            <a:spLocks noChangeArrowheads="1"/>
          </p:cNvSpPr>
          <p:nvPr/>
        </p:nvSpPr>
        <p:spPr bwMode="auto">
          <a:xfrm>
            <a:off x="4535488" y="2506663"/>
            <a:ext cx="37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95301" name="Text Box 37"/>
          <p:cNvSpPr txBox="1">
            <a:spLocks noChangeArrowheads="1"/>
          </p:cNvSpPr>
          <p:nvPr/>
        </p:nvSpPr>
        <p:spPr bwMode="auto">
          <a:xfrm>
            <a:off x="4446588" y="3049588"/>
            <a:ext cx="414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5302" name="Text Box 38"/>
          <p:cNvSpPr txBox="1">
            <a:spLocks noChangeArrowheads="1"/>
          </p:cNvSpPr>
          <p:nvPr/>
        </p:nvSpPr>
        <p:spPr bwMode="auto">
          <a:xfrm>
            <a:off x="4270375" y="3411538"/>
            <a:ext cx="577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m+1</a:t>
            </a:r>
          </a:p>
        </p:txBody>
      </p: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4270375" y="3824288"/>
            <a:ext cx="6334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m+k</a:t>
            </a:r>
          </a:p>
        </p:txBody>
      </p:sp>
      <p:sp>
        <p:nvSpPr>
          <p:cNvPr id="395304" name="Text Box 40"/>
          <p:cNvSpPr txBox="1">
            <a:spLocks noChangeArrowheads="1"/>
          </p:cNvSpPr>
          <p:nvPr/>
        </p:nvSpPr>
        <p:spPr bwMode="auto">
          <a:xfrm>
            <a:off x="6927850" y="3100388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z</a:t>
            </a:r>
            <a:r>
              <a:rPr lang="it-IT" sz="1600" baseline="-25000">
                <a:latin typeface="Arial Rounded MT Bold" pitchFamily="34" charset="0"/>
              </a:rPr>
              <a:t>m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5257800" y="3352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306" name="Line 42"/>
          <p:cNvSpPr>
            <a:spLocks noChangeShapeType="1"/>
          </p:cNvSpPr>
          <p:nvPr/>
        </p:nvSpPr>
        <p:spPr bwMode="auto">
          <a:xfrm>
            <a:off x="5410200" y="3352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7" name="Line 43"/>
          <p:cNvSpPr>
            <a:spLocks noChangeShapeType="1"/>
          </p:cNvSpPr>
          <p:nvPr/>
        </p:nvSpPr>
        <p:spPr bwMode="auto">
          <a:xfrm>
            <a:off x="5257800" y="3505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8" name="Line 44"/>
          <p:cNvSpPr>
            <a:spLocks noChangeShapeType="1"/>
          </p:cNvSpPr>
          <p:nvPr/>
        </p:nvSpPr>
        <p:spPr bwMode="auto">
          <a:xfrm>
            <a:off x="5257800" y="3733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09" name="Line 45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0" name="Line 46"/>
          <p:cNvSpPr>
            <a:spLocks noChangeShapeType="1"/>
          </p:cNvSpPr>
          <p:nvPr/>
        </p:nvSpPr>
        <p:spPr bwMode="auto">
          <a:xfrm>
            <a:off x="5257800" y="4114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1" name="Line 47"/>
          <p:cNvSpPr>
            <a:spLocks noChangeShapeType="1"/>
          </p:cNvSpPr>
          <p:nvPr/>
        </p:nvSpPr>
        <p:spPr bwMode="auto">
          <a:xfrm>
            <a:off x="5334000" y="4267200"/>
            <a:ext cx="0" cy="1371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2" name="Text Box 48"/>
          <p:cNvSpPr txBox="1">
            <a:spLocks noChangeArrowheads="1"/>
          </p:cNvSpPr>
          <p:nvPr/>
        </p:nvSpPr>
        <p:spPr bwMode="auto">
          <a:xfrm>
            <a:off x="5105400" y="563880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600">
                <a:latin typeface="Arial Rounded MT Bold" pitchFamily="34" charset="0"/>
              </a:rPr>
              <a:t>Ck</a:t>
            </a:r>
            <a:endParaRPr lang="it-IT" sz="1600" baseline="-25000">
              <a:latin typeface="Arial Rounded MT Bold" pitchFamily="34" charset="0"/>
            </a:endParaRPr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5257800" y="2590800"/>
            <a:ext cx="304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5314" name="Line 50"/>
          <p:cNvSpPr>
            <a:spLocks noChangeShapeType="1"/>
          </p:cNvSpPr>
          <p:nvPr/>
        </p:nvSpPr>
        <p:spPr bwMode="auto">
          <a:xfrm>
            <a:off x="5410200" y="25908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5" name="Line 51"/>
          <p:cNvSpPr>
            <a:spLocks noChangeShapeType="1"/>
          </p:cNvSpPr>
          <p:nvPr/>
        </p:nvSpPr>
        <p:spPr bwMode="auto">
          <a:xfrm>
            <a:off x="5257800" y="2743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6" name="Line 52"/>
          <p:cNvSpPr>
            <a:spLocks noChangeShapeType="1"/>
          </p:cNvSpPr>
          <p:nvPr/>
        </p:nvSpPr>
        <p:spPr bwMode="auto">
          <a:xfrm>
            <a:off x="5257800" y="2971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7" name="Line 53"/>
          <p:cNvSpPr>
            <a:spLocks noChangeShapeType="1"/>
          </p:cNvSpPr>
          <p:nvPr/>
        </p:nvSpPr>
        <p:spPr bwMode="auto">
          <a:xfrm>
            <a:off x="5257800" y="3124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5318" name="Line 54"/>
          <p:cNvSpPr>
            <a:spLocks noChangeShapeType="1"/>
          </p:cNvSpPr>
          <p:nvPr/>
        </p:nvSpPr>
        <p:spPr bwMode="auto">
          <a:xfrm>
            <a:off x="5257800" y="33528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6" name="Segnaposto numero diapositiva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57</a:t>
            </a:fld>
            <a:endParaRPr lang="it-IT" dirty="0"/>
          </a:p>
        </p:txBody>
      </p:sp>
      <p:sp>
        <p:nvSpPr>
          <p:cNvPr id="58" name="Segnaposto piè di pagina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uscite sono sincrone</a:t>
            </a:r>
          </a:p>
          <a:p>
            <a:r>
              <a:rPr lang="it-IT" dirty="0"/>
              <a:t>È possibile usare più reti fra loro connesse senza il pericolo di creare anelli di reazione che possono dare luogo a reti sequenziali asincrone</a:t>
            </a:r>
          </a:p>
          <a:p>
            <a:r>
              <a:rPr lang="it-IT" dirty="0"/>
              <a:t>Le condizioni da rispettare sui vari tempi di assestamento risultano meno stringenti</a:t>
            </a:r>
          </a:p>
          <a:p>
            <a:r>
              <a:rPr lang="it-IT" dirty="0"/>
              <a:t>La macchina di </a:t>
            </a:r>
            <a:r>
              <a:rPr lang="it-IT" dirty="0" err="1"/>
              <a:t>Mealy</a:t>
            </a:r>
            <a:r>
              <a:rPr lang="it-IT" dirty="0"/>
              <a:t> ritardata è una macchina di Moore in senso stretto</a:t>
            </a:r>
          </a:p>
          <a:p>
            <a:r>
              <a:rPr lang="it-IT" dirty="0"/>
              <a:t>Può richiedere meno stati interni della macchina di Moore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dirty="0">
                <a:solidFill>
                  <a:srgbClr val="FF0000"/>
                </a:solidFill>
              </a:rPr>
              <a:t>Sintesi di reti sequenziali sincronizzate</a:t>
            </a:r>
          </a:p>
          <a:p>
            <a:r>
              <a:rPr lang="it-IT" dirty="0"/>
              <a:t>Contatori Sincroni modulo “2</a:t>
            </a:r>
            <a:r>
              <a:rPr lang="it-IT" baseline="30000" dirty="0"/>
              <a:t>N</a:t>
            </a:r>
            <a:r>
              <a:rPr lang="it-IT" dirty="0"/>
              <a:t>”</a:t>
            </a:r>
          </a:p>
          <a:p>
            <a:r>
              <a:rPr lang="it-IT" dirty="0"/>
              <a:t>Contatori sincroni modulo “N”</a:t>
            </a:r>
          </a:p>
          <a:p>
            <a:r>
              <a:rPr lang="it-IT" dirty="0"/>
              <a:t>Modelli di reti sequenziali</a:t>
            </a:r>
          </a:p>
          <a:p>
            <a:r>
              <a:rPr lang="it-IT" dirty="0"/>
              <a:t>Descrizione di reti sequenziali </a:t>
            </a:r>
          </a:p>
          <a:p>
            <a:r>
              <a:rPr lang="it-IT" dirty="0"/>
              <a:t>Macchina di </a:t>
            </a:r>
            <a:r>
              <a:rPr lang="it-IT" dirty="0" err="1"/>
              <a:t>Mealy</a:t>
            </a:r>
            <a:endParaRPr lang="it-IT" dirty="0"/>
          </a:p>
          <a:p>
            <a:r>
              <a:rPr lang="it-IT" dirty="0"/>
              <a:t>Macchina di Moore</a:t>
            </a:r>
          </a:p>
          <a:p>
            <a:r>
              <a:rPr lang="it-IT" dirty="0"/>
              <a:t>Macchina di </a:t>
            </a:r>
            <a:r>
              <a:rPr lang="it-IT" dirty="0" err="1"/>
              <a:t>Mealy</a:t>
            </a:r>
            <a:r>
              <a:rPr lang="it-IT" dirty="0"/>
              <a:t> ritardata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59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sz="3200"/>
              <a:t>Tabella delle transizioni (Tabella next-state)</a:t>
            </a:r>
            <a:br>
              <a:rPr lang="it-IT" sz="3200"/>
            </a:br>
            <a:r>
              <a:rPr lang="it-IT" sz="3200"/>
              <a:t>Flip-flop S-R</a:t>
            </a:r>
          </a:p>
        </p:txBody>
      </p:sp>
      <p:graphicFrame>
        <p:nvGraphicFramePr>
          <p:cNvPr id="249026" name="Group 194"/>
          <p:cNvGraphicFramePr>
            <a:graphicFrameLocks noGrp="1"/>
          </p:cNvGraphicFramePr>
          <p:nvPr/>
        </p:nvGraphicFramePr>
        <p:xfrm>
          <a:off x="1066800" y="1503363"/>
          <a:ext cx="1944688" cy="3566160"/>
        </p:xfrm>
        <a:graphic>
          <a:graphicData uri="http://schemas.openxmlformats.org/drawingml/2006/table">
            <a:tbl>
              <a:tblPr/>
              <a:tblGrid>
                <a:gridCol w="487363"/>
                <a:gridCol w="485775"/>
                <a:gridCol w="484187"/>
                <a:gridCol w="487363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9228" name="Group 396"/>
          <p:cNvGraphicFramePr>
            <a:graphicFrameLocks noGrp="1"/>
          </p:cNvGraphicFramePr>
          <p:nvPr/>
        </p:nvGraphicFramePr>
        <p:xfrm>
          <a:off x="4192588" y="1581150"/>
          <a:ext cx="3273425" cy="2297113"/>
        </p:xfrm>
        <a:graphic>
          <a:graphicData uri="http://schemas.openxmlformats.org/drawingml/2006/table">
            <a:tbl>
              <a:tblPr/>
              <a:tblGrid>
                <a:gridCol w="546100"/>
                <a:gridCol w="544512"/>
                <a:gridCol w="546100"/>
                <a:gridCol w="546100"/>
                <a:gridCol w="544513"/>
                <a:gridCol w="54610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 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9229" name="AutoShape 397"/>
          <p:cNvSpPr>
            <a:spLocks/>
          </p:cNvSpPr>
          <p:nvPr/>
        </p:nvSpPr>
        <p:spPr bwMode="auto">
          <a:xfrm>
            <a:off x="6969125" y="3373438"/>
            <a:ext cx="771525" cy="407987"/>
          </a:xfrm>
          <a:prstGeom prst="leftBracket">
            <a:avLst>
              <a:gd name="adj" fmla="val 8333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9230" name="AutoShape 398"/>
          <p:cNvSpPr>
            <a:spLocks/>
          </p:cNvSpPr>
          <p:nvPr/>
        </p:nvSpPr>
        <p:spPr bwMode="auto">
          <a:xfrm>
            <a:off x="5091113" y="3386138"/>
            <a:ext cx="666750" cy="357187"/>
          </a:xfrm>
          <a:prstGeom prst="rightBracket">
            <a:avLst>
              <a:gd name="adj" fmla="val 8333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9231" name="AutoShape 399"/>
          <p:cNvSpPr>
            <a:spLocks noChangeArrowheads="1"/>
          </p:cNvSpPr>
          <p:nvPr/>
        </p:nvSpPr>
        <p:spPr bwMode="auto">
          <a:xfrm>
            <a:off x="6437313" y="2779713"/>
            <a:ext cx="927100" cy="1050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49234" name="Object 5"/>
          <p:cNvGraphicFramePr>
            <a:graphicFrameLocks noChangeAspect="1"/>
          </p:cNvGraphicFramePr>
          <p:nvPr/>
        </p:nvGraphicFramePr>
        <p:xfrm>
          <a:off x="5008563" y="4021138"/>
          <a:ext cx="2397125" cy="1920875"/>
        </p:xfrm>
        <a:graphic>
          <a:graphicData uri="http://schemas.openxmlformats.org/presentationml/2006/ole">
            <p:oleObj spid="_x0000_s249234" name="Equazione" r:id="rId3" imgW="838080" imgH="672840" progId="Equation.3">
              <p:embed/>
            </p:oleObj>
          </a:graphicData>
        </a:graphic>
      </p:graphicFrame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6F6EB3FF-7740-49D9-81E0-C36110D172F8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  <a:p>
            <a:r>
              <a:rPr lang="it-IT"/>
              <a:t> Flip-flop D Edge triggered</a:t>
            </a:r>
          </a:p>
          <a:p>
            <a:r>
              <a:rPr lang="it-IT"/>
              <a:t>Contatore asincrono</a:t>
            </a:r>
          </a:p>
          <a:p>
            <a:r>
              <a:rPr lang="it-IT"/>
              <a:t>Registri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9454BAD6-3806-4866-BFB8-BA3A7E3F7132}" type="slidenum">
              <a:rPr lang="it-IT" smtClean="0"/>
              <a:pPr/>
              <a:t>60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sz="3200"/>
              <a:t>Tabella delle transizioni (Tabella next-state)</a:t>
            </a:r>
            <a:br>
              <a:rPr lang="it-IT" sz="3200"/>
            </a:br>
            <a:r>
              <a:rPr lang="it-IT" sz="3200"/>
              <a:t>Flip-flop D</a:t>
            </a:r>
          </a:p>
        </p:txBody>
      </p:sp>
      <p:graphicFrame>
        <p:nvGraphicFramePr>
          <p:cNvPr id="289850" name="Group 58"/>
          <p:cNvGraphicFramePr>
            <a:graphicFrameLocks noGrp="1"/>
          </p:cNvGraphicFramePr>
          <p:nvPr/>
        </p:nvGraphicFramePr>
        <p:xfrm>
          <a:off x="1128713" y="2022475"/>
          <a:ext cx="1754187" cy="22860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57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0063" name="Group 271"/>
          <p:cNvGraphicFramePr>
            <a:graphicFrameLocks noGrp="1"/>
          </p:cNvGraphicFramePr>
          <p:nvPr/>
        </p:nvGraphicFramePr>
        <p:xfrm>
          <a:off x="4322763" y="1797050"/>
          <a:ext cx="2409825" cy="1965326"/>
        </p:xfrm>
        <a:graphic>
          <a:graphicData uri="http://schemas.openxmlformats.org/drawingml/2006/table">
            <a:tbl>
              <a:tblPr/>
              <a:tblGrid>
                <a:gridCol w="687387"/>
                <a:gridCol w="600075"/>
                <a:gridCol w="552450"/>
                <a:gridCol w="569913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922" name="AutoShape 130"/>
          <p:cNvSpPr>
            <a:spLocks noChangeArrowheads="1"/>
          </p:cNvSpPr>
          <p:nvPr/>
        </p:nvSpPr>
        <p:spPr bwMode="auto">
          <a:xfrm>
            <a:off x="6319838" y="2863850"/>
            <a:ext cx="346075" cy="8255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89923" name="Object 131"/>
          <p:cNvGraphicFramePr>
            <a:graphicFrameLocks noChangeAspect="1"/>
          </p:cNvGraphicFramePr>
          <p:nvPr/>
        </p:nvGraphicFramePr>
        <p:xfrm>
          <a:off x="5154613" y="4191000"/>
          <a:ext cx="1608137" cy="722313"/>
        </p:xfrm>
        <a:graphic>
          <a:graphicData uri="http://schemas.openxmlformats.org/presentationml/2006/ole">
            <p:oleObj spid="_x0000_s289923" name="Equation" r:id="rId3" imgW="507960" imgH="228600" progId="">
              <p:embed/>
            </p:oleObj>
          </a:graphicData>
        </a:graphic>
      </p:graphicFrame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6F6EB3FF-7740-49D9-81E0-C36110D172F8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sz="3200" dirty="0"/>
              <a:t>Tabella delle transizioni (Tabella </a:t>
            </a:r>
            <a:r>
              <a:rPr lang="it-IT" sz="3200" dirty="0" err="1"/>
              <a:t>next-state</a:t>
            </a:r>
            <a:r>
              <a:rPr lang="it-IT" sz="3200" dirty="0"/>
              <a:t>) </a:t>
            </a:r>
            <a:br>
              <a:rPr lang="it-IT" sz="3200" dirty="0"/>
            </a:br>
            <a:r>
              <a:rPr lang="it-IT" sz="3200" dirty="0"/>
              <a:t>Flip-flop J-K</a:t>
            </a:r>
          </a:p>
        </p:txBody>
      </p:sp>
      <p:graphicFrame>
        <p:nvGraphicFramePr>
          <p:cNvPr id="254043" name="Group 91"/>
          <p:cNvGraphicFramePr>
            <a:graphicFrameLocks noGrp="1"/>
          </p:cNvGraphicFramePr>
          <p:nvPr/>
        </p:nvGraphicFramePr>
        <p:xfrm>
          <a:off x="1152525" y="1581150"/>
          <a:ext cx="1793875" cy="3566160"/>
        </p:xfrm>
        <a:graphic>
          <a:graphicData uri="http://schemas.openxmlformats.org/drawingml/2006/table">
            <a:tbl>
              <a:tblPr/>
              <a:tblGrid>
                <a:gridCol w="423863"/>
                <a:gridCol w="420687"/>
                <a:gridCol w="419100"/>
                <a:gridCol w="530225"/>
              </a:tblGrid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093" name="Group 141"/>
          <p:cNvGraphicFramePr>
            <a:graphicFrameLocks noGrp="1"/>
          </p:cNvGraphicFramePr>
          <p:nvPr/>
        </p:nvGraphicFramePr>
        <p:xfrm>
          <a:off x="4310063" y="1797050"/>
          <a:ext cx="3430587" cy="2281239"/>
        </p:xfrm>
        <a:graphic>
          <a:graphicData uri="http://schemas.openxmlformats.org/drawingml/2006/table">
            <a:tbl>
              <a:tblPr/>
              <a:tblGrid>
                <a:gridCol w="654050"/>
                <a:gridCol w="593725"/>
                <a:gridCol w="546100"/>
                <a:gridCol w="546100"/>
                <a:gridCol w="544512"/>
                <a:gridCol w="5461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J K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4084" name="AutoShape 132"/>
          <p:cNvSpPr>
            <a:spLocks/>
          </p:cNvSpPr>
          <p:nvPr/>
        </p:nvSpPr>
        <p:spPr bwMode="auto">
          <a:xfrm>
            <a:off x="7185025" y="3589338"/>
            <a:ext cx="771525" cy="407987"/>
          </a:xfrm>
          <a:prstGeom prst="leftBracket">
            <a:avLst>
              <a:gd name="adj" fmla="val 8333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4085" name="AutoShape 133"/>
          <p:cNvSpPr>
            <a:spLocks/>
          </p:cNvSpPr>
          <p:nvPr/>
        </p:nvSpPr>
        <p:spPr bwMode="auto">
          <a:xfrm>
            <a:off x="5307013" y="3602038"/>
            <a:ext cx="666750" cy="357187"/>
          </a:xfrm>
          <a:prstGeom prst="rightBracket">
            <a:avLst>
              <a:gd name="adj" fmla="val 8333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4086" name="AutoShape 134"/>
          <p:cNvSpPr>
            <a:spLocks noChangeArrowheads="1"/>
          </p:cNvSpPr>
          <p:nvPr/>
        </p:nvSpPr>
        <p:spPr bwMode="auto">
          <a:xfrm>
            <a:off x="6653213" y="2995613"/>
            <a:ext cx="9271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54087" name="Object 135"/>
          <p:cNvGraphicFramePr>
            <a:graphicFrameLocks noChangeAspect="1"/>
          </p:cNvGraphicFramePr>
          <p:nvPr/>
        </p:nvGraphicFramePr>
        <p:xfrm>
          <a:off x="5095128" y="4341626"/>
          <a:ext cx="2403475" cy="601662"/>
        </p:xfrm>
        <a:graphic>
          <a:graphicData uri="http://schemas.openxmlformats.org/presentationml/2006/ole">
            <p:oleObj spid="_x0000_s254087" name="Equation" r:id="rId3" imgW="965160" imgH="241200" progId="">
              <p:embed/>
            </p:oleObj>
          </a:graphicData>
        </a:graphic>
      </p:graphicFrame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6F6EB3FF-7740-49D9-81E0-C36110D172F8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sz="3200" dirty="0"/>
              <a:t>Tabella delle transizioni (Tabella </a:t>
            </a:r>
            <a:r>
              <a:rPr lang="it-IT" sz="3200" dirty="0" err="1"/>
              <a:t>next-state</a:t>
            </a:r>
            <a:r>
              <a:rPr lang="it-IT" sz="3200" dirty="0"/>
              <a:t>) </a:t>
            </a:r>
            <a:br>
              <a:rPr lang="it-IT" sz="3200" dirty="0"/>
            </a:br>
            <a:r>
              <a:rPr lang="it-IT" sz="3200" dirty="0"/>
              <a:t>Flip-flop T</a:t>
            </a:r>
          </a:p>
        </p:txBody>
      </p:sp>
      <p:graphicFrame>
        <p:nvGraphicFramePr>
          <p:cNvPr id="290874" name="Group 58"/>
          <p:cNvGraphicFramePr>
            <a:graphicFrameLocks noGrp="1"/>
          </p:cNvGraphicFramePr>
          <p:nvPr/>
        </p:nvGraphicFramePr>
        <p:xfrm>
          <a:off x="1031875" y="1803400"/>
          <a:ext cx="1754188" cy="22860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5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0904" name="Group 88"/>
          <p:cNvGraphicFramePr>
            <a:graphicFrameLocks noGrp="1"/>
          </p:cNvGraphicFramePr>
          <p:nvPr/>
        </p:nvGraphicFramePr>
        <p:xfrm>
          <a:off x="4989513" y="2190750"/>
          <a:ext cx="2409825" cy="1965326"/>
        </p:xfrm>
        <a:graphic>
          <a:graphicData uri="http://schemas.openxmlformats.org/drawingml/2006/table">
            <a:tbl>
              <a:tblPr/>
              <a:tblGrid>
                <a:gridCol w="687387"/>
                <a:gridCol w="600075"/>
                <a:gridCol w="552450"/>
                <a:gridCol w="569913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+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0937" name="Object 121"/>
          <p:cNvGraphicFramePr>
            <a:graphicFrameLocks noChangeAspect="1"/>
          </p:cNvGraphicFramePr>
          <p:nvPr/>
        </p:nvGraphicFramePr>
        <p:xfrm>
          <a:off x="3284538" y="4791075"/>
          <a:ext cx="4664075" cy="762000"/>
        </p:xfrm>
        <a:graphic>
          <a:graphicData uri="http://schemas.openxmlformats.org/presentationml/2006/ole">
            <p:oleObj spid="_x0000_s290937" name="Equation" r:id="rId3" imgW="1473120" imgH="241200" progId="">
              <p:embed/>
            </p:oleObj>
          </a:graphicData>
        </a:graphic>
      </p:graphicFrame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13.</a:t>
            </a:r>
            <a:fld id="{6F6EB3FF-7740-49D9-81E0-C36110D172F8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A.S.E.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2166</Words>
  <Application>Microsoft Office PowerPoint</Application>
  <PresentationFormat>Presentazione su schermo (4:3)</PresentationFormat>
  <Paragraphs>1129</Paragraphs>
  <Slides>60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60</vt:i4>
      </vt:variant>
    </vt:vector>
  </HeadingPairs>
  <TitlesOfParts>
    <vt:vector size="63" baseType="lpstr">
      <vt:lpstr>Struttura predefinita</vt:lpstr>
      <vt:lpstr>Equazione</vt:lpstr>
      <vt:lpstr>Equation</vt:lpstr>
      <vt:lpstr>ARCHITETTURA DEI SISTEMI ELETTRONICI</vt:lpstr>
      <vt:lpstr>Richiami</vt:lpstr>
      <vt:lpstr>Flip-flop J-K Positive Edge triggered (soluzione alternativa)</vt:lpstr>
      <vt:lpstr>Flip-flop T Positive Edge triggered (soluzione alternativa)</vt:lpstr>
      <vt:lpstr>Tabelle delle funzioni</vt:lpstr>
      <vt:lpstr>Tabella delle transizioni (Tabella next-state) Flip-flop S-R</vt:lpstr>
      <vt:lpstr>Tabella delle transizioni (Tabella next-state) Flip-flop D</vt:lpstr>
      <vt:lpstr>Tabella delle transizioni (Tabella next-state)  Flip-flop J-K</vt:lpstr>
      <vt:lpstr>Tabella delle transizioni (Tabella next-state)  Flip-flop T</vt:lpstr>
      <vt:lpstr>Forme d’onda</vt:lpstr>
      <vt:lpstr>Osservazioini</vt:lpstr>
      <vt:lpstr>Flip – Flop D  (Edge Triggered) con CLEAR &amp; PRESET asincroni</vt:lpstr>
      <vt:lpstr>Verifica Pr = 0 ,  Ck = 1</vt:lpstr>
      <vt:lpstr>Verifica Pr = 0 ,  Ck = 0 ,  D = 1</vt:lpstr>
      <vt:lpstr>Verifica Pr = 0 ,  Ck = 0 ,  D = 0</vt:lpstr>
      <vt:lpstr>Registro a scorrimento (shift register)</vt:lpstr>
      <vt:lpstr>Registro a scorrimento 2</vt:lpstr>
      <vt:lpstr>Registro a scorrimento 3</vt:lpstr>
      <vt:lpstr>Registro a scorrimento 4</vt:lpstr>
      <vt:lpstr>OSSERVAZIONE</vt:lpstr>
      <vt:lpstr>Registro a scorrimento universale unidirezionale </vt:lpstr>
      <vt:lpstr>Registro a scorrimento universale</vt:lpstr>
      <vt:lpstr>Registro a scorrimento universale</vt:lpstr>
      <vt:lpstr>Registro di sincronizzazione</vt:lpstr>
      <vt:lpstr>Flip – Flop T in cascata</vt:lpstr>
      <vt:lpstr>Forme d’onda</vt:lpstr>
      <vt:lpstr>Contatore modulo 2N  con riporto seriale</vt:lpstr>
      <vt:lpstr>Problema del riporto seriale</vt:lpstr>
      <vt:lpstr>Forme d’onda   (2)</vt:lpstr>
      <vt:lpstr>Osservazioni</vt:lpstr>
      <vt:lpstr>Contatore sincrono    (0)</vt:lpstr>
      <vt:lpstr>Forme d’onda  (3)</vt:lpstr>
      <vt:lpstr>Contatore sincrono modulo 2N         (1)</vt:lpstr>
      <vt:lpstr>Osservazioni</vt:lpstr>
      <vt:lpstr>Contatore sincrono modulo 2N         (2)</vt:lpstr>
      <vt:lpstr>Forme d’onda</vt:lpstr>
      <vt:lpstr>Osservazioni</vt:lpstr>
      <vt:lpstr>Contatore mediante sommatore</vt:lpstr>
      <vt:lpstr>Contatore mediante sommatore</vt:lpstr>
      <vt:lpstr>Contatore mediante sommatore</vt:lpstr>
      <vt:lpstr>CONCLUSIONI</vt:lpstr>
      <vt:lpstr>Modello 1 di rete sequenziale</vt:lpstr>
      <vt:lpstr>Macchina di MEALY 1</vt:lpstr>
      <vt:lpstr>Macchina di MOORE 1</vt:lpstr>
      <vt:lpstr>Instabilità</vt:lpstr>
      <vt:lpstr>Macchina di MEALY 2</vt:lpstr>
      <vt:lpstr>Macchina di MOORE 2</vt:lpstr>
      <vt:lpstr>Rete sequenziale sincronizzata</vt:lpstr>
      <vt:lpstr>Temporizzazione</vt:lpstr>
      <vt:lpstr>Glossario</vt:lpstr>
      <vt:lpstr>Osservazioni</vt:lpstr>
      <vt:lpstr>Macchina di Mealy</vt:lpstr>
      <vt:lpstr>Problema dell’instabilità</vt:lpstr>
      <vt:lpstr>Osservazioni</vt:lpstr>
      <vt:lpstr>Macchina di MOORE</vt:lpstr>
      <vt:lpstr>Osservazioni</vt:lpstr>
      <vt:lpstr>Macchina di Mealy Ritardata</vt:lpstr>
      <vt:lpstr>Osservazioni</vt:lpstr>
      <vt:lpstr>CONCLUSIONI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67</cp:revision>
  <dcterms:created xsi:type="dcterms:W3CDTF">2001-02-17T14:21:04Z</dcterms:created>
  <dcterms:modified xsi:type="dcterms:W3CDTF">2012-04-29T20:51:48Z</dcterms:modified>
</cp:coreProperties>
</file>