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82" r:id="rId3"/>
    <p:sldId id="541" r:id="rId4"/>
    <p:sldId id="542" r:id="rId5"/>
    <p:sldId id="543" r:id="rId6"/>
    <p:sldId id="502" r:id="rId7"/>
    <p:sldId id="503" r:id="rId8"/>
    <p:sldId id="538" r:id="rId9"/>
    <p:sldId id="504" r:id="rId10"/>
    <p:sldId id="505" r:id="rId11"/>
    <p:sldId id="498" r:id="rId12"/>
    <p:sldId id="482" r:id="rId13"/>
    <p:sldId id="483" r:id="rId14"/>
    <p:sldId id="544" r:id="rId15"/>
    <p:sldId id="545" r:id="rId16"/>
    <p:sldId id="546" r:id="rId17"/>
    <p:sldId id="547" r:id="rId18"/>
    <p:sldId id="548" r:id="rId19"/>
    <p:sldId id="549" r:id="rId20"/>
    <p:sldId id="550" r:id="rId21"/>
    <p:sldId id="491" r:id="rId22"/>
    <p:sldId id="492" r:id="rId23"/>
    <p:sldId id="493" r:id="rId24"/>
    <p:sldId id="494" r:id="rId25"/>
    <p:sldId id="495" r:id="rId26"/>
    <p:sldId id="496" r:id="rId27"/>
    <p:sldId id="497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40" r:id="rId36"/>
    <p:sldId id="513" r:id="rId37"/>
    <p:sldId id="514" r:id="rId38"/>
    <p:sldId id="515" r:id="rId39"/>
    <p:sldId id="516" r:id="rId40"/>
    <p:sldId id="517" r:id="rId41"/>
    <p:sldId id="518" r:id="rId42"/>
    <p:sldId id="519" r:id="rId43"/>
    <p:sldId id="520" r:id="rId44"/>
    <p:sldId id="521" r:id="rId45"/>
    <p:sldId id="522" r:id="rId46"/>
    <p:sldId id="523" r:id="rId47"/>
    <p:sldId id="524" r:id="rId48"/>
    <p:sldId id="525" r:id="rId49"/>
    <p:sldId id="526" r:id="rId50"/>
    <p:sldId id="527" r:id="rId51"/>
    <p:sldId id="528" r:id="rId52"/>
    <p:sldId id="529" r:id="rId53"/>
    <p:sldId id="530" r:id="rId54"/>
    <p:sldId id="531" r:id="rId55"/>
    <p:sldId id="532" r:id="rId56"/>
    <p:sldId id="539" r:id="rId57"/>
    <p:sldId id="533" r:id="rId58"/>
    <p:sldId id="534" r:id="rId59"/>
    <p:sldId id="535" r:id="rId60"/>
    <p:sldId id="536" r:id="rId61"/>
    <p:sldId id="537" r:id="rId6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66"/>
    </p:penClr>
  </p:showPr>
  <p:clrMru>
    <a:srgbClr val="0000FF"/>
    <a:srgbClr val="009900"/>
    <a:srgbClr val="660066"/>
    <a:srgbClr val="3399FF"/>
    <a:srgbClr val="FF9900"/>
    <a:srgbClr val="00FF00"/>
    <a:srgbClr val="00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2" autoAdjust="0"/>
  </p:normalViewPr>
  <p:slideViewPr>
    <p:cSldViewPr>
      <p:cViewPr>
        <p:scale>
          <a:sx n="70" d="100"/>
          <a:sy n="70" d="100"/>
        </p:scale>
        <p:origin x="-1152" y="42"/>
      </p:cViewPr>
      <p:guideLst>
        <p:guide orient="horz" pos="1152"/>
        <p:guide pos="4967"/>
      </p:guideLst>
    </p:cSldViewPr>
  </p:slideViewPr>
  <p:outlineViewPr>
    <p:cViewPr>
      <p:scale>
        <a:sx n="33" d="100"/>
        <a:sy n="33" d="100"/>
      </p:scale>
      <p:origin x="0" y="221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0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26" Type="http://schemas.openxmlformats.org/officeDocument/2006/relationships/slide" Target="slides/slide28.xml"/><Relationship Id="rId39" Type="http://schemas.openxmlformats.org/officeDocument/2006/relationships/slide" Target="slides/slide41.xml"/><Relationship Id="rId21" Type="http://schemas.openxmlformats.org/officeDocument/2006/relationships/slide" Target="slides/slide23.xml"/><Relationship Id="rId34" Type="http://schemas.openxmlformats.org/officeDocument/2006/relationships/slide" Target="slides/slide36.xml"/><Relationship Id="rId42" Type="http://schemas.openxmlformats.org/officeDocument/2006/relationships/slide" Target="slides/slide44.xml"/><Relationship Id="rId47" Type="http://schemas.openxmlformats.org/officeDocument/2006/relationships/slide" Target="slides/slide49.xml"/><Relationship Id="rId50" Type="http://schemas.openxmlformats.org/officeDocument/2006/relationships/slide" Target="slides/slide52.xml"/><Relationship Id="rId55" Type="http://schemas.openxmlformats.org/officeDocument/2006/relationships/slide" Target="slides/slide58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5" Type="http://schemas.openxmlformats.org/officeDocument/2006/relationships/slide" Target="slides/slide27.xml"/><Relationship Id="rId33" Type="http://schemas.openxmlformats.org/officeDocument/2006/relationships/slide" Target="slides/slide35.xml"/><Relationship Id="rId38" Type="http://schemas.openxmlformats.org/officeDocument/2006/relationships/slide" Target="slides/slide40.xml"/><Relationship Id="rId46" Type="http://schemas.openxmlformats.org/officeDocument/2006/relationships/slide" Target="slides/slide48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20" Type="http://schemas.openxmlformats.org/officeDocument/2006/relationships/slide" Target="slides/slide22.xml"/><Relationship Id="rId29" Type="http://schemas.openxmlformats.org/officeDocument/2006/relationships/slide" Target="slides/slide31.xml"/><Relationship Id="rId41" Type="http://schemas.openxmlformats.org/officeDocument/2006/relationships/slide" Target="slides/slide43.xml"/><Relationship Id="rId54" Type="http://schemas.openxmlformats.org/officeDocument/2006/relationships/slide" Target="slides/slide57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24" Type="http://schemas.openxmlformats.org/officeDocument/2006/relationships/slide" Target="slides/slide26.xml"/><Relationship Id="rId32" Type="http://schemas.openxmlformats.org/officeDocument/2006/relationships/slide" Target="slides/slide34.xml"/><Relationship Id="rId37" Type="http://schemas.openxmlformats.org/officeDocument/2006/relationships/slide" Target="slides/slide39.xml"/><Relationship Id="rId40" Type="http://schemas.openxmlformats.org/officeDocument/2006/relationships/slide" Target="slides/slide42.xml"/><Relationship Id="rId45" Type="http://schemas.openxmlformats.org/officeDocument/2006/relationships/slide" Target="slides/slide47.xml"/><Relationship Id="rId53" Type="http://schemas.openxmlformats.org/officeDocument/2006/relationships/slide" Target="slides/slide55.xml"/><Relationship Id="rId58" Type="http://schemas.openxmlformats.org/officeDocument/2006/relationships/slide" Target="slides/slide61.xml"/><Relationship Id="rId5" Type="http://schemas.openxmlformats.org/officeDocument/2006/relationships/slide" Target="slides/slide5.xml"/><Relationship Id="rId15" Type="http://schemas.openxmlformats.org/officeDocument/2006/relationships/slide" Target="slides/slide17.xml"/><Relationship Id="rId23" Type="http://schemas.openxmlformats.org/officeDocument/2006/relationships/slide" Target="slides/slide25.xml"/><Relationship Id="rId28" Type="http://schemas.openxmlformats.org/officeDocument/2006/relationships/slide" Target="slides/slide30.xml"/><Relationship Id="rId36" Type="http://schemas.openxmlformats.org/officeDocument/2006/relationships/slide" Target="slides/slide38.xml"/><Relationship Id="rId49" Type="http://schemas.openxmlformats.org/officeDocument/2006/relationships/slide" Target="slides/slide51.xml"/><Relationship Id="rId57" Type="http://schemas.openxmlformats.org/officeDocument/2006/relationships/slide" Target="slides/slide60.xml"/><Relationship Id="rId10" Type="http://schemas.openxmlformats.org/officeDocument/2006/relationships/slide" Target="slides/slide12.xml"/><Relationship Id="rId19" Type="http://schemas.openxmlformats.org/officeDocument/2006/relationships/slide" Target="slides/slide21.xml"/><Relationship Id="rId31" Type="http://schemas.openxmlformats.org/officeDocument/2006/relationships/slide" Target="slides/slide33.xml"/><Relationship Id="rId44" Type="http://schemas.openxmlformats.org/officeDocument/2006/relationships/slide" Target="slides/slide46.xml"/><Relationship Id="rId52" Type="http://schemas.openxmlformats.org/officeDocument/2006/relationships/slide" Target="slides/slide54.xml"/><Relationship Id="rId4" Type="http://schemas.openxmlformats.org/officeDocument/2006/relationships/slide" Target="slides/slide4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24.xml"/><Relationship Id="rId27" Type="http://schemas.openxmlformats.org/officeDocument/2006/relationships/slide" Target="slides/slide29.xml"/><Relationship Id="rId30" Type="http://schemas.openxmlformats.org/officeDocument/2006/relationships/slide" Target="slides/slide32.xml"/><Relationship Id="rId35" Type="http://schemas.openxmlformats.org/officeDocument/2006/relationships/slide" Target="slides/slide37.xml"/><Relationship Id="rId43" Type="http://schemas.openxmlformats.org/officeDocument/2006/relationships/slide" Target="slides/slide45.xml"/><Relationship Id="rId48" Type="http://schemas.openxmlformats.org/officeDocument/2006/relationships/slide" Target="slides/slide50.xml"/><Relationship Id="rId56" Type="http://schemas.openxmlformats.org/officeDocument/2006/relationships/slide" Target="slides/slide59.xml"/><Relationship Id="rId8" Type="http://schemas.openxmlformats.org/officeDocument/2006/relationships/slide" Target="slides/slide10.xml"/><Relationship Id="rId51" Type="http://schemas.openxmlformats.org/officeDocument/2006/relationships/slide" Target="slides/slide53.xml"/><Relationship Id="rId3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BDD00A-D9CC-4139-8BBC-40312886F98A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CF6AC-0776-4E85-987C-B89DF0407E2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14.</a:t>
            </a:r>
            <a:fld id="{71A9E91E-EAFE-453D-9D42-1C48DC0823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18.</a:t>
            </a:r>
            <a:fld id="{FFE411E2-4F8A-4BBA-BFD9-A158DDC2798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FCBE9AC4-7754-4F76-9B33-67E567C954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13.</a:t>
            </a:r>
            <a:fld id="{6CCB059E-4EF2-4FD7-896D-CE533CF0A739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13.</a:t>
            </a:r>
            <a:fld id="{8F5AB97D-0A7F-4845-963B-50A265514CE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14.</a:t>
            </a:r>
            <a:fld id="{F4390F55-B665-4F1D-8B43-52C1A3F60C8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14.</a:t>
            </a:r>
            <a:fld id="{39B551CB-485C-40AB-9D4C-61105666FC6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18.</a:t>
            </a:r>
            <a:fld id="{CDD0BA11-75AC-4A9E-83B3-A3D7C6C74A2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18.</a:t>
            </a:r>
            <a:fld id="{7E446528-D493-47B8-9E36-248CA8D90B7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14.</a:t>
            </a:r>
            <a:fld id="{B43173EF-AFC4-4D4B-B31D-5E07C66B96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18.</a:t>
            </a:r>
            <a:fld id="{3E78CE06-F79B-44AD-9F58-C0D01496679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18.</a:t>
            </a:r>
            <a:fld id="{E3041516-A2F4-4032-AE3A-C2FB4BE757D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14.</a:t>
            </a:r>
            <a:fld id="{17874321-6C5B-4B75-87CB-DE9DFA1C7DF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14.</a:t>
            </a:r>
            <a:fld id="{29A847B7-81F4-45DF-BF64-9B25E84B169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r>
              <a:rPr lang="it-IT" dirty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it-IT" sz="3200" dirty="0"/>
              <a:t>LEZIONE </a:t>
            </a:r>
            <a:r>
              <a:rPr lang="it-IT" sz="3200" dirty="0" err="1"/>
              <a:t>N°</a:t>
            </a:r>
            <a:r>
              <a:rPr lang="it-IT" sz="3200" dirty="0"/>
              <a:t> </a:t>
            </a:r>
            <a:r>
              <a:rPr lang="it-IT" sz="3200" dirty="0" smtClean="0"/>
              <a:t>14</a:t>
            </a:r>
            <a:endParaRPr lang="it-IT" sz="3200" dirty="0"/>
          </a:p>
          <a:p>
            <a:pPr algn="ctr">
              <a:buFontTx/>
              <a:buNone/>
            </a:pPr>
            <a:endParaRPr lang="it-IT" sz="1000" dirty="0"/>
          </a:p>
          <a:p>
            <a:r>
              <a:rPr lang="it-IT" dirty="0" smtClean="0"/>
              <a:t>Contatori mediante sommatori</a:t>
            </a:r>
          </a:p>
          <a:p>
            <a:r>
              <a:rPr lang="it-IT" dirty="0" smtClean="0"/>
              <a:t>Ring </a:t>
            </a:r>
            <a:r>
              <a:rPr lang="it-IT" dirty="0" err="1" smtClean="0"/>
              <a:t>Counters</a:t>
            </a:r>
            <a:endParaRPr lang="it-IT" dirty="0"/>
          </a:p>
          <a:p>
            <a:r>
              <a:rPr lang="it-IT" dirty="0" smtClean="0"/>
              <a:t>Modelli </a:t>
            </a:r>
            <a:r>
              <a:rPr lang="it-IT" dirty="0"/>
              <a:t>di reti sequenziali</a:t>
            </a:r>
          </a:p>
          <a:p>
            <a:pPr eaLnBrk="1" hangingPunct="1">
              <a:defRPr/>
            </a:pPr>
            <a:r>
              <a:rPr lang="it-IT" dirty="0" smtClean="0"/>
              <a:t>Descrizione </a:t>
            </a:r>
            <a:r>
              <a:rPr lang="it-IT" dirty="0"/>
              <a:t>di reti sequenziali</a:t>
            </a:r>
          </a:p>
          <a:p>
            <a:pPr eaLnBrk="1" hangingPunct="1">
              <a:defRPr/>
            </a:pPr>
            <a:r>
              <a:rPr lang="it-IT" dirty="0"/>
              <a:t>Tabella delle </a:t>
            </a:r>
            <a:r>
              <a:rPr lang="it-IT" dirty="0" smtClean="0"/>
              <a:t>transizioni</a:t>
            </a:r>
          </a:p>
          <a:p>
            <a:pPr eaLnBrk="1" hangingPunct="1">
              <a:defRPr/>
            </a:pPr>
            <a:r>
              <a:rPr lang="it-IT" dirty="0" smtClean="0"/>
              <a:t>Tecnica di sintesi 1</a:t>
            </a:r>
            <a:endParaRPr lang="it-IT" dirty="0"/>
          </a:p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Osservazioni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I contatori mostrati non richiedono “grossi” decodificatori</a:t>
            </a:r>
          </a:p>
          <a:p>
            <a:pPr eaLnBrk="1" hangingPunct="1">
              <a:defRPr/>
            </a:pPr>
            <a:r>
              <a:rPr lang="it-IT" dirty="0" smtClean="0"/>
              <a:t>È sotto utilizzato il numero dei Flip-Flop  </a:t>
            </a:r>
          </a:p>
          <a:p>
            <a:pPr eaLnBrk="1" hangingPunct="1">
              <a:defRPr/>
            </a:pPr>
            <a:r>
              <a:rPr lang="it-IT" dirty="0" err="1" smtClean="0"/>
              <a:t>max</a:t>
            </a:r>
            <a:r>
              <a:rPr lang="it-IT" dirty="0" smtClean="0"/>
              <a:t> 2n stati contro i 2</a:t>
            </a:r>
            <a:r>
              <a:rPr lang="it-IT" baseline="30000" dirty="0" smtClean="0"/>
              <a:t>n</a:t>
            </a:r>
            <a:r>
              <a:rPr lang="it-IT" dirty="0" smtClean="0"/>
              <a:t> possibili</a:t>
            </a:r>
          </a:p>
          <a:p>
            <a:pPr eaLnBrk="1" hangingPunct="1">
              <a:defRPr/>
            </a:pPr>
            <a:r>
              <a:rPr lang="it-IT" dirty="0" smtClean="0"/>
              <a:t>Possibilità di errore irrimediabile</a:t>
            </a:r>
          </a:p>
          <a:p>
            <a:pPr lvl="1" eaLnBrk="1" hangingPunct="1">
              <a:defRPr/>
            </a:pPr>
            <a:r>
              <a:rPr lang="it-IT" dirty="0" smtClean="0"/>
              <a:t>Per esempio, nel contatore modulo 4, se accidentalmente si genera una sequenza con due “1” non si torna più a quella originaria</a:t>
            </a:r>
          </a:p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Modello 1 di rete sequenziale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724400"/>
          </a:xfrm>
        </p:spPr>
        <p:txBody>
          <a:bodyPr/>
          <a:lstStyle/>
          <a:p>
            <a:pPr>
              <a:buFontTx/>
              <a:buNone/>
            </a:pPr>
            <a:r>
              <a:rPr lang="it-IT"/>
              <a:t> </a:t>
            </a:r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1981200" y="1752600"/>
            <a:ext cx="4800600" cy="36195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17" name="Rectangle 5"/>
          <p:cNvSpPr>
            <a:spLocks noChangeArrowheads="1"/>
          </p:cNvSpPr>
          <p:nvPr/>
        </p:nvSpPr>
        <p:spPr bwMode="auto">
          <a:xfrm>
            <a:off x="3581400" y="2057400"/>
            <a:ext cx="1600200" cy="22860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18" name="Line 6"/>
          <p:cNvSpPr>
            <a:spLocks noChangeShapeType="1"/>
          </p:cNvSpPr>
          <p:nvPr/>
        </p:nvSpPr>
        <p:spPr bwMode="auto">
          <a:xfrm>
            <a:off x="1066800" y="2286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19" name="Oval 7"/>
          <p:cNvSpPr>
            <a:spLocks noChangeArrowheads="1"/>
          </p:cNvSpPr>
          <p:nvPr/>
        </p:nvSpPr>
        <p:spPr bwMode="auto">
          <a:xfrm>
            <a:off x="14478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0" name="Oval 8"/>
          <p:cNvSpPr>
            <a:spLocks noChangeArrowheads="1"/>
          </p:cNvSpPr>
          <p:nvPr/>
        </p:nvSpPr>
        <p:spPr bwMode="auto">
          <a:xfrm>
            <a:off x="14478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1" name="Oval 9"/>
          <p:cNvSpPr>
            <a:spLocks noChangeArrowheads="1"/>
          </p:cNvSpPr>
          <p:nvPr/>
        </p:nvSpPr>
        <p:spPr bwMode="auto">
          <a:xfrm>
            <a:off x="14478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2" name="Line 10"/>
          <p:cNvSpPr>
            <a:spLocks noChangeShapeType="1"/>
          </p:cNvSpPr>
          <p:nvPr/>
        </p:nvSpPr>
        <p:spPr bwMode="auto">
          <a:xfrm>
            <a:off x="1066800" y="2971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23" name="Line 11"/>
          <p:cNvSpPr>
            <a:spLocks noChangeShapeType="1"/>
          </p:cNvSpPr>
          <p:nvPr/>
        </p:nvSpPr>
        <p:spPr bwMode="auto">
          <a:xfrm>
            <a:off x="5181600" y="2286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24" name="Oval 12"/>
          <p:cNvSpPr>
            <a:spLocks noChangeArrowheads="1"/>
          </p:cNvSpPr>
          <p:nvPr/>
        </p:nvSpPr>
        <p:spPr bwMode="auto">
          <a:xfrm>
            <a:off x="70104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5" name="Oval 13"/>
          <p:cNvSpPr>
            <a:spLocks noChangeArrowheads="1"/>
          </p:cNvSpPr>
          <p:nvPr/>
        </p:nvSpPr>
        <p:spPr bwMode="auto">
          <a:xfrm>
            <a:off x="70104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6" name="Oval 14"/>
          <p:cNvSpPr>
            <a:spLocks noChangeArrowheads="1"/>
          </p:cNvSpPr>
          <p:nvPr/>
        </p:nvSpPr>
        <p:spPr bwMode="auto">
          <a:xfrm>
            <a:off x="70104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7" name="Line 15"/>
          <p:cNvSpPr>
            <a:spLocks noChangeShapeType="1"/>
          </p:cNvSpPr>
          <p:nvPr/>
        </p:nvSpPr>
        <p:spPr bwMode="auto">
          <a:xfrm>
            <a:off x="5181600" y="2971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28" name="Freeform 16"/>
          <p:cNvSpPr>
            <a:spLocks/>
          </p:cNvSpPr>
          <p:nvPr/>
        </p:nvSpPr>
        <p:spPr bwMode="auto">
          <a:xfrm>
            <a:off x="2438400" y="3429000"/>
            <a:ext cx="3962400" cy="16764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29" name="Freeform 17"/>
          <p:cNvSpPr>
            <a:spLocks/>
          </p:cNvSpPr>
          <p:nvPr/>
        </p:nvSpPr>
        <p:spPr bwMode="auto">
          <a:xfrm>
            <a:off x="2819400" y="3886200"/>
            <a:ext cx="3352800" cy="8382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30" name="Oval 18"/>
          <p:cNvSpPr>
            <a:spLocks noChangeArrowheads="1"/>
          </p:cNvSpPr>
          <p:nvPr/>
        </p:nvSpPr>
        <p:spPr bwMode="auto">
          <a:xfrm>
            <a:off x="30480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31" name="Oval 19"/>
          <p:cNvSpPr>
            <a:spLocks noChangeArrowheads="1"/>
          </p:cNvSpPr>
          <p:nvPr/>
        </p:nvSpPr>
        <p:spPr bwMode="auto">
          <a:xfrm>
            <a:off x="3048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32" name="Oval 20"/>
          <p:cNvSpPr>
            <a:spLocks noChangeArrowheads="1"/>
          </p:cNvSpPr>
          <p:nvPr/>
        </p:nvSpPr>
        <p:spPr bwMode="auto">
          <a:xfrm>
            <a:off x="55626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33" name="Oval 21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34" name="Text Box 22"/>
          <p:cNvSpPr txBox="1">
            <a:spLocks noChangeArrowheads="1"/>
          </p:cNvSpPr>
          <p:nvPr/>
        </p:nvSpPr>
        <p:spPr bwMode="auto">
          <a:xfrm>
            <a:off x="2057400" y="17526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R</a:t>
            </a:r>
          </a:p>
        </p:txBody>
      </p:sp>
      <p:sp>
        <p:nvSpPr>
          <p:cNvPr id="397335" name="Text Box 23"/>
          <p:cNvSpPr txBox="1">
            <a:spLocks noChangeArrowheads="1"/>
          </p:cNvSpPr>
          <p:nvPr/>
        </p:nvSpPr>
        <p:spPr bwMode="auto">
          <a:xfrm>
            <a:off x="3886200" y="2286000"/>
            <a:ext cx="446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R’</a:t>
            </a:r>
          </a:p>
        </p:txBody>
      </p:sp>
      <p:sp>
        <p:nvSpPr>
          <p:cNvPr id="397336" name="Text Box 24"/>
          <p:cNvSpPr txBox="1">
            <a:spLocks noChangeArrowheads="1"/>
          </p:cNvSpPr>
          <p:nvPr/>
        </p:nvSpPr>
        <p:spPr bwMode="auto">
          <a:xfrm>
            <a:off x="533400" y="2057400"/>
            <a:ext cx="43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X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7337" name="Text Box 25"/>
          <p:cNvSpPr txBox="1">
            <a:spLocks noChangeArrowheads="1"/>
          </p:cNvSpPr>
          <p:nvPr/>
        </p:nvSpPr>
        <p:spPr bwMode="auto">
          <a:xfrm>
            <a:off x="533400" y="2743200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X</a:t>
            </a:r>
            <a:r>
              <a:rPr lang="it-IT" sz="20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7338" name="Text Box 26"/>
          <p:cNvSpPr txBox="1">
            <a:spLocks noChangeArrowheads="1"/>
          </p:cNvSpPr>
          <p:nvPr/>
        </p:nvSpPr>
        <p:spPr bwMode="auto">
          <a:xfrm>
            <a:off x="7696200" y="2057400"/>
            <a:ext cx="43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z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7339" name="Text Box 27"/>
          <p:cNvSpPr txBox="1">
            <a:spLocks noChangeArrowheads="1"/>
          </p:cNvSpPr>
          <p:nvPr/>
        </p:nvSpPr>
        <p:spPr bwMode="auto">
          <a:xfrm>
            <a:off x="7696200" y="2743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z</a:t>
            </a:r>
            <a:r>
              <a:rPr lang="it-IT" sz="20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7340" name="Text Box 28"/>
          <p:cNvSpPr txBox="1">
            <a:spLocks noChangeArrowheads="1"/>
          </p:cNvSpPr>
          <p:nvPr/>
        </p:nvSpPr>
        <p:spPr bwMode="auto">
          <a:xfrm>
            <a:off x="2590800" y="2895600"/>
            <a:ext cx="42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7341" name="Text Box 29"/>
          <p:cNvSpPr txBox="1">
            <a:spLocks noChangeArrowheads="1"/>
          </p:cNvSpPr>
          <p:nvPr/>
        </p:nvSpPr>
        <p:spPr bwMode="auto">
          <a:xfrm>
            <a:off x="2590800" y="3429000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7342" name="Text Box 30"/>
          <p:cNvSpPr txBox="1">
            <a:spLocks noChangeArrowheads="1"/>
          </p:cNvSpPr>
          <p:nvPr/>
        </p:nvSpPr>
        <p:spPr bwMode="auto">
          <a:xfrm>
            <a:off x="5715000" y="2971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s’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7343" name="Text Box 31"/>
          <p:cNvSpPr txBox="1">
            <a:spLocks noChangeArrowheads="1"/>
          </p:cNvSpPr>
          <p:nvPr/>
        </p:nvSpPr>
        <p:spPr bwMode="auto">
          <a:xfrm>
            <a:off x="5715000" y="3429000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s’</a:t>
            </a:r>
            <a:r>
              <a:rPr lang="it-IT" sz="20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7344" name="Text Box 32"/>
          <p:cNvSpPr txBox="1">
            <a:spLocks noChangeArrowheads="1"/>
          </p:cNvSpPr>
          <p:nvPr/>
        </p:nvSpPr>
        <p:spPr bwMode="auto">
          <a:xfrm>
            <a:off x="4724400" y="3427413"/>
            <a:ext cx="430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Symbol" pitchFamily="18" charset="2"/>
              </a:rPr>
              <a:t>D</a:t>
            </a:r>
            <a:r>
              <a:rPr lang="it-IT" sz="2000">
                <a:latin typeface="Arial Rounded MT Bold" pitchFamily="34" charset="0"/>
              </a:rPr>
              <a:t>t</a:t>
            </a:r>
          </a:p>
        </p:txBody>
      </p:sp>
      <p:sp>
        <p:nvSpPr>
          <p:cNvPr id="397345" name="Text Box 33"/>
          <p:cNvSpPr txBox="1">
            <a:spLocks noChangeArrowheads="1"/>
          </p:cNvSpPr>
          <p:nvPr/>
        </p:nvSpPr>
        <p:spPr bwMode="auto">
          <a:xfrm>
            <a:off x="533400" y="5486400"/>
            <a:ext cx="729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La rete R’ è priva di anelli, ovvero è una rete combinatoria</a:t>
            </a:r>
          </a:p>
        </p:txBody>
      </p:sp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38" name="Segnaposto piè di pagina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Macchina di MEALY 1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Le uscite sono funzioni delle variabili di stato e degli ingressi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1981200" y="25146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3514725" y="25288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4" name="Line 6"/>
          <p:cNvSpPr>
            <a:spLocks noChangeShapeType="1"/>
          </p:cNvSpPr>
          <p:nvPr/>
        </p:nvSpPr>
        <p:spPr bwMode="auto">
          <a:xfrm>
            <a:off x="1431925" y="27114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35" name="Oval 7"/>
          <p:cNvSpPr>
            <a:spLocks noChangeArrowheads="1"/>
          </p:cNvSpPr>
          <p:nvPr/>
        </p:nvSpPr>
        <p:spPr bwMode="auto">
          <a:xfrm>
            <a:off x="1747838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6" name="Oval 8"/>
          <p:cNvSpPr>
            <a:spLocks noChangeArrowheads="1"/>
          </p:cNvSpPr>
          <p:nvPr/>
        </p:nvSpPr>
        <p:spPr bwMode="auto">
          <a:xfrm>
            <a:off x="1747838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7" name="Oval 9"/>
          <p:cNvSpPr>
            <a:spLocks noChangeArrowheads="1"/>
          </p:cNvSpPr>
          <p:nvPr/>
        </p:nvSpPr>
        <p:spPr bwMode="auto">
          <a:xfrm>
            <a:off x="1747838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8" name="Line 10"/>
          <p:cNvSpPr>
            <a:spLocks noChangeShapeType="1"/>
          </p:cNvSpPr>
          <p:nvPr/>
        </p:nvSpPr>
        <p:spPr bwMode="auto">
          <a:xfrm>
            <a:off x="1431925" y="32607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39" name="Line 11"/>
          <p:cNvSpPr>
            <a:spLocks noChangeShapeType="1"/>
          </p:cNvSpPr>
          <p:nvPr/>
        </p:nvSpPr>
        <p:spPr bwMode="auto">
          <a:xfrm>
            <a:off x="4840288" y="27114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6354763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1" name="Oval 13"/>
          <p:cNvSpPr>
            <a:spLocks noChangeArrowheads="1"/>
          </p:cNvSpPr>
          <p:nvPr/>
        </p:nvSpPr>
        <p:spPr bwMode="auto">
          <a:xfrm>
            <a:off x="6354763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2" name="Oval 14"/>
          <p:cNvSpPr>
            <a:spLocks noChangeArrowheads="1"/>
          </p:cNvSpPr>
          <p:nvPr/>
        </p:nvSpPr>
        <p:spPr bwMode="auto">
          <a:xfrm>
            <a:off x="6354763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3" name="Line 15"/>
          <p:cNvSpPr>
            <a:spLocks noChangeShapeType="1"/>
          </p:cNvSpPr>
          <p:nvPr/>
        </p:nvSpPr>
        <p:spPr bwMode="auto">
          <a:xfrm>
            <a:off x="4840288" y="32607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44" name="Freeform 16"/>
          <p:cNvSpPr>
            <a:spLocks/>
          </p:cNvSpPr>
          <p:nvPr/>
        </p:nvSpPr>
        <p:spPr bwMode="auto">
          <a:xfrm>
            <a:off x="2566988" y="36258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45" name="Freeform 17"/>
          <p:cNvSpPr>
            <a:spLocks/>
          </p:cNvSpPr>
          <p:nvPr/>
        </p:nvSpPr>
        <p:spPr bwMode="auto">
          <a:xfrm>
            <a:off x="2882900" y="39925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46" name="Oval 18"/>
          <p:cNvSpPr>
            <a:spLocks noChangeArrowheads="1"/>
          </p:cNvSpPr>
          <p:nvPr/>
        </p:nvSpPr>
        <p:spPr bwMode="auto">
          <a:xfrm>
            <a:off x="3073400" y="36893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7" name="Oval 19"/>
          <p:cNvSpPr>
            <a:spLocks noChangeArrowheads="1"/>
          </p:cNvSpPr>
          <p:nvPr/>
        </p:nvSpPr>
        <p:spPr bwMode="auto">
          <a:xfrm>
            <a:off x="3073400" y="38100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8" name="Oval 20"/>
          <p:cNvSpPr>
            <a:spLocks noChangeArrowheads="1"/>
          </p:cNvSpPr>
          <p:nvPr/>
        </p:nvSpPr>
        <p:spPr bwMode="auto">
          <a:xfrm>
            <a:off x="5599113" y="37338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9" name="Oval 21"/>
          <p:cNvSpPr>
            <a:spLocks noChangeArrowheads="1"/>
          </p:cNvSpPr>
          <p:nvPr/>
        </p:nvSpPr>
        <p:spPr bwMode="auto">
          <a:xfrm>
            <a:off x="5599113" y="38544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2057400" y="3657600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80951" name="Text Box 23"/>
          <p:cNvSpPr txBox="1">
            <a:spLocks noChangeArrowheads="1"/>
          </p:cNvSpPr>
          <p:nvPr/>
        </p:nvSpPr>
        <p:spPr bwMode="auto">
          <a:xfrm>
            <a:off x="4017963" y="32797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80952" name="Text Box 24"/>
          <p:cNvSpPr txBox="1">
            <a:spLocks noChangeArrowheads="1"/>
          </p:cNvSpPr>
          <p:nvPr/>
        </p:nvSpPr>
        <p:spPr bwMode="auto">
          <a:xfrm>
            <a:off x="990600" y="26082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0953" name="Text Box 25"/>
          <p:cNvSpPr txBox="1">
            <a:spLocks noChangeArrowheads="1"/>
          </p:cNvSpPr>
          <p:nvPr/>
        </p:nvSpPr>
        <p:spPr bwMode="auto">
          <a:xfrm>
            <a:off x="990600" y="30797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0954" name="Text Box 26"/>
          <p:cNvSpPr txBox="1">
            <a:spLocks noChangeArrowheads="1"/>
          </p:cNvSpPr>
          <p:nvPr/>
        </p:nvSpPr>
        <p:spPr bwMode="auto">
          <a:xfrm>
            <a:off x="6921500" y="25288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0955" name="Text Box 27"/>
          <p:cNvSpPr txBox="1">
            <a:spLocks noChangeArrowheads="1"/>
          </p:cNvSpPr>
          <p:nvPr/>
        </p:nvSpPr>
        <p:spPr bwMode="auto">
          <a:xfrm>
            <a:off x="2695575" y="32797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80956" name="Text Box 28"/>
          <p:cNvSpPr txBox="1">
            <a:spLocks noChangeArrowheads="1"/>
          </p:cNvSpPr>
          <p:nvPr/>
        </p:nvSpPr>
        <p:spPr bwMode="auto">
          <a:xfrm>
            <a:off x="2695575" y="36258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80957" name="Text Box 29"/>
          <p:cNvSpPr txBox="1">
            <a:spLocks noChangeArrowheads="1"/>
          </p:cNvSpPr>
          <p:nvPr/>
        </p:nvSpPr>
        <p:spPr bwMode="auto">
          <a:xfrm>
            <a:off x="4800600" y="3276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80958" name="Text Box 30"/>
          <p:cNvSpPr txBox="1">
            <a:spLocks noChangeArrowheads="1"/>
          </p:cNvSpPr>
          <p:nvPr/>
        </p:nvSpPr>
        <p:spPr bwMode="auto">
          <a:xfrm>
            <a:off x="4800600" y="36576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80959" name="Text Box 31"/>
          <p:cNvSpPr txBox="1">
            <a:spLocks noChangeArrowheads="1"/>
          </p:cNvSpPr>
          <p:nvPr/>
        </p:nvSpPr>
        <p:spPr bwMode="auto">
          <a:xfrm>
            <a:off x="3514725" y="26082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0960" name="Text Box 32"/>
          <p:cNvSpPr txBox="1">
            <a:spLocks noChangeArrowheads="1"/>
          </p:cNvSpPr>
          <p:nvPr/>
        </p:nvSpPr>
        <p:spPr bwMode="auto">
          <a:xfrm>
            <a:off x="3514725" y="31591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0961" name="Text Box 33"/>
          <p:cNvSpPr txBox="1">
            <a:spLocks noChangeArrowheads="1"/>
          </p:cNvSpPr>
          <p:nvPr/>
        </p:nvSpPr>
        <p:spPr bwMode="auto">
          <a:xfrm>
            <a:off x="3560763" y="34115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0962" name="Text Box 34"/>
          <p:cNvSpPr txBox="1">
            <a:spLocks noChangeArrowheads="1"/>
          </p:cNvSpPr>
          <p:nvPr/>
        </p:nvSpPr>
        <p:spPr bwMode="auto">
          <a:xfrm>
            <a:off x="3514725" y="38719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0963" name="Text Box 35"/>
          <p:cNvSpPr txBox="1">
            <a:spLocks noChangeArrowheads="1"/>
          </p:cNvSpPr>
          <p:nvPr/>
        </p:nvSpPr>
        <p:spPr bwMode="auto">
          <a:xfrm>
            <a:off x="4535488" y="25066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0964" name="Text Box 36"/>
          <p:cNvSpPr txBox="1">
            <a:spLocks noChangeArrowheads="1"/>
          </p:cNvSpPr>
          <p:nvPr/>
        </p:nvSpPr>
        <p:spPr bwMode="auto">
          <a:xfrm>
            <a:off x="4446588" y="30495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0965" name="Text Box 37"/>
          <p:cNvSpPr txBox="1">
            <a:spLocks noChangeArrowheads="1"/>
          </p:cNvSpPr>
          <p:nvPr/>
        </p:nvSpPr>
        <p:spPr bwMode="auto">
          <a:xfrm>
            <a:off x="4270375" y="34115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0966" name="Text Box 38"/>
          <p:cNvSpPr txBox="1">
            <a:spLocks noChangeArrowheads="1"/>
          </p:cNvSpPr>
          <p:nvPr/>
        </p:nvSpPr>
        <p:spPr bwMode="auto">
          <a:xfrm>
            <a:off x="4270375" y="38242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80967" name="Text Box 39"/>
          <p:cNvSpPr txBox="1">
            <a:spLocks noChangeArrowheads="1"/>
          </p:cNvSpPr>
          <p:nvPr/>
        </p:nvSpPr>
        <p:spPr bwMode="auto">
          <a:xfrm>
            <a:off x="6927850" y="31003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0968" name="Rectangle 40"/>
          <p:cNvSpPr>
            <a:spLocks noChangeArrowheads="1"/>
          </p:cNvSpPr>
          <p:nvPr/>
        </p:nvSpPr>
        <p:spPr bwMode="auto">
          <a:xfrm>
            <a:off x="5257800" y="3352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69" name="Line 41"/>
          <p:cNvSpPr>
            <a:spLocks noChangeShapeType="1"/>
          </p:cNvSpPr>
          <p:nvPr/>
        </p:nvSpPr>
        <p:spPr bwMode="auto">
          <a:xfrm>
            <a:off x="5410200" y="3352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0" name="Line 42"/>
          <p:cNvSpPr>
            <a:spLocks noChangeShapeType="1"/>
          </p:cNvSpPr>
          <p:nvPr/>
        </p:nvSpPr>
        <p:spPr bwMode="auto">
          <a:xfrm>
            <a:off x="5257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1" name="Line 43"/>
          <p:cNvSpPr>
            <a:spLocks noChangeShapeType="1"/>
          </p:cNvSpPr>
          <p:nvPr/>
        </p:nvSpPr>
        <p:spPr bwMode="auto">
          <a:xfrm>
            <a:off x="5257800" y="3733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2" name="Line 44"/>
          <p:cNvSpPr>
            <a:spLocks noChangeShapeType="1"/>
          </p:cNvSpPr>
          <p:nvPr/>
        </p:nvSpPr>
        <p:spPr bwMode="auto">
          <a:xfrm>
            <a:off x="5257800" y="3886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3" name="Line 45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4" name="Line 46"/>
          <p:cNvSpPr>
            <a:spLocks noChangeShapeType="1"/>
          </p:cNvSpPr>
          <p:nvPr/>
        </p:nvSpPr>
        <p:spPr bwMode="auto">
          <a:xfrm flipH="1" flipV="1">
            <a:off x="5562600" y="4191000"/>
            <a:ext cx="685800" cy="533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5" name="Text Box 47"/>
          <p:cNvSpPr txBox="1">
            <a:spLocks noChangeArrowheads="1"/>
          </p:cNvSpPr>
          <p:nvPr/>
        </p:nvSpPr>
        <p:spPr bwMode="auto">
          <a:xfrm>
            <a:off x="6248400" y="44958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Memoria</a:t>
            </a:r>
          </a:p>
        </p:txBody>
      </p:sp>
      <p:sp>
        <p:nvSpPr>
          <p:cNvPr id="50" name="Segnaposto numero diapositiva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52" name="Segnaposto piè di pagina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it-IT" dirty="0"/>
              <a:t>Macchina di MOORE 1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105400"/>
          </a:xfrm>
        </p:spPr>
        <p:txBody>
          <a:bodyPr/>
          <a:lstStyle/>
          <a:p>
            <a:r>
              <a:rPr lang="it-IT" sz="2400"/>
              <a:t>Le variabili d’uscita, in un determinato istante, sono funzione del sole variabili di stato</a:t>
            </a:r>
            <a:endParaRPr lang="it-IT"/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1752600" y="1905000"/>
            <a:ext cx="5791200" cy="36195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2438400" y="2209800"/>
            <a:ext cx="1600200" cy="22860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58" name="Line 6"/>
          <p:cNvSpPr>
            <a:spLocks noChangeShapeType="1"/>
          </p:cNvSpPr>
          <p:nvPr/>
        </p:nvSpPr>
        <p:spPr bwMode="auto">
          <a:xfrm>
            <a:off x="762000" y="2438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59" name="Oval 7"/>
          <p:cNvSpPr>
            <a:spLocks noChangeArrowheads="1"/>
          </p:cNvSpPr>
          <p:nvPr/>
        </p:nvSpPr>
        <p:spPr bwMode="auto">
          <a:xfrm>
            <a:off x="1143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0" name="Oval 8"/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1" name="Oval 9"/>
          <p:cNvSpPr>
            <a:spLocks noChangeArrowheads="1"/>
          </p:cNvSpPr>
          <p:nvPr/>
        </p:nvSpPr>
        <p:spPr bwMode="auto">
          <a:xfrm>
            <a:off x="1143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2" name="Line 10"/>
          <p:cNvSpPr>
            <a:spLocks noChangeShapeType="1"/>
          </p:cNvSpPr>
          <p:nvPr/>
        </p:nvSpPr>
        <p:spPr bwMode="auto">
          <a:xfrm>
            <a:off x="762000" y="3124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63" name="Line 11"/>
          <p:cNvSpPr>
            <a:spLocks noChangeShapeType="1"/>
          </p:cNvSpPr>
          <p:nvPr/>
        </p:nvSpPr>
        <p:spPr bwMode="auto">
          <a:xfrm>
            <a:off x="73914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64" name="Oval 12"/>
          <p:cNvSpPr>
            <a:spLocks noChangeArrowheads="1"/>
          </p:cNvSpPr>
          <p:nvPr/>
        </p:nvSpPr>
        <p:spPr bwMode="auto">
          <a:xfrm>
            <a:off x="78486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5" name="Oval 13"/>
          <p:cNvSpPr>
            <a:spLocks noChangeArrowheads="1"/>
          </p:cNvSpPr>
          <p:nvPr/>
        </p:nvSpPr>
        <p:spPr bwMode="auto">
          <a:xfrm>
            <a:off x="78486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6" name="Oval 14"/>
          <p:cNvSpPr>
            <a:spLocks noChangeArrowheads="1"/>
          </p:cNvSpPr>
          <p:nvPr/>
        </p:nvSpPr>
        <p:spPr bwMode="auto">
          <a:xfrm>
            <a:off x="7848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7" name="Line 15"/>
          <p:cNvSpPr>
            <a:spLocks noChangeShapeType="1"/>
          </p:cNvSpPr>
          <p:nvPr/>
        </p:nvSpPr>
        <p:spPr bwMode="auto">
          <a:xfrm>
            <a:off x="7391400" y="3200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68" name="Oval 16"/>
          <p:cNvSpPr>
            <a:spLocks noChangeArrowheads="1"/>
          </p:cNvSpPr>
          <p:nvPr/>
        </p:nvSpPr>
        <p:spPr bwMode="auto">
          <a:xfrm>
            <a:off x="51816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9" name="Oval 17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70" name="Text Box 18"/>
          <p:cNvSpPr txBox="1">
            <a:spLocks noChangeArrowheads="1"/>
          </p:cNvSpPr>
          <p:nvPr/>
        </p:nvSpPr>
        <p:spPr bwMode="auto">
          <a:xfrm>
            <a:off x="1752600" y="19288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R</a:t>
            </a:r>
          </a:p>
        </p:txBody>
      </p:sp>
      <p:sp>
        <p:nvSpPr>
          <p:cNvPr id="381971" name="Text Box 19"/>
          <p:cNvSpPr txBox="1">
            <a:spLocks noChangeArrowheads="1"/>
          </p:cNvSpPr>
          <p:nvPr/>
        </p:nvSpPr>
        <p:spPr bwMode="auto">
          <a:xfrm>
            <a:off x="3048000" y="28956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72" name="Text Box 20"/>
          <p:cNvSpPr txBox="1">
            <a:spLocks noChangeArrowheads="1"/>
          </p:cNvSpPr>
          <p:nvPr/>
        </p:nvSpPr>
        <p:spPr bwMode="auto">
          <a:xfrm>
            <a:off x="228600" y="22336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73" name="Text Box 21"/>
          <p:cNvSpPr txBox="1">
            <a:spLocks noChangeArrowheads="1"/>
          </p:cNvSpPr>
          <p:nvPr/>
        </p:nvSpPr>
        <p:spPr bwMode="auto">
          <a:xfrm>
            <a:off x="228600" y="28956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1974" name="Text Box 22"/>
          <p:cNvSpPr txBox="1">
            <a:spLocks noChangeArrowheads="1"/>
          </p:cNvSpPr>
          <p:nvPr/>
        </p:nvSpPr>
        <p:spPr bwMode="auto">
          <a:xfrm>
            <a:off x="8305800" y="21336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75" name="Text Box 23"/>
          <p:cNvSpPr txBox="1">
            <a:spLocks noChangeArrowheads="1"/>
          </p:cNvSpPr>
          <p:nvPr/>
        </p:nvSpPr>
        <p:spPr bwMode="auto">
          <a:xfrm>
            <a:off x="82296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W</a:t>
            </a:r>
          </a:p>
        </p:txBody>
      </p:sp>
      <p:sp>
        <p:nvSpPr>
          <p:cNvPr id="381976" name="Text Box 24"/>
          <p:cNvSpPr txBox="1">
            <a:spLocks noChangeArrowheads="1"/>
          </p:cNvSpPr>
          <p:nvPr/>
        </p:nvSpPr>
        <p:spPr bwMode="auto">
          <a:xfrm>
            <a:off x="2047875" y="3124200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77" name="Text Box 25"/>
          <p:cNvSpPr txBox="1">
            <a:spLocks noChangeArrowheads="1"/>
          </p:cNvSpPr>
          <p:nvPr/>
        </p:nvSpPr>
        <p:spPr bwMode="auto">
          <a:xfrm>
            <a:off x="2085975" y="3962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1978" name="Text Box 26"/>
          <p:cNvSpPr txBox="1">
            <a:spLocks noChangeArrowheads="1"/>
          </p:cNvSpPr>
          <p:nvPr/>
        </p:nvSpPr>
        <p:spPr bwMode="auto">
          <a:xfrm>
            <a:off x="3962400" y="3886200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1979" name="Text Box 27"/>
          <p:cNvSpPr txBox="1">
            <a:spLocks noChangeArrowheads="1"/>
          </p:cNvSpPr>
          <p:nvPr/>
        </p:nvSpPr>
        <p:spPr bwMode="auto">
          <a:xfrm>
            <a:off x="4038600" y="2057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80" name="Text Box 28"/>
          <p:cNvSpPr txBox="1">
            <a:spLocks noChangeArrowheads="1"/>
          </p:cNvSpPr>
          <p:nvPr/>
        </p:nvSpPr>
        <p:spPr bwMode="auto">
          <a:xfrm>
            <a:off x="2438400" y="22860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81" name="Text Box 29"/>
          <p:cNvSpPr txBox="1">
            <a:spLocks noChangeArrowheads="1"/>
          </p:cNvSpPr>
          <p:nvPr/>
        </p:nvSpPr>
        <p:spPr bwMode="auto">
          <a:xfrm>
            <a:off x="2438400" y="2971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1982" name="Text Box 30"/>
          <p:cNvSpPr txBox="1">
            <a:spLocks noChangeArrowheads="1"/>
          </p:cNvSpPr>
          <p:nvPr/>
        </p:nvSpPr>
        <p:spPr bwMode="auto">
          <a:xfrm>
            <a:off x="2438400" y="3352800"/>
            <a:ext cx="592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1983" name="Text Box 31"/>
          <p:cNvSpPr txBox="1">
            <a:spLocks noChangeArrowheads="1"/>
          </p:cNvSpPr>
          <p:nvPr/>
        </p:nvSpPr>
        <p:spPr bwMode="auto">
          <a:xfrm>
            <a:off x="2438400" y="4114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1984" name="Text Box 32"/>
          <p:cNvSpPr txBox="1">
            <a:spLocks noChangeArrowheads="1"/>
          </p:cNvSpPr>
          <p:nvPr/>
        </p:nvSpPr>
        <p:spPr bwMode="auto">
          <a:xfrm>
            <a:off x="3657600" y="22860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85" name="Text Box 33"/>
          <p:cNvSpPr txBox="1">
            <a:spLocks noChangeArrowheads="1"/>
          </p:cNvSpPr>
          <p:nvPr/>
        </p:nvSpPr>
        <p:spPr bwMode="auto">
          <a:xfrm>
            <a:off x="3657600" y="2971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1986" name="Text Box 34"/>
          <p:cNvSpPr txBox="1">
            <a:spLocks noChangeArrowheads="1"/>
          </p:cNvSpPr>
          <p:nvPr/>
        </p:nvSpPr>
        <p:spPr bwMode="auto">
          <a:xfrm>
            <a:off x="3505200" y="34290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1987" name="Text Box 35"/>
          <p:cNvSpPr txBox="1">
            <a:spLocks noChangeArrowheads="1"/>
          </p:cNvSpPr>
          <p:nvPr/>
        </p:nvSpPr>
        <p:spPr bwMode="auto">
          <a:xfrm>
            <a:off x="3657600" y="396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1988" name="Rectangle 36"/>
          <p:cNvSpPr>
            <a:spLocks noChangeArrowheads="1"/>
          </p:cNvSpPr>
          <p:nvPr/>
        </p:nvSpPr>
        <p:spPr bwMode="auto">
          <a:xfrm>
            <a:off x="6096000" y="2209800"/>
            <a:ext cx="1295400" cy="1219200"/>
          </a:xfrm>
          <a:prstGeom prst="rect">
            <a:avLst/>
          </a:prstGeom>
          <a:solidFill>
            <a:srgbClr val="00CC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381989" name="Text Box 37"/>
          <p:cNvSpPr txBox="1">
            <a:spLocks noChangeArrowheads="1"/>
          </p:cNvSpPr>
          <p:nvPr/>
        </p:nvSpPr>
        <p:spPr bwMode="auto">
          <a:xfrm>
            <a:off x="6400800" y="25908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81990" name="Rectangle 38"/>
          <p:cNvSpPr>
            <a:spLocks noChangeArrowheads="1"/>
          </p:cNvSpPr>
          <p:nvPr/>
        </p:nvSpPr>
        <p:spPr bwMode="auto">
          <a:xfrm>
            <a:off x="4495800" y="2286000"/>
            <a:ext cx="304800" cy="21336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91" name="Line 39"/>
          <p:cNvSpPr>
            <a:spLocks noChangeShapeType="1"/>
          </p:cNvSpPr>
          <p:nvPr/>
        </p:nvSpPr>
        <p:spPr bwMode="auto">
          <a:xfrm>
            <a:off x="4648200" y="2286000"/>
            <a:ext cx="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2" name="Line 40"/>
          <p:cNvSpPr>
            <a:spLocks noChangeShapeType="1"/>
          </p:cNvSpPr>
          <p:nvPr/>
        </p:nvSpPr>
        <p:spPr bwMode="auto">
          <a:xfrm>
            <a:off x="4495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3" name="Line 41"/>
          <p:cNvSpPr>
            <a:spLocks noChangeShapeType="1"/>
          </p:cNvSpPr>
          <p:nvPr/>
        </p:nvSpPr>
        <p:spPr bwMode="auto">
          <a:xfrm>
            <a:off x="4495800" y="3810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4" name="Line 42"/>
          <p:cNvSpPr>
            <a:spLocks noChangeShapeType="1"/>
          </p:cNvSpPr>
          <p:nvPr/>
        </p:nvSpPr>
        <p:spPr bwMode="auto">
          <a:xfrm>
            <a:off x="4495800" y="2590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5" name="Line 43"/>
          <p:cNvSpPr>
            <a:spLocks noChangeShapeType="1"/>
          </p:cNvSpPr>
          <p:nvPr/>
        </p:nvSpPr>
        <p:spPr bwMode="auto">
          <a:xfrm>
            <a:off x="4495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6" name="Line 44"/>
          <p:cNvSpPr>
            <a:spLocks noChangeShapeType="1"/>
          </p:cNvSpPr>
          <p:nvPr/>
        </p:nvSpPr>
        <p:spPr bwMode="auto">
          <a:xfrm>
            <a:off x="4038600" y="4267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7" name="Line 45"/>
          <p:cNvSpPr>
            <a:spLocks noChangeShapeType="1"/>
          </p:cNvSpPr>
          <p:nvPr/>
        </p:nvSpPr>
        <p:spPr bwMode="auto">
          <a:xfrm>
            <a:off x="4495800" y="3048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8" name="Line 46"/>
          <p:cNvSpPr>
            <a:spLocks noChangeShapeType="1"/>
          </p:cNvSpPr>
          <p:nvPr/>
        </p:nvSpPr>
        <p:spPr bwMode="auto">
          <a:xfrm>
            <a:off x="4495800" y="3352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9" name="Line 47"/>
          <p:cNvSpPr>
            <a:spLocks noChangeShapeType="1"/>
          </p:cNvSpPr>
          <p:nvPr/>
        </p:nvSpPr>
        <p:spPr bwMode="auto">
          <a:xfrm>
            <a:off x="4038600" y="36576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0" name="Line 48"/>
          <p:cNvSpPr>
            <a:spLocks noChangeShapeType="1"/>
          </p:cNvSpPr>
          <p:nvPr/>
        </p:nv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1" name="Line 49"/>
          <p:cNvSpPr>
            <a:spLocks noChangeShapeType="1"/>
          </p:cNvSpPr>
          <p:nvPr/>
        </p:nvSpPr>
        <p:spPr bwMode="auto">
          <a:xfrm>
            <a:off x="4038600" y="2438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2" name="Line 50"/>
          <p:cNvSpPr>
            <a:spLocks noChangeShapeType="1"/>
          </p:cNvSpPr>
          <p:nvPr/>
        </p:nvSpPr>
        <p:spPr bwMode="auto">
          <a:xfrm>
            <a:off x="4800600" y="2438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3" name="Line 51"/>
          <p:cNvSpPr>
            <a:spLocks noChangeShapeType="1"/>
          </p:cNvSpPr>
          <p:nvPr/>
        </p:nvSpPr>
        <p:spPr bwMode="auto">
          <a:xfrm>
            <a:off x="4800600" y="3200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4" name="Freeform 52"/>
          <p:cNvSpPr>
            <a:spLocks/>
          </p:cNvSpPr>
          <p:nvPr/>
        </p:nvSpPr>
        <p:spPr bwMode="auto">
          <a:xfrm>
            <a:off x="2286000" y="4267200"/>
            <a:ext cx="2667000" cy="381000"/>
          </a:xfrm>
          <a:custGeom>
            <a:avLst/>
            <a:gdLst/>
            <a:ahLst/>
            <a:cxnLst>
              <a:cxn ang="0">
                <a:pos x="1584" y="0"/>
              </a:cxn>
              <a:cxn ang="0">
                <a:pos x="1680" y="0"/>
              </a:cxn>
              <a:cxn ang="0">
                <a:pos x="1680" y="240"/>
              </a:cxn>
              <a:cxn ang="0">
                <a:pos x="0" y="240"/>
              </a:cxn>
              <a:cxn ang="0">
                <a:pos x="0" y="48"/>
              </a:cxn>
              <a:cxn ang="0">
                <a:pos x="96" y="48"/>
              </a:cxn>
            </a:cxnLst>
            <a:rect l="0" t="0" r="r" b="b"/>
            <a:pathLst>
              <a:path w="1680" h="240">
                <a:moveTo>
                  <a:pt x="1584" y="0"/>
                </a:moveTo>
                <a:lnTo>
                  <a:pt x="1680" y="0"/>
                </a:lnTo>
                <a:lnTo>
                  <a:pt x="1680" y="240"/>
                </a:lnTo>
                <a:lnTo>
                  <a:pt x="0" y="240"/>
                </a:lnTo>
                <a:lnTo>
                  <a:pt x="0" y="48"/>
                </a:lnTo>
                <a:lnTo>
                  <a:pt x="96" y="4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5" name="Freeform 53"/>
          <p:cNvSpPr>
            <a:spLocks/>
          </p:cNvSpPr>
          <p:nvPr/>
        </p:nvSpPr>
        <p:spPr bwMode="auto">
          <a:xfrm>
            <a:off x="2133600" y="3657600"/>
            <a:ext cx="2971800" cy="11430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872" y="0"/>
              </a:cxn>
              <a:cxn ang="0">
                <a:pos x="1872" y="720"/>
              </a:cxn>
              <a:cxn ang="0">
                <a:pos x="0" y="720"/>
              </a:cxn>
              <a:cxn ang="0">
                <a:pos x="0" y="144"/>
              </a:cxn>
              <a:cxn ang="0">
                <a:pos x="192" y="144"/>
              </a:cxn>
            </a:cxnLst>
            <a:rect l="0" t="0" r="r" b="b"/>
            <a:pathLst>
              <a:path w="1872" h="720">
                <a:moveTo>
                  <a:pt x="1680" y="0"/>
                </a:moveTo>
                <a:lnTo>
                  <a:pt x="1872" y="0"/>
                </a:lnTo>
                <a:lnTo>
                  <a:pt x="1872" y="720"/>
                </a:lnTo>
                <a:lnTo>
                  <a:pt x="0" y="720"/>
                </a:lnTo>
                <a:lnTo>
                  <a:pt x="0" y="144"/>
                </a:lnTo>
                <a:lnTo>
                  <a:pt x="192" y="14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6" name="Freeform 54"/>
          <p:cNvSpPr>
            <a:spLocks/>
          </p:cNvSpPr>
          <p:nvPr/>
        </p:nvSpPr>
        <p:spPr bwMode="auto">
          <a:xfrm>
            <a:off x="1981200" y="3200400"/>
            <a:ext cx="3276600" cy="1752600"/>
          </a:xfrm>
          <a:custGeom>
            <a:avLst/>
            <a:gdLst/>
            <a:ahLst/>
            <a:cxnLst>
              <a:cxn ang="0">
                <a:pos x="2064" y="0"/>
              </a:cxn>
              <a:cxn ang="0">
                <a:pos x="2064" y="1104"/>
              </a:cxn>
              <a:cxn ang="0">
                <a:pos x="0" y="1104"/>
              </a:cxn>
              <a:cxn ang="0">
                <a:pos x="0" y="384"/>
              </a:cxn>
              <a:cxn ang="0">
                <a:pos x="288" y="384"/>
              </a:cxn>
            </a:cxnLst>
            <a:rect l="0" t="0" r="r" b="b"/>
            <a:pathLst>
              <a:path w="2064" h="1104">
                <a:moveTo>
                  <a:pt x="2064" y="0"/>
                </a:moveTo>
                <a:lnTo>
                  <a:pt x="2064" y="1104"/>
                </a:lnTo>
                <a:lnTo>
                  <a:pt x="0" y="1104"/>
                </a:lnTo>
                <a:lnTo>
                  <a:pt x="0" y="384"/>
                </a:lnTo>
                <a:lnTo>
                  <a:pt x="288" y="38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7" name="Freeform 55"/>
          <p:cNvSpPr>
            <a:spLocks/>
          </p:cNvSpPr>
          <p:nvPr/>
        </p:nvSpPr>
        <p:spPr bwMode="auto">
          <a:xfrm>
            <a:off x="1828800" y="2438400"/>
            <a:ext cx="3581400" cy="2667000"/>
          </a:xfrm>
          <a:custGeom>
            <a:avLst/>
            <a:gdLst/>
            <a:ahLst/>
            <a:cxnLst>
              <a:cxn ang="0">
                <a:pos x="2256" y="0"/>
              </a:cxn>
              <a:cxn ang="0">
                <a:pos x="2256" y="1680"/>
              </a:cxn>
              <a:cxn ang="0">
                <a:pos x="0" y="1680"/>
              </a:cxn>
              <a:cxn ang="0">
                <a:pos x="0" y="672"/>
              </a:cxn>
              <a:cxn ang="0">
                <a:pos x="384" y="672"/>
              </a:cxn>
            </a:cxnLst>
            <a:rect l="0" t="0" r="r" b="b"/>
            <a:pathLst>
              <a:path w="2256" h="1680">
                <a:moveTo>
                  <a:pt x="2256" y="0"/>
                </a:moveTo>
                <a:lnTo>
                  <a:pt x="2256" y="1680"/>
                </a:lnTo>
                <a:lnTo>
                  <a:pt x="0" y="1680"/>
                </a:lnTo>
                <a:lnTo>
                  <a:pt x="0" y="672"/>
                </a:lnTo>
                <a:lnTo>
                  <a:pt x="384" y="67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8" name="Line 56"/>
          <p:cNvSpPr>
            <a:spLocks noChangeShapeType="1"/>
          </p:cNvSpPr>
          <p:nvPr/>
        </p:nvSpPr>
        <p:spPr bwMode="auto">
          <a:xfrm flipH="1" flipV="1">
            <a:off x="4800600" y="4343400"/>
            <a:ext cx="1143000" cy="137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9" name="Text Box 57"/>
          <p:cNvSpPr txBox="1">
            <a:spLocks noChangeArrowheads="1"/>
          </p:cNvSpPr>
          <p:nvPr/>
        </p:nvSpPr>
        <p:spPr bwMode="auto">
          <a:xfrm>
            <a:off x="5867400" y="56388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Memoria</a:t>
            </a:r>
          </a:p>
        </p:txBody>
      </p:sp>
      <p:sp>
        <p:nvSpPr>
          <p:cNvPr id="60" name="Segnaposto numero diapositiva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2" name="Segnaposto piè di pagina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Memorizzazione</a:t>
            </a:r>
            <a:endParaRPr lang="it-IT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Segnale di CLOCK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La memoria cambia le proprie </a:t>
            </a:r>
            <a:r>
              <a:rPr lang="it-IT" dirty="0" smtClean="0"/>
              <a:t>uscite </a:t>
            </a:r>
            <a:r>
              <a:rPr lang="it-IT" dirty="0"/>
              <a:t>in corrispondenza del fronte di discesa (salita) del CLOCK</a:t>
            </a:r>
          </a:p>
        </p:txBody>
      </p:sp>
      <p:sp>
        <p:nvSpPr>
          <p:cNvPr id="382980" name="Line 4"/>
          <p:cNvSpPr>
            <a:spLocks noChangeShapeType="1"/>
          </p:cNvSpPr>
          <p:nvPr/>
        </p:nvSpPr>
        <p:spPr bwMode="auto">
          <a:xfrm>
            <a:off x="838200" y="3352800"/>
            <a:ext cx="73152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981" name="Line 5"/>
          <p:cNvSpPr>
            <a:spLocks noChangeShapeType="1"/>
          </p:cNvSpPr>
          <p:nvPr/>
        </p:nvSpPr>
        <p:spPr bwMode="auto">
          <a:xfrm>
            <a:off x="1219200" y="1981200"/>
            <a:ext cx="0" cy="1905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982" name="Freeform 6"/>
          <p:cNvSpPr>
            <a:spLocks/>
          </p:cNvSpPr>
          <p:nvPr/>
        </p:nvSpPr>
        <p:spPr bwMode="auto">
          <a:xfrm>
            <a:off x="1219200" y="2362200"/>
            <a:ext cx="64008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0"/>
              </a:cxn>
              <a:cxn ang="0">
                <a:pos x="384" y="624"/>
              </a:cxn>
              <a:cxn ang="0">
                <a:pos x="1008" y="624"/>
              </a:cxn>
              <a:cxn ang="0">
                <a:pos x="1008" y="48"/>
              </a:cxn>
              <a:cxn ang="0">
                <a:pos x="1008" y="0"/>
              </a:cxn>
              <a:cxn ang="0">
                <a:pos x="1392" y="0"/>
              </a:cxn>
              <a:cxn ang="0">
                <a:pos x="1392" y="624"/>
              </a:cxn>
              <a:cxn ang="0">
                <a:pos x="2016" y="624"/>
              </a:cxn>
              <a:cxn ang="0">
                <a:pos x="2016" y="0"/>
              </a:cxn>
              <a:cxn ang="0">
                <a:pos x="2400" y="0"/>
              </a:cxn>
              <a:cxn ang="0">
                <a:pos x="2400" y="624"/>
              </a:cxn>
              <a:cxn ang="0">
                <a:pos x="3024" y="624"/>
              </a:cxn>
              <a:cxn ang="0">
                <a:pos x="3024" y="0"/>
              </a:cxn>
              <a:cxn ang="0">
                <a:pos x="3408" y="0"/>
              </a:cxn>
              <a:cxn ang="0">
                <a:pos x="3408" y="624"/>
              </a:cxn>
              <a:cxn ang="0">
                <a:pos x="4032" y="624"/>
              </a:cxn>
            </a:cxnLst>
            <a:rect l="0" t="0" r="r" b="b"/>
            <a:pathLst>
              <a:path w="4032" h="624">
                <a:moveTo>
                  <a:pt x="0" y="0"/>
                </a:moveTo>
                <a:lnTo>
                  <a:pt x="384" y="0"/>
                </a:lnTo>
                <a:lnTo>
                  <a:pt x="384" y="624"/>
                </a:lnTo>
                <a:lnTo>
                  <a:pt x="1008" y="624"/>
                </a:lnTo>
                <a:lnTo>
                  <a:pt x="1008" y="48"/>
                </a:lnTo>
                <a:lnTo>
                  <a:pt x="1008" y="0"/>
                </a:lnTo>
                <a:lnTo>
                  <a:pt x="1392" y="0"/>
                </a:lnTo>
                <a:lnTo>
                  <a:pt x="1392" y="624"/>
                </a:lnTo>
                <a:lnTo>
                  <a:pt x="2016" y="624"/>
                </a:lnTo>
                <a:lnTo>
                  <a:pt x="2016" y="0"/>
                </a:lnTo>
                <a:lnTo>
                  <a:pt x="2400" y="0"/>
                </a:lnTo>
                <a:lnTo>
                  <a:pt x="2400" y="624"/>
                </a:lnTo>
                <a:lnTo>
                  <a:pt x="3024" y="624"/>
                </a:lnTo>
                <a:lnTo>
                  <a:pt x="3024" y="0"/>
                </a:lnTo>
                <a:lnTo>
                  <a:pt x="3408" y="0"/>
                </a:lnTo>
                <a:lnTo>
                  <a:pt x="3408" y="624"/>
                </a:lnTo>
                <a:lnTo>
                  <a:pt x="4032" y="62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983" name="Text Box 7"/>
          <p:cNvSpPr txBox="1">
            <a:spLocks noChangeArrowheads="1"/>
          </p:cNvSpPr>
          <p:nvPr/>
        </p:nvSpPr>
        <p:spPr bwMode="auto">
          <a:xfrm>
            <a:off x="7696200" y="3429000"/>
            <a:ext cx="29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t</a:t>
            </a:r>
          </a:p>
        </p:txBody>
      </p:sp>
      <p:sp>
        <p:nvSpPr>
          <p:cNvPr id="382984" name="Text Box 8"/>
          <p:cNvSpPr txBox="1">
            <a:spLocks noChangeArrowheads="1"/>
          </p:cNvSpPr>
          <p:nvPr/>
        </p:nvSpPr>
        <p:spPr bwMode="auto">
          <a:xfrm>
            <a:off x="762000" y="1981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V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Macchina di MEALY 2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uscite sono funzioni delle variabili di stato e degli ingressi</a:t>
            </a: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auto">
          <a:xfrm>
            <a:off x="1981200" y="25146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06" name="Rectangle 6"/>
          <p:cNvSpPr>
            <a:spLocks noChangeArrowheads="1"/>
          </p:cNvSpPr>
          <p:nvPr/>
        </p:nvSpPr>
        <p:spPr bwMode="auto">
          <a:xfrm>
            <a:off x="3514725" y="25288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07" name="Line 7"/>
          <p:cNvSpPr>
            <a:spLocks noChangeShapeType="1"/>
          </p:cNvSpPr>
          <p:nvPr/>
        </p:nvSpPr>
        <p:spPr bwMode="auto">
          <a:xfrm>
            <a:off x="1431925" y="27114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08" name="Oval 8"/>
          <p:cNvSpPr>
            <a:spLocks noChangeArrowheads="1"/>
          </p:cNvSpPr>
          <p:nvPr/>
        </p:nvSpPr>
        <p:spPr bwMode="auto">
          <a:xfrm>
            <a:off x="1747838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09" name="Oval 9"/>
          <p:cNvSpPr>
            <a:spLocks noChangeArrowheads="1"/>
          </p:cNvSpPr>
          <p:nvPr/>
        </p:nvSpPr>
        <p:spPr bwMode="auto">
          <a:xfrm>
            <a:off x="1747838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0" name="Oval 10"/>
          <p:cNvSpPr>
            <a:spLocks noChangeArrowheads="1"/>
          </p:cNvSpPr>
          <p:nvPr/>
        </p:nvSpPr>
        <p:spPr bwMode="auto">
          <a:xfrm>
            <a:off x="1747838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1" name="Line 11"/>
          <p:cNvSpPr>
            <a:spLocks noChangeShapeType="1"/>
          </p:cNvSpPr>
          <p:nvPr/>
        </p:nvSpPr>
        <p:spPr bwMode="auto">
          <a:xfrm>
            <a:off x="1431925" y="32607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2" name="Line 12"/>
          <p:cNvSpPr>
            <a:spLocks noChangeShapeType="1"/>
          </p:cNvSpPr>
          <p:nvPr/>
        </p:nvSpPr>
        <p:spPr bwMode="auto">
          <a:xfrm>
            <a:off x="4840288" y="27114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3" name="Oval 13"/>
          <p:cNvSpPr>
            <a:spLocks noChangeArrowheads="1"/>
          </p:cNvSpPr>
          <p:nvPr/>
        </p:nvSpPr>
        <p:spPr bwMode="auto">
          <a:xfrm>
            <a:off x="6354763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4" name="Oval 14"/>
          <p:cNvSpPr>
            <a:spLocks noChangeArrowheads="1"/>
          </p:cNvSpPr>
          <p:nvPr/>
        </p:nvSpPr>
        <p:spPr bwMode="auto">
          <a:xfrm>
            <a:off x="6354763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5" name="Oval 15"/>
          <p:cNvSpPr>
            <a:spLocks noChangeArrowheads="1"/>
          </p:cNvSpPr>
          <p:nvPr/>
        </p:nvSpPr>
        <p:spPr bwMode="auto">
          <a:xfrm>
            <a:off x="6354763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6" name="Line 16"/>
          <p:cNvSpPr>
            <a:spLocks noChangeShapeType="1"/>
          </p:cNvSpPr>
          <p:nvPr/>
        </p:nvSpPr>
        <p:spPr bwMode="auto">
          <a:xfrm>
            <a:off x="4840288" y="32607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7" name="Freeform 17"/>
          <p:cNvSpPr>
            <a:spLocks/>
          </p:cNvSpPr>
          <p:nvPr/>
        </p:nvSpPr>
        <p:spPr bwMode="auto">
          <a:xfrm>
            <a:off x="2566988" y="36258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8" name="Freeform 18"/>
          <p:cNvSpPr>
            <a:spLocks/>
          </p:cNvSpPr>
          <p:nvPr/>
        </p:nvSpPr>
        <p:spPr bwMode="auto">
          <a:xfrm>
            <a:off x="2882900" y="39925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9" name="Oval 19"/>
          <p:cNvSpPr>
            <a:spLocks noChangeArrowheads="1"/>
          </p:cNvSpPr>
          <p:nvPr/>
        </p:nvSpPr>
        <p:spPr bwMode="auto">
          <a:xfrm>
            <a:off x="3073400" y="36893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20" name="Oval 20"/>
          <p:cNvSpPr>
            <a:spLocks noChangeArrowheads="1"/>
          </p:cNvSpPr>
          <p:nvPr/>
        </p:nvSpPr>
        <p:spPr bwMode="auto">
          <a:xfrm>
            <a:off x="3073400" y="38100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21" name="Oval 21"/>
          <p:cNvSpPr>
            <a:spLocks noChangeArrowheads="1"/>
          </p:cNvSpPr>
          <p:nvPr/>
        </p:nvSpPr>
        <p:spPr bwMode="auto">
          <a:xfrm>
            <a:off x="5599113" y="37338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22" name="Oval 22"/>
          <p:cNvSpPr>
            <a:spLocks noChangeArrowheads="1"/>
          </p:cNvSpPr>
          <p:nvPr/>
        </p:nvSpPr>
        <p:spPr bwMode="auto">
          <a:xfrm>
            <a:off x="5599113" y="38544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23" name="Text Box 23"/>
          <p:cNvSpPr txBox="1">
            <a:spLocks noChangeArrowheads="1"/>
          </p:cNvSpPr>
          <p:nvPr/>
        </p:nvSpPr>
        <p:spPr bwMode="auto">
          <a:xfrm>
            <a:off x="2057400" y="3657600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84024" name="Text Box 24"/>
          <p:cNvSpPr txBox="1">
            <a:spLocks noChangeArrowheads="1"/>
          </p:cNvSpPr>
          <p:nvPr/>
        </p:nvSpPr>
        <p:spPr bwMode="auto">
          <a:xfrm>
            <a:off x="4017963" y="32797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84025" name="Text Box 25"/>
          <p:cNvSpPr txBox="1">
            <a:spLocks noChangeArrowheads="1"/>
          </p:cNvSpPr>
          <p:nvPr/>
        </p:nvSpPr>
        <p:spPr bwMode="auto">
          <a:xfrm>
            <a:off x="990600" y="26082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4026" name="Text Box 26"/>
          <p:cNvSpPr txBox="1">
            <a:spLocks noChangeArrowheads="1"/>
          </p:cNvSpPr>
          <p:nvPr/>
        </p:nvSpPr>
        <p:spPr bwMode="auto">
          <a:xfrm>
            <a:off x="990600" y="30797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4027" name="Text Box 27"/>
          <p:cNvSpPr txBox="1">
            <a:spLocks noChangeArrowheads="1"/>
          </p:cNvSpPr>
          <p:nvPr/>
        </p:nvSpPr>
        <p:spPr bwMode="auto">
          <a:xfrm>
            <a:off x="6921500" y="25288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4028" name="Text Box 28"/>
          <p:cNvSpPr txBox="1">
            <a:spLocks noChangeArrowheads="1"/>
          </p:cNvSpPr>
          <p:nvPr/>
        </p:nvSpPr>
        <p:spPr bwMode="auto">
          <a:xfrm>
            <a:off x="2695575" y="32797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84029" name="Text Box 29"/>
          <p:cNvSpPr txBox="1">
            <a:spLocks noChangeArrowheads="1"/>
          </p:cNvSpPr>
          <p:nvPr/>
        </p:nvSpPr>
        <p:spPr bwMode="auto">
          <a:xfrm>
            <a:off x="2695575" y="36258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84030" name="Text Box 30"/>
          <p:cNvSpPr txBox="1">
            <a:spLocks noChangeArrowheads="1"/>
          </p:cNvSpPr>
          <p:nvPr/>
        </p:nvSpPr>
        <p:spPr bwMode="auto">
          <a:xfrm>
            <a:off x="4800600" y="3276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84031" name="Text Box 31"/>
          <p:cNvSpPr txBox="1">
            <a:spLocks noChangeArrowheads="1"/>
          </p:cNvSpPr>
          <p:nvPr/>
        </p:nvSpPr>
        <p:spPr bwMode="auto">
          <a:xfrm>
            <a:off x="4800600" y="36576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84032" name="Text Box 32"/>
          <p:cNvSpPr txBox="1">
            <a:spLocks noChangeArrowheads="1"/>
          </p:cNvSpPr>
          <p:nvPr/>
        </p:nvSpPr>
        <p:spPr bwMode="auto">
          <a:xfrm>
            <a:off x="3514725" y="26082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4033" name="Text Box 33"/>
          <p:cNvSpPr txBox="1">
            <a:spLocks noChangeArrowheads="1"/>
          </p:cNvSpPr>
          <p:nvPr/>
        </p:nvSpPr>
        <p:spPr bwMode="auto">
          <a:xfrm>
            <a:off x="3514725" y="31591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4034" name="Text Box 34"/>
          <p:cNvSpPr txBox="1">
            <a:spLocks noChangeArrowheads="1"/>
          </p:cNvSpPr>
          <p:nvPr/>
        </p:nvSpPr>
        <p:spPr bwMode="auto">
          <a:xfrm>
            <a:off x="3560763" y="34115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4035" name="Text Box 35"/>
          <p:cNvSpPr txBox="1">
            <a:spLocks noChangeArrowheads="1"/>
          </p:cNvSpPr>
          <p:nvPr/>
        </p:nvSpPr>
        <p:spPr bwMode="auto">
          <a:xfrm>
            <a:off x="3514725" y="38719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4036" name="Text Box 36"/>
          <p:cNvSpPr txBox="1">
            <a:spLocks noChangeArrowheads="1"/>
          </p:cNvSpPr>
          <p:nvPr/>
        </p:nvSpPr>
        <p:spPr bwMode="auto">
          <a:xfrm>
            <a:off x="4535488" y="25066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4037" name="Text Box 37"/>
          <p:cNvSpPr txBox="1">
            <a:spLocks noChangeArrowheads="1"/>
          </p:cNvSpPr>
          <p:nvPr/>
        </p:nvSpPr>
        <p:spPr bwMode="auto">
          <a:xfrm>
            <a:off x="4446588" y="30495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4038" name="Text Box 38"/>
          <p:cNvSpPr txBox="1">
            <a:spLocks noChangeArrowheads="1"/>
          </p:cNvSpPr>
          <p:nvPr/>
        </p:nvSpPr>
        <p:spPr bwMode="auto">
          <a:xfrm>
            <a:off x="4270375" y="34115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4039" name="Text Box 39"/>
          <p:cNvSpPr txBox="1">
            <a:spLocks noChangeArrowheads="1"/>
          </p:cNvSpPr>
          <p:nvPr/>
        </p:nvSpPr>
        <p:spPr bwMode="auto">
          <a:xfrm>
            <a:off x="4270375" y="38242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84040" name="Text Box 40"/>
          <p:cNvSpPr txBox="1">
            <a:spLocks noChangeArrowheads="1"/>
          </p:cNvSpPr>
          <p:nvPr/>
        </p:nvSpPr>
        <p:spPr bwMode="auto">
          <a:xfrm>
            <a:off x="6927850" y="31003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4041" name="Rectangle 41"/>
          <p:cNvSpPr>
            <a:spLocks noChangeArrowheads="1"/>
          </p:cNvSpPr>
          <p:nvPr/>
        </p:nvSpPr>
        <p:spPr bwMode="auto">
          <a:xfrm>
            <a:off x="5257800" y="3352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42" name="Line 42"/>
          <p:cNvSpPr>
            <a:spLocks noChangeShapeType="1"/>
          </p:cNvSpPr>
          <p:nvPr/>
        </p:nvSpPr>
        <p:spPr bwMode="auto">
          <a:xfrm>
            <a:off x="5410200" y="3352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3" name="Line 43"/>
          <p:cNvSpPr>
            <a:spLocks noChangeShapeType="1"/>
          </p:cNvSpPr>
          <p:nvPr/>
        </p:nvSpPr>
        <p:spPr bwMode="auto">
          <a:xfrm>
            <a:off x="5257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4" name="Line 44"/>
          <p:cNvSpPr>
            <a:spLocks noChangeShapeType="1"/>
          </p:cNvSpPr>
          <p:nvPr/>
        </p:nvSpPr>
        <p:spPr bwMode="auto">
          <a:xfrm>
            <a:off x="5257800" y="3733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5" name="Line 45"/>
          <p:cNvSpPr>
            <a:spLocks noChangeShapeType="1"/>
          </p:cNvSpPr>
          <p:nvPr/>
        </p:nvSpPr>
        <p:spPr bwMode="auto">
          <a:xfrm>
            <a:off x="5257800" y="3886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6" name="Line 46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7" name="Line 47"/>
          <p:cNvSpPr>
            <a:spLocks noChangeShapeType="1"/>
          </p:cNvSpPr>
          <p:nvPr/>
        </p:nvSpPr>
        <p:spPr bwMode="auto">
          <a:xfrm>
            <a:off x="5334000" y="42672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8" name="Text Box 48"/>
          <p:cNvSpPr txBox="1">
            <a:spLocks noChangeArrowheads="1"/>
          </p:cNvSpPr>
          <p:nvPr/>
        </p:nvSpPr>
        <p:spPr bwMode="auto">
          <a:xfrm>
            <a:off x="5105400" y="56388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51" name="Segnaposto numero diapositiva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53" name="Segnaposto piè di pagina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it-IT" dirty="0"/>
              <a:t>Macchina di MOORE 2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105400"/>
          </a:xfrm>
        </p:spPr>
        <p:txBody>
          <a:bodyPr/>
          <a:lstStyle/>
          <a:p>
            <a:r>
              <a:rPr lang="it-IT" sz="2400" dirty="0"/>
              <a:t>Le variabili d’uscita, in un determinato istante, sono funzione del sole variabili di stato</a:t>
            </a:r>
            <a:endParaRPr lang="it-IT" dirty="0"/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1752600" y="1905000"/>
            <a:ext cx="5791200" cy="36195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2438400" y="2209800"/>
            <a:ext cx="1600200" cy="22860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0" name="Line 6"/>
          <p:cNvSpPr>
            <a:spLocks noChangeShapeType="1"/>
          </p:cNvSpPr>
          <p:nvPr/>
        </p:nvSpPr>
        <p:spPr bwMode="auto">
          <a:xfrm>
            <a:off x="762000" y="2438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31" name="Oval 7"/>
          <p:cNvSpPr>
            <a:spLocks noChangeArrowheads="1"/>
          </p:cNvSpPr>
          <p:nvPr/>
        </p:nvSpPr>
        <p:spPr bwMode="auto">
          <a:xfrm>
            <a:off x="1143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2" name="Oval 8"/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3" name="Oval 9"/>
          <p:cNvSpPr>
            <a:spLocks noChangeArrowheads="1"/>
          </p:cNvSpPr>
          <p:nvPr/>
        </p:nvSpPr>
        <p:spPr bwMode="auto">
          <a:xfrm>
            <a:off x="1143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4" name="Line 10"/>
          <p:cNvSpPr>
            <a:spLocks noChangeShapeType="1"/>
          </p:cNvSpPr>
          <p:nvPr/>
        </p:nvSpPr>
        <p:spPr bwMode="auto">
          <a:xfrm>
            <a:off x="762000" y="3124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35" name="Line 11"/>
          <p:cNvSpPr>
            <a:spLocks noChangeShapeType="1"/>
          </p:cNvSpPr>
          <p:nvPr/>
        </p:nvSpPr>
        <p:spPr bwMode="auto">
          <a:xfrm>
            <a:off x="73914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36" name="Oval 12"/>
          <p:cNvSpPr>
            <a:spLocks noChangeArrowheads="1"/>
          </p:cNvSpPr>
          <p:nvPr/>
        </p:nvSpPr>
        <p:spPr bwMode="auto">
          <a:xfrm>
            <a:off x="78486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7" name="Oval 13"/>
          <p:cNvSpPr>
            <a:spLocks noChangeArrowheads="1"/>
          </p:cNvSpPr>
          <p:nvPr/>
        </p:nvSpPr>
        <p:spPr bwMode="auto">
          <a:xfrm>
            <a:off x="78486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8" name="Oval 14"/>
          <p:cNvSpPr>
            <a:spLocks noChangeArrowheads="1"/>
          </p:cNvSpPr>
          <p:nvPr/>
        </p:nvSpPr>
        <p:spPr bwMode="auto">
          <a:xfrm>
            <a:off x="7848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9" name="Line 15"/>
          <p:cNvSpPr>
            <a:spLocks noChangeShapeType="1"/>
          </p:cNvSpPr>
          <p:nvPr/>
        </p:nvSpPr>
        <p:spPr bwMode="auto">
          <a:xfrm>
            <a:off x="7391400" y="3200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40" name="Oval 16"/>
          <p:cNvSpPr>
            <a:spLocks noChangeArrowheads="1"/>
          </p:cNvSpPr>
          <p:nvPr/>
        </p:nvSpPr>
        <p:spPr bwMode="auto">
          <a:xfrm>
            <a:off x="51816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41" name="Oval 17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42" name="Text Box 18"/>
          <p:cNvSpPr txBox="1">
            <a:spLocks noChangeArrowheads="1"/>
          </p:cNvSpPr>
          <p:nvPr/>
        </p:nvSpPr>
        <p:spPr bwMode="auto">
          <a:xfrm>
            <a:off x="1752600" y="19288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R</a:t>
            </a:r>
          </a:p>
        </p:txBody>
      </p:sp>
      <p:sp>
        <p:nvSpPr>
          <p:cNvPr id="385043" name="Text Box 19"/>
          <p:cNvSpPr txBox="1">
            <a:spLocks noChangeArrowheads="1"/>
          </p:cNvSpPr>
          <p:nvPr/>
        </p:nvSpPr>
        <p:spPr bwMode="auto">
          <a:xfrm>
            <a:off x="3048000" y="28956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44" name="Text Box 20"/>
          <p:cNvSpPr txBox="1">
            <a:spLocks noChangeArrowheads="1"/>
          </p:cNvSpPr>
          <p:nvPr/>
        </p:nvSpPr>
        <p:spPr bwMode="auto">
          <a:xfrm>
            <a:off x="228600" y="22336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45" name="Text Box 21"/>
          <p:cNvSpPr txBox="1">
            <a:spLocks noChangeArrowheads="1"/>
          </p:cNvSpPr>
          <p:nvPr/>
        </p:nvSpPr>
        <p:spPr bwMode="auto">
          <a:xfrm>
            <a:off x="228600" y="28956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5046" name="Text Box 22"/>
          <p:cNvSpPr txBox="1">
            <a:spLocks noChangeArrowheads="1"/>
          </p:cNvSpPr>
          <p:nvPr/>
        </p:nvSpPr>
        <p:spPr bwMode="auto">
          <a:xfrm>
            <a:off x="8305800" y="21336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47" name="Text Box 23"/>
          <p:cNvSpPr txBox="1">
            <a:spLocks noChangeArrowheads="1"/>
          </p:cNvSpPr>
          <p:nvPr/>
        </p:nvSpPr>
        <p:spPr bwMode="auto">
          <a:xfrm>
            <a:off x="82296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W</a:t>
            </a:r>
          </a:p>
        </p:txBody>
      </p:sp>
      <p:sp>
        <p:nvSpPr>
          <p:cNvPr id="385048" name="Text Box 24"/>
          <p:cNvSpPr txBox="1">
            <a:spLocks noChangeArrowheads="1"/>
          </p:cNvSpPr>
          <p:nvPr/>
        </p:nvSpPr>
        <p:spPr bwMode="auto">
          <a:xfrm>
            <a:off x="2047875" y="3124200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49" name="Text Box 25"/>
          <p:cNvSpPr txBox="1">
            <a:spLocks noChangeArrowheads="1"/>
          </p:cNvSpPr>
          <p:nvPr/>
        </p:nvSpPr>
        <p:spPr bwMode="auto">
          <a:xfrm>
            <a:off x="2085975" y="3962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5050" name="Text Box 26"/>
          <p:cNvSpPr txBox="1">
            <a:spLocks noChangeArrowheads="1"/>
          </p:cNvSpPr>
          <p:nvPr/>
        </p:nvSpPr>
        <p:spPr bwMode="auto">
          <a:xfrm>
            <a:off x="3962400" y="3886200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5051" name="Text Box 27"/>
          <p:cNvSpPr txBox="1">
            <a:spLocks noChangeArrowheads="1"/>
          </p:cNvSpPr>
          <p:nvPr/>
        </p:nvSpPr>
        <p:spPr bwMode="auto">
          <a:xfrm>
            <a:off x="4038600" y="2057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52" name="Text Box 28"/>
          <p:cNvSpPr txBox="1">
            <a:spLocks noChangeArrowheads="1"/>
          </p:cNvSpPr>
          <p:nvPr/>
        </p:nvSpPr>
        <p:spPr bwMode="auto">
          <a:xfrm>
            <a:off x="2438400" y="22860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53" name="Text Box 29"/>
          <p:cNvSpPr txBox="1">
            <a:spLocks noChangeArrowheads="1"/>
          </p:cNvSpPr>
          <p:nvPr/>
        </p:nvSpPr>
        <p:spPr bwMode="auto">
          <a:xfrm>
            <a:off x="2438400" y="2971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5054" name="Text Box 30"/>
          <p:cNvSpPr txBox="1">
            <a:spLocks noChangeArrowheads="1"/>
          </p:cNvSpPr>
          <p:nvPr/>
        </p:nvSpPr>
        <p:spPr bwMode="auto">
          <a:xfrm>
            <a:off x="2438400" y="3352800"/>
            <a:ext cx="592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5055" name="Text Box 31"/>
          <p:cNvSpPr txBox="1">
            <a:spLocks noChangeArrowheads="1"/>
          </p:cNvSpPr>
          <p:nvPr/>
        </p:nvSpPr>
        <p:spPr bwMode="auto">
          <a:xfrm>
            <a:off x="2438400" y="4114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5056" name="Text Box 32"/>
          <p:cNvSpPr txBox="1">
            <a:spLocks noChangeArrowheads="1"/>
          </p:cNvSpPr>
          <p:nvPr/>
        </p:nvSpPr>
        <p:spPr bwMode="auto">
          <a:xfrm>
            <a:off x="3657600" y="22860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57" name="Text Box 33"/>
          <p:cNvSpPr txBox="1">
            <a:spLocks noChangeArrowheads="1"/>
          </p:cNvSpPr>
          <p:nvPr/>
        </p:nvSpPr>
        <p:spPr bwMode="auto">
          <a:xfrm>
            <a:off x="3657600" y="2971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5058" name="Text Box 34"/>
          <p:cNvSpPr txBox="1">
            <a:spLocks noChangeArrowheads="1"/>
          </p:cNvSpPr>
          <p:nvPr/>
        </p:nvSpPr>
        <p:spPr bwMode="auto">
          <a:xfrm>
            <a:off x="3505200" y="34290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5059" name="Text Box 35"/>
          <p:cNvSpPr txBox="1">
            <a:spLocks noChangeArrowheads="1"/>
          </p:cNvSpPr>
          <p:nvPr/>
        </p:nvSpPr>
        <p:spPr bwMode="auto">
          <a:xfrm>
            <a:off x="3657600" y="396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5060" name="Rectangle 36"/>
          <p:cNvSpPr>
            <a:spLocks noChangeArrowheads="1"/>
          </p:cNvSpPr>
          <p:nvPr/>
        </p:nvSpPr>
        <p:spPr bwMode="auto">
          <a:xfrm>
            <a:off x="6096000" y="2209800"/>
            <a:ext cx="1295400" cy="1219200"/>
          </a:xfrm>
          <a:prstGeom prst="rect">
            <a:avLst/>
          </a:prstGeom>
          <a:solidFill>
            <a:srgbClr val="00CC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385061" name="Text Box 37"/>
          <p:cNvSpPr txBox="1">
            <a:spLocks noChangeArrowheads="1"/>
          </p:cNvSpPr>
          <p:nvPr/>
        </p:nvSpPr>
        <p:spPr bwMode="auto">
          <a:xfrm>
            <a:off x="6400800" y="25908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85062" name="Rectangle 38"/>
          <p:cNvSpPr>
            <a:spLocks noChangeArrowheads="1"/>
          </p:cNvSpPr>
          <p:nvPr/>
        </p:nvSpPr>
        <p:spPr bwMode="auto">
          <a:xfrm>
            <a:off x="4495800" y="2286000"/>
            <a:ext cx="304800" cy="21336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63" name="Line 39"/>
          <p:cNvSpPr>
            <a:spLocks noChangeShapeType="1"/>
          </p:cNvSpPr>
          <p:nvPr/>
        </p:nvSpPr>
        <p:spPr bwMode="auto">
          <a:xfrm>
            <a:off x="4648200" y="2286000"/>
            <a:ext cx="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4" name="Line 40"/>
          <p:cNvSpPr>
            <a:spLocks noChangeShapeType="1"/>
          </p:cNvSpPr>
          <p:nvPr/>
        </p:nvSpPr>
        <p:spPr bwMode="auto">
          <a:xfrm>
            <a:off x="4495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5" name="Line 41"/>
          <p:cNvSpPr>
            <a:spLocks noChangeShapeType="1"/>
          </p:cNvSpPr>
          <p:nvPr/>
        </p:nvSpPr>
        <p:spPr bwMode="auto">
          <a:xfrm>
            <a:off x="4495800" y="3810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6" name="Line 42"/>
          <p:cNvSpPr>
            <a:spLocks noChangeShapeType="1"/>
          </p:cNvSpPr>
          <p:nvPr/>
        </p:nvSpPr>
        <p:spPr bwMode="auto">
          <a:xfrm>
            <a:off x="4495800" y="2590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7" name="Line 43"/>
          <p:cNvSpPr>
            <a:spLocks noChangeShapeType="1"/>
          </p:cNvSpPr>
          <p:nvPr/>
        </p:nvSpPr>
        <p:spPr bwMode="auto">
          <a:xfrm>
            <a:off x="4495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8" name="Line 44"/>
          <p:cNvSpPr>
            <a:spLocks noChangeShapeType="1"/>
          </p:cNvSpPr>
          <p:nvPr/>
        </p:nvSpPr>
        <p:spPr bwMode="auto">
          <a:xfrm>
            <a:off x="4572000" y="44196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9" name="Text Box 45"/>
          <p:cNvSpPr txBox="1">
            <a:spLocks noChangeArrowheads="1"/>
          </p:cNvSpPr>
          <p:nvPr/>
        </p:nvSpPr>
        <p:spPr bwMode="auto">
          <a:xfrm>
            <a:off x="4343400" y="58674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385070" name="Line 46"/>
          <p:cNvSpPr>
            <a:spLocks noChangeShapeType="1"/>
          </p:cNvSpPr>
          <p:nvPr/>
        </p:nvSpPr>
        <p:spPr bwMode="auto">
          <a:xfrm>
            <a:off x="4038600" y="4267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1" name="Line 47"/>
          <p:cNvSpPr>
            <a:spLocks noChangeShapeType="1"/>
          </p:cNvSpPr>
          <p:nvPr/>
        </p:nvSpPr>
        <p:spPr bwMode="auto">
          <a:xfrm>
            <a:off x="4495800" y="3048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2" name="Line 48"/>
          <p:cNvSpPr>
            <a:spLocks noChangeShapeType="1"/>
          </p:cNvSpPr>
          <p:nvPr/>
        </p:nvSpPr>
        <p:spPr bwMode="auto">
          <a:xfrm>
            <a:off x="4495800" y="3352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3" name="Line 49"/>
          <p:cNvSpPr>
            <a:spLocks noChangeShapeType="1"/>
          </p:cNvSpPr>
          <p:nvPr/>
        </p:nvSpPr>
        <p:spPr bwMode="auto">
          <a:xfrm>
            <a:off x="4038600" y="36576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4" name="Line 50"/>
          <p:cNvSpPr>
            <a:spLocks noChangeShapeType="1"/>
          </p:cNvSpPr>
          <p:nvPr/>
        </p:nv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5" name="Line 51"/>
          <p:cNvSpPr>
            <a:spLocks noChangeShapeType="1"/>
          </p:cNvSpPr>
          <p:nvPr/>
        </p:nvSpPr>
        <p:spPr bwMode="auto">
          <a:xfrm>
            <a:off x="4038600" y="2438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6" name="Line 52"/>
          <p:cNvSpPr>
            <a:spLocks noChangeShapeType="1"/>
          </p:cNvSpPr>
          <p:nvPr/>
        </p:nvSpPr>
        <p:spPr bwMode="auto">
          <a:xfrm>
            <a:off x="4800600" y="2438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7" name="Line 53"/>
          <p:cNvSpPr>
            <a:spLocks noChangeShapeType="1"/>
          </p:cNvSpPr>
          <p:nvPr/>
        </p:nvSpPr>
        <p:spPr bwMode="auto">
          <a:xfrm>
            <a:off x="4800600" y="3200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8" name="Freeform 54"/>
          <p:cNvSpPr>
            <a:spLocks/>
          </p:cNvSpPr>
          <p:nvPr/>
        </p:nvSpPr>
        <p:spPr bwMode="auto">
          <a:xfrm>
            <a:off x="2286000" y="4267200"/>
            <a:ext cx="2667000" cy="381000"/>
          </a:xfrm>
          <a:custGeom>
            <a:avLst/>
            <a:gdLst/>
            <a:ahLst/>
            <a:cxnLst>
              <a:cxn ang="0">
                <a:pos x="1584" y="0"/>
              </a:cxn>
              <a:cxn ang="0">
                <a:pos x="1680" y="0"/>
              </a:cxn>
              <a:cxn ang="0">
                <a:pos x="1680" y="240"/>
              </a:cxn>
              <a:cxn ang="0">
                <a:pos x="0" y="240"/>
              </a:cxn>
              <a:cxn ang="0">
                <a:pos x="0" y="48"/>
              </a:cxn>
              <a:cxn ang="0">
                <a:pos x="96" y="48"/>
              </a:cxn>
            </a:cxnLst>
            <a:rect l="0" t="0" r="r" b="b"/>
            <a:pathLst>
              <a:path w="1680" h="240">
                <a:moveTo>
                  <a:pt x="1584" y="0"/>
                </a:moveTo>
                <a:lnTo>
                  <a:pt x="1680" y="0"/>
                </a:lnTo>
                <a:lnTo>
                  <a:pt x="1680" y="240"/>
                </a:lnTo>
                <a:lnTo>
                  <a:pt x="0" y="240"/>
                </a:lnTo>
                <a:lnTo>
                  <a:pt x="0" y="48"/>
                </a:lnTo>
                <a:lnTo>
                  <a:pt x="96" y="4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9" name="Freeform 55"/>
          <p:cNvSpPr>
            <a:spLocks/>
          </p:cNvSpPr>
          <p:nvPr/>
        </p:nvSpPr>
        <p:spPr bwMode="auto">
          <a:xfrm>
            <a:off x="2133600" y="3657600"/>
            <a:ext cx="2971800" cy="11430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872" y="0"/>
              </a:cxn>
              <a:cxn ang="0">
                <a:pos x="1872" y="720"/>
              </a:cxn>
              <a:cxn ang="0">
                <a:pos x="0" y="720"/>
              </a:cxn>
              <a:cxn ang="0">
                <a:pos x="0" y="144"/>
              </a:cxn>
              <a:cxn ang="0">
                <a:pos x="192" y="144"/>
              </a:cxn>
            </a:cxnLst>
            <a:rect l="0" t="0" r="r" b="b"/>
            <a:pathLst>
              <a:path w="1872" h="720">
                <a:moveTo>
                  <a:pt x="1680" y="0"/>
                </a:moveTo>
                <a:lnTo>
                  <a:pt x="1872" y="0"/>
                </a:lnTo>
                <a:lnTo>
                  <a:pt x="1872" y="720"/>
                </a:lnTo>
                <a:lnTo>
                  <a:pt x="0" y="720"/>
                </a:lnTo>
                <a:lnTo>
                  <a:pt x="0" y="144"/>
                </a:lnTo>
                <a:lnTo>
                  <a:pt x="192" y="14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80" name="Freeform 56"/>
          <p:cNvSpPr>
            <a:spLocks/>
          </p:cNvSpPr>
          <p:nvPr/>
        </p:nvSpPr>
        <p:spPr bwMode="auto">
          <a:xfrm>
            <a:off x="1981200" y="3200400"/>
            <a:ext cx="3276600" cy="1752600"/>
          </a:xfrm>
          <a:custGeom>
            <a:avLst/>
            <a:gdLst/>
            <a:ahLst/>
            <a:cxnLst>
              <a:cxn ang="0">
                <a:pos x="2064" y="0"/>
              </a:cxn>
              <a:cxn ang="0">
                <a:pos x="2064" y="1104"/>
              </a:cxn>
              <a:cxn ang="0">
                <a:pos x="0" y="1104"/>
              </a:cxn>
              <a:cxn ang="0">
                <a:pos x="0" y="384"/>
              </a:cxn>
              <a:cxn ang="0">
                <a:pos x="288" y="384"/>
              </a:cxn>
            </a:cxnLst>
            <a:rect l="0" t="0" r="r" b="b"/>
            <a:pathLst>
              <a:path w="2064" h="1104">
                <a:moveTo>
                  <a:pt x="2064" y="0"/>
                </a:moveTo>
                <a:lnTo>
                  <a:pt x="2064" y="1104"/>
                </a:lnTo>
                <a:lnTo>
                  <a:pt x="0" y="1104"/>
                </a:lnTo>
                <a:lnTo>
                  <a:pt x="0" y="384"/>
                </a:lnTo>
                <a:lnTo>
                  <a:pt x="288" y="38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81" name="Freeform 57"/>
          <p:cNvSpPr>
            <a:spLocks/>
          </p:cNvSpPr>
          <p:nvPr/>
        </p:nvSpPr>
        <p:spPr bwMode="auto">
          <a:xfrm>
            <a:off x="1828800" y="2438400"/>
            <a:ext cx="3581400" cy="2667000"/>
          </a:xfrm>
          <a:custGeom>
            <a:avLst/>
            <a:gdLst/>
            <a:ahLst/>
            <a:cxnLst>
              <a:cxn ang="0">
                <a:pos x="2256" y="0"/>
              </a:cxn>
              <a:cxn ang="0">
                <a:pos x="2256" y="1680"/>
              </a:cxn>
              <a:cxn ang="0">
                <a:pos x="0" y="1680"/>
              </a:cxn>
              <a:cxn ang="0">
                <a:pos x="0" y="672"/>
              </a:cxn>
              <a:cxn ang="0">
                <a:pos x="384" y="672"/>
              </a:cxn>
            </a:cxnLst>
            <a:rect l="0" t="0" r="r" b="b"/>
            <a:pathLst>
              <a:path w="2256" h="1680">
                <a:moveTo>
                  <a:pt x="2256" y="0"/>
                </a:moveTo>
                <a:lnTo>
                  <a:pt x="2256" y="1680"/>
                </a:lnTo>
                <a:lnTo>
                  <a:pt x="0" y="1680"/>
                </a:lnTo>
                <a:lnTo>
                  <a:pt x="0" y="672"/>
                </a:lnTo>
                <a:lnTo>
                  <a:pt x="384" y="67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" name="Segnaposto numero diapositiva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3" name="Segnaposto piè di pagina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Rete sequenziale sincronizzata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dirty="0"/>
              <a:t> </a:t>
            </a:r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r>
              <a:rPr lang="it-IT" sz="2400" dirty="0"/>
              <a:t>Per il corretto funzionamento è necessario che siano rispettati i tempi </a:t>
            </a:r>
            <a:r>
              <a:rPr lang="it-IT" sz="2400" dirty="0" err="1"/>
              <a:t>T</a:t>
            </a:r>
            <a:r>
              <a:rPr lang="it-IT" sz="2400" baseline="-25000" dirty="0" err="1"/>
              <a:t>setup</a:t>
            </a:r>
            <a:r>
              <a:rPr lang="it-IT" sz="2400" dirty="0"/>
              <a:t> e </a:t>
            </a:r>
            <a:r>
              <a:rPr lang="it-IT" sz="2400" dirty="0" err="1"/>
              <a:t>T</a:t>
            </a:r>
            <a:r>
              <a:rPr lang="it-IT" sz="2400" baseline="-25000" dirty="0" err="1"/>
              <a:t>hold</a:t>
            </a:r>
            <a:r>
              <a:rPr lang="it-IT" sz="2400" dirty="0"/>
              <a:t> del registro</a:t>
            </a:r>
            <a:r>
              <a:rPr lang="it-IT" dirty="0"/>
              <a:t> 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2057400" y="16002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3590925" y="16144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4" name="Line 6"/>
          <p:cNvSpPr>
            <a:spLocks noChangeShapeType="1"/>
          </p:cNvSpPr>
          <p:nvPr/>
        </p:nvSpPr>
        <p:spPr bwMode="auto">
          <a:xfrm>
            <a:off x="1508125" y="17970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55" name="Oval 7"/>
          <p:cNvSpPr>
            <a:spLocks noChangeArrowheads="1"/>
          </p:cNvSpPr>
          <p:nvPr/>
        </p:nvSpPr>
        <p:spPr bwMode="auto">
          <a:xfrm>
            <a:off x="1824038" y="19208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6" name="Oval 8"/>
          <p:cNvSpPr>
            <a:spLocks noChangeArrowheads="1"/>
          </p:cNvSpPr>
          <p:nvPr/>
        </p:nvSpPr>
        <p:spPr bwMode="auto">
          <a:xfrm>
            <a:off x="1824038" y="20431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7" name="Oval 9"/>
          <p:cNvSpPr>
            <a:spLocks noChangeArrowheads="1"/>
          </p:cNvSpPr>
          <p:nvPr/>
        </p:nvSpPr>
        <p:spPr bwMode="auto">
          <a:xfrm>
            <a:off x="1824038" y="21637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8" name="Line 10"/>
          <p:cNvSpPr>
            <a:spLocks noChangeShapeType="1"/>
          </p:cNvSpPr>
          <p:nvPr/>
        </p:nvSpPr>
        <p:spPr bwMode="auto">
          <a:xfrm>
            <a:off x="1508125" y="23463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59" name="Line 11"/>
          <p:cNvSpPr>
            <a:spLocks noChangeShapeType="1"/>
          </p:cNvSpPr>
          <p:nvPr/>
        </p:nvSpPr>
        <p:spPr bwMode="auto">
          <a:xfrm>
            <a:off x="4916488" y="17970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60" name="Oval 12"/>
          <p:cNvSpPr>
            <a:spLocks noChangeArrowheads="1"/>
          </p:cNvSpPr>
          <p:nvPr/>
        </p:nvSpPr>
        <p:spPr bwMode="auto">
          <a:xfrm>
            <a:off x="6430963" y="19208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1" name="Oval 13"/>
          <p:cNvSpPr>
            <a:spLocks noChangeArrowheads="1"/>
          </p:cNvSpPr>
          <p:nvPr/>
        </p:nvSpPr>
        <p:spPr bwMode="auto">
          <a:xfrm>
            <a:off x="6430963" y="20431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2" name="Oval 14"/>
          <p:cNvSpPr>
            <a:spLocks noChangeArrowheads="1"/>
          </p:cNvSpPr>
          <p:nvPr/>
        </p:nvSpPr>
        <p:spPr bwMode="auto">
          <a:xfrm>
            <a:off x="6430963" y="21637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3" name="Line 15"/>
          <p:cNvSpPr>
            <a:spLocks noChangeShapeType="1"/>
          </p:cNvSpPr>
          <p:nvPr/>
        </p:nvSpPr>
        <p:spPr bwMode="auto">
          <a:xfrm>
            <a:off x="4916488" y="23463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64" name="Freeform 16"/>
          <p:cNvSpPr>
            <a:spLocks/>
          </p:cNvSpPr>
          <p:nvPr/>
        </p:nvSpPr>
        <p:spPr bwMode="auto">
          <a:xfrm>
            <a:off x="2643188" y="27114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65" name="Freeform 17"/>
          <p:cNvSpPr>
            <a:spLocks/>
          </p:cNvSpPr>
          <p:nvPr/>
        </p:nvSpPr>
        <p:spPr bwMode="auto">
          <a:xfrm>
            <a:off x="2959100" y="30781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66" name="Oval 18"/>
          <p:cNvSpPr>
            <a:spLocks noChangeArrowheads="1"/>
          </p:cNvSpPr>
          <p:nvPr/>
        </p:nvSpPr>
        <p:spPr bwMode="auto">
          <a:xfrm>
            <a:off x="3149600" y="27749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7" name="Oval 19"/>
          <p:cNvSpPr>
            <a:spLocks noChangeArrowheads="1"/>
          </p:cNvSpPr>
          <p:nvPr/>
        </p:nvSpPr>
        <p:spPr bwMode="auto">
          <a:xfrm>
            <a:off x="3149600" y="28956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8" name="Oval 20"/>
          <p:cNvSpPr>
            <a:spLocks noChangeArrowheads="1"/>
          </p:cNvSpPr>
          <p:nvPr/>
        </p:nvSpPr>
        <p:spPr bwMode="auto">
          <a:xfrm>
            <a:off x="5675313" y="28194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9" name="Oval 21"/>
          <p:cNvSpPr>
            <a:spLocks noChangeArrowheads="1"/>
          </p:cNvSpPr>
          <p:nvPr/>
        </p:nvSpPr>
        <p:spPr bwMode="auto">
          <a:xfrm>
            <a:off x="5675313" y="29400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70" name="Text Box 22"/>
          <p:cNvSpPr txBox="1">
            <a:spLocks noChangeArrowheads="1"/>
          </p:cNvSpPr>
          <p:nvPr/>
        </p:nvSpPr>
        <p:spPr bwMode="auto">
          <a:xfrm>
            <a:off x="2327275" y="1450975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86071" name="Text Box 23"/>
          <p:cNvSpPr txBox="1">
            <a:spLocks noChangeArrowheads="1"/>
          </p:cNvSpPr>
          <p:nvPr/>
        </p:nvSpPr>
        <p:spPr bwMode="auto">
          <a:xfrm>
            <a:off x="4094163" y="23653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86072" name="Text Box 24"/>
          <p:cNvSpPr txBox="1">
            <a:spLocks noChangeArrowheads="1"/>
          </p:cNvSpPr>
          <p:nvPr/>
        </p:nvSpPr>
        <p:spPr bwMode="auto">
          <a:xfrm>
            <a:off x="1066800" y="16938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6073" name="Text Box 25"/>
          <p:cNvSpPr txBox="1">
            <a:spLocks noChangeArrowheads="1"/>
          </p:cNvSpPr>
          <p:nvPr/>
        </p:nvSpPr>
        <p:spPr bwMode="auto">
          <a:xfrm>
            <a:off x="1066800" y="21653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6074" name="Text Box 26"/>
          <p:cNvSpPr txBox="1">
            <a:spLocks noChangeArrowheads="1"/>
          </p:cNvSpPr>
          <p:nvPr/>
        </p:nvSpPr>
        <p:spPr bwMode="auto">
          <a:xfrm>
            <a:off x="6997700" y="16144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6075" name="Text Box 27"/>
          <p:cNvSpPr txBox="1">
            <a:spLocks noChangeArrowheads="1"/>
          </p:cNvSpPr>
          <p:nvPr/>
        </p:nvSpPr>
        <p:spPr bwMode="auto">
          <a:xfrm>
            <a:off x="2771775" y="23653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86076" name="Text Box 28"/>
          <p:cNvSpPr txBox="1">
            <a:spLocks noChangeArrowheads="1"/>
          </p:cNvSpPr>
          <p:nvPr/>
        </p:nvSpPr>
        <p:spPr bwMode="auto">
          <a:xfrm>
            <a:off x="2771775" y="27114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86077" name="Text Box 29"/>
          <p:cNvSpPr txBox="1">
            <a:spLocks noChangeArrowheads="1"/>
          </p:cNvSpPr>
          <p:nvPr/>
        </p:nvSpPr>
        <p:spPr bwMode="auto">
          <a:xfrm>
            <a:off x="4876800" y="2362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86078" name="Text Box 30"/>
          <p:cNvSpPr txBox="1">
            <a:spLocks noChangeArrowheads="1"/>
          </p:cNvSpPr>
          <p:nvPr/>
        </p:nvSpPr>
        <p:spPr bwMode="auto">
          <a:xfrm>
            <a:off x="4876800" y="27432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86079" name="Text Box 31"/>
          <p:cNvSpPr txBox="1">
            <a:spLocks noChangeArrowheads="1"/>
          </p:cNvSpPr>
          <p:nvPr/>
        </p:nvSpPr>
        <p:spPr bwMode="auto">
          <a:xfrm>
            <a:off x="3590925" y="16938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6080" name="Text Box 32"/>
          <p:cNvSpPr txBox="1">
            <a:spLocks noChangeArrowheads="1"/>
          </p:cNvSpPr>
          <p:nvPr/>
        </p:nvSpPr>
        <p:spPr bwMode="auto">
          <a:xfrm>
            <a:off x="3590925" y="22447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6081" name="Text Box 33"/>
          <p:cNvSpPr txBox="1">
            <a:spLocks noChangeArrowheads="1"/>
          </p:cNvSpPr>
          <p:nvPr/>
        </p:nvSpPr>
        <p:spPr bwMode="auto">
          <a:xfrm>
            <a:off x="3636963" y="24971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6082" name="Text Box 34"/>
          <p:cNvSpPr txBox="1">
            <a:spLocks noChangeArrowheads="1"/>
          </p:cNvSpPr>
          <p:nvPr/>
        </p:nvSpPr>
        <p:spPr bwMode="auto">
          <a:xfrm>
            <a:off x="3590925" y="29575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6083" name="Text Box 35"/>
          <p:cNvSpPr txBox="1">
            <a:spLocks noChangeArrowheads="1"/>
          </p:cNvSpPr>
          <p:nvPr/>
        </p:nvSpPr>
        <p:spPr bwMode="auto">
          <a:xfrm>
            <a:off x="4611688" y="15922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6084" name="Text Box 36"/>
          <p:cNvSpPr txBox="1">
            <a:spLocks noChangeArrowheads="1"/>
          </p:cNvSpPr>
          <p:nvPr/>
        </p:nvSpPr>
        <p:spPr bwMode="auto">
          <a:xfrm>
            <a:off x="4522788" y="21351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6085" name="Text Box 37"/>
          <p:cNvSpPr txBox="1">
            <a:spLocks noChangeArrowheads="1"/>
          </p:cNvSpPr>
          <p:nvPr/>
        </p:nvSpPr>
        <p:spPr bwMode="auto">
          <a:xfrm>
            <a:off x="4346575" y="24971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6086" name="Text Box 38"/>
          <p:cNvSpPr txBox="1">
            <a:spLocks noChangeArrowheads="1"/>
          </p:cNvSpPr>
          <p:nvPr/>
        </p:nvSpPr>
        <p:spPr bwMode="auto">
          <a:xfrm>
            <a:off x="4346575" y="29098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86087" name="Text Box 39"/>
          <p:cNvSpPr txBox="1">
            <a:spLocks noChangeArrowheads="1"/>
          </p:cNvSpPr>
          <p:nvPr/>
        </p:nvSpPr>
        <p:spPr bwMode="auto">
          <a:xfrm>
            <a:off x="7004050" y="21859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6088" name="Rectangle 40"/>
          <p:cNvSpPr>
            <a:spLocks noChangeArrowheads="1"/>
          </p:cNvSpPr>
          <p:nvPr/>
        </p:nvSpPr>
        <p:spPr bwMode="auto">
          <a:xfrm>
            <a:off x="5334000" y="24384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89" name="Line 41"/>
          <p:cNvSpPr>
            <a:spLocks noChangeShapeType="1"/>
          </p:cNvSpPr>
          <p:nvPr/>
        </p:nvSpPr>
        <p:spPr bwMode="auto">
          <a:xfrm>
            <a:off x="5486400" y="24384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0" name="Line 42"/>
          <p:cNvSpPr>
            <a:spLocks noChangeShapeType="1"/>
          </p:cNvSpPr>
          <p:nvPr/>
        </p:nvSpPr>
        <p:spPr bwMode="auto">
          <a:xfrm>
            <a:off x="5334000" y="2590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1" name="Line 43"/>
          <p:cNvSpPr>
            <a:spLocks noChangeShapeType="1"/>
          </p:cNvSpPr>
          <p:nvPr/>
        </p:nvSpPr>
        <p:spPr bwMode="auto">
          <a:xfrm>
            <a:off x="5334000" y="28194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2" name="Line 44"/>
          <p:cNvSpPr>
            <a:spLocks noChangeShapeType="1"/>
          </p:cNvSpPr>
          <p:nvPr/>
        </p:nvSpPr>
        <p:spPr bwMode="auto">
          <a:xfrm>
            <a:off x="5334000" y="2971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3" name="Line 45"/>
          <p:cNvSpPr>
            <a:spLocks noChangeShapeType="1"/>
          </p:cNvSpPr>
          <p:nvPr/>
        </p:nvSpPr>
        <p:spPr bwMode="auto">
          <a:xfrm>
            <a:off x="5334000" y="32004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4" name="Line 46"/>
          <p:cNvSpPr>
            <a:spLocks noChangeShapeType="1"/>
          </p:cNvSpPr>
          <p:nvPr/>
        </p:nvSpPr>
        <p:spPr bwMode="auto">
          <a:xfrm>
            <a:off x="5410200" y="33528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5" name="Text Box 47"/>
          <p:cNvSpPr txBox="1">
            <a:spLocks noChangeArrowheads="1"/>
          </p:cNvSpPr>
          <p:nvPr/>
        </p:nvSpPr>
        <p:spPr bwMode="auto">
          <a:xfrm>
            <a:off x="5181600" y="47244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51" name="Segnaposto numero diapositiva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53" name="Segnaposto piè di pagina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Line 2"/>
          <p:cNvSpPr>
            <a:spLocks noChangeShapeType="1"/>
          </p:cNvSpPr>
          <p:nvPr/>
        </p:nvSpPr>
        <p:spPr bwMode="auto">
          <a:xfrm>
            <a:off x="35052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75" name="Line 3"/>
          <p:cNvSpPr>
            <a:spLocks noChangeShapeType="1"/>
          </p:cNvSpPr>
          <p:nvPr/>
        </p:nvSpPr>
        <p:spPr bwMode="auto">
          <a:xfrm>
            <a:off x="2209800" y="1981200"/>
            <a:ext cx="0" cy="41148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76" name="Line 4"/>
          <p:cNvSpPr>
            <a:spLocks noChangeShapeType="1"/>
          </p:cNvSpPr>
          <p:nvPr/>
        </p:nvSpPr>
        <p:spPr bwMode="auto">
          <a:xfrm>
            <a:off x="53340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Temporizzazione</a:t>
            </a:r>
          </a:p>
        </p:txBody>
      </p:sp>
      <p:sp>
        <p:nvSpPr>
          <p:cNvPr id="387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Condizioni sugli ingressi </a:t>
            </a:r>
          </a:p>
        </p:txBody>
      </p:sp>
      <p:sp>
        <p:nvSpPr>
          <p:cNvPr id="387079" name="Line 7"/>
          <p:cNvSpPr>
            <a:spLocks noChangeShapeType="1"/>
          </p:cNvSpPr>
          <p:nvPr/>
        </p:nvSpPr>
        <p:spPr bwMode="auto">
          <a:xfrm>
            <a:off x="1219200" y="3657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0" name="Line 8"/>
          <p:cNvSpPr>
            <a:spLocks noChangeShapeType="1"/>
          </p:cNvSpPr>
          <p:nvPr/>
        </p:nvSpPr>
        <p:spPr bwMode="auto">
          <a:xfrm>
            <a:off x="1524000" y="1981200"/>
            <a:ext cx="0" cy="3124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1" name="Line 9"/>
          <p:cNvSpPr>
            <a:spLocks noChangeShapeType="1"/>
          </p:cNvSpPr>
          <p:nvPr/>
        </p:nvSpPr>
        <p:spPr bwMode="auto">
          <a:xfrm>
            <a:off x="1219200" y="2514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2" name="Line 10"/>
          <p:cNvSpPr>
            <a:spLocks noChangeShapeType="1"/>
          </p:cNvSpPr>
          <p:nvPr/>
        </p:nvSpPr>
        <p:spPr bwMode="auto">
          <a:xfrm>
            <a:off x="1219200" y="30480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3" name="Text Box 11"/>
          <p:cNvSpPr txBox="1">
            <a:spLocks noChangeArrowheads="1"/>
          </p:cNvSpPr>
          <p:nvPr/>
        </p:nvSpPr>
        <p:spPr bwMode="auto">
          <a:xfrm>
            <a:off x="990600" y="21336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Ck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87084" name="Text Box 12"/>
          <p:cNvSpPr txBox="1">
            <a:spLocks noChangeArrowheads="1"/>
          </p:cNvSpPr>
          <p:nvPr/>
        </p:nvSpPr>
        <p:spPr bwMode="auto">
          <a:xfrm>
            <a:off x="1066800" y="26670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X</a:t>
            </a:r>
          </a:p>
        </p:txBody>
      </p:sp>
      <p:sp>
        <p:nvSpPr>
          <p:cNvPr id="387085" name="Text Box 13"/>
          <p:cNvSpPr txBox="1">
            <a:spLocks noChangeArrowheads="1"/>
          </p:cNvSpPr>
          <p:nvPr/>
        </p:nvSpPr>
        <p:spPr bwMode="auto">
          <a:xfrm>
            <a:off x="990600" y="32766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S</a:t>
            </a:r>
            <a:r>
              <a:rPr lang="it-IT" sz="1800" b="1" baseline="-25000">
                <a:latin typeface="Arial Rounded MT Bold" pitchFamily="34" charset="0"/>
              </a:rPr>
              <a:t>p</a:t>
            </a:r>
          </a:p>
        </p:txBody>
      </p:sp>
      <p:sp>
        <p:nvSpPr>
          <p:cNvPr id="387086" name="Line 14"/>
          <p:cNvSpPr>
            <a:spLocks noChangeShapeType="1"/>
          </p:cNvSpPr>
          <p:nvPr/>
        </p:nvSpPr>
        <p:spPr bwMode="auto">
          <a:xfrm>
            <a:off x="1219200" y="42672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7" name="Text Box 15"/>
          <p:cNvSpPr txBox="1">
            <a:spLocks noChangeArrowheads="1"/>
          </p:cNvSpPr>
          <p:nvPr/>
        </p:nvSpPr>
        <p:spPr bwMode="auto">
          <a:xfrm>
            <a:off x="990600" y="38862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S</a:t>
            </a:r>
            <a:r>
              <a:rPr lang="it-IT" sz="1800" b="1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7088" name="Line 16"/>
          <p:cNvSpPr>
            <a:spLocks noChangeShapeType="1"/>
          </p:cNvSpPr>
          <p:nvPr/>
        </p:nvSpPr>
        <p:spPr bwMode="auto">
          <a:xfrm flipV="1">
            <a:off x="1219200" y="48768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9" name="Text Box 17"/>
          <p:cNvSpPr txBox="1">
            <a:spLocks noChangeArrowheads="1"/>
          </p:cNvSpPr>
          <p:nvPr/>
        </p:nvSpPr>
        <p:spPr bwMode="auto">
          <a:xfrm>
            <a:off x="990600" y="44958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Z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87090" name="Text Box 18"/>
          <p:cNvSpPr txBox="1">
            <a:spLocks noChangeArrowheads="1"/>
          </p:cNvSpPr>
          <p:nvPr/>
        </p:nvSpPr>
        <p:spPr bwMode="auto">
          <a:xfrm>
            <a:off x="7726363" y="4876800"/>
            <a:ext cx="6556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</a:t>
            </a:r>
            <a:endParaRPr lang="it-IT" sz="1800" b="1" baseline="-25000">
              <a:latin typeface="Arial Rounded MT Bold" pitchFamily="34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90800" y="2743200"/>
            <a:ext cx="914400" cy="304800"/>
            <a:chOff x="1152" y="1728"/>
            <a:chExt cx="576" cy="192"/>
          </a:xfrm>
        </p:grpSpPr>
        <p:sp>
          <p:nvSpPr>
            <p:cNvPr id="387092" name="Line 20"/>
            <p:cNvSpPr>
              <a:spLocks noChangeShapeType="1"/>
            </p:cNvSpPr>
            <p:nvPr/>
          </p:nvSpPr>
          <p:spPr bwMode="auto">
            <a:xfrm flipV="1"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3" name="Line 21"/>
            <p:cNvSpPr>
              <a:spLocks noChangeShapeType="1"/>
            </p:cNvSpPr>
            <p:nvPr/>
          </p:nvSpPr>
          <p:spPr bwMode="auto">
            <a:xfrm flipV="1"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4" name="Line 22"/>
            <p:cNvSpPr>
              <a:spLocks noChangeShapeType="1"/>
            </p:cNvSpPr>
            <p:nvPr/>
          </p:nvSpPr>
          <p:spPr bwMode="auto">
            <a:xfrm flipV="1"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5" name="Line 23"/>
            <p:cNvSpPr>
              <a:spLocks noChangeShapeType="1"/>
            </p:cNvSpPr>
            <p:nvPr/>
          </p:nvSpPr>
          <p:spPr bwMode="auto">
            <a:xfrm flipV="1"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6" name="Line 24"/>
            <p:cNvSpPr>
              <a:spLocks noChangeShapeType="1"/>
            </p:cNvSpPr>
            <p:nvPr/>
          </p:nvSpPr>
          <p:spPr bwMode="auto">
            <a:xfrm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7" name="Line 25"/>
            <p:cNvSpPr>
              <a:spLocks noChangeShapeType="1"/>
            </p:cNvSpPr>
            <p:nvPr/>
          </p:nvSpPr>
          <p:spPr bwMode="auto">
            <a:xfrm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8" name="Line 26"/>
            <p:cNvSpPr>
              <a:spLocks noChangeShapeType="1"/>
            </p:cNvSpPr>
            <p:nvPr/>
          </p:nvSpPr>
          <p:spPr bwMode="auto">
            <a:xfrm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9" name="Line 27"/>
            <p:cNvSpPr>
              <a:spLocks noChangeShapeType="1"/>
            </p:cNvSpPr>
            <p:nvPr/>
          </p:nvSpPr>
          <p:spPr bwMode="auto">
            <a:xfrm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87100" name="Line 28"/>
          <p:cNvSpPr>
            <a:spLocks noChangeShapeType="1"/>
          </p:cNvSpPr>
          <p:nvPr/>
        </p:nvSpPr>
        <p:spPr bwMode="auto">
          <a:xfrm>
            <a:off x="2209800" y="55626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1" name="Line 29"/>
          <p:cNvSpPr>
            <a:spLocks noChangeShapeType="1"/>
          </p:cNvSpPr>
          <p:nvPr/>
        </p:nvSpPr>
        <p:spPr bwMode="auto">
          <a:xfrm>
            <a:off x="2590800" y="1981200"/>
            <a:ext cx="0" cy="3581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2" name="Line 30"/>
          <p:cNvSpPr>
            <a:spLocks noChangeShapeType="1"/>
          </p:cNvSpPr>
          <p:nvPr/>
        </p:nvSpPr>
        <p:spPr bwMode="auto">
          <a:xfrm flipH="1">
            <a:off x="1524000" y="2743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3" name="Line 31"/>
          <p:cNvSpPr>
            <a:spLocks noChangeShapeType="1"/>
          </p:cNvSpPr>
          <p:nvPr/>
        </p:nvSpPr>
        <p:spPr bwMode="auto">
          <a:xfrm flipH="1">
            <a:off x="1524000" y="3048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4" name="Line 32"/>
          <p:cNvSpPr>
            <a:spLocks noChangeShapeType="1"/>
          </p:cNvSpPr>
          <p:nvPr/>
        </p:nvSpPr>
        <p:spPr bwMode="auto">
          <a:xfrm flipV="1">
            <a:off x="2971800" y="3352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5" name="Line 33"/>
          <p:cNvSpPr>
            <a:spLocks noChangeShapeType="1"/>
          </p:cNvSpPr>
          <p:nvPr/>
        </p:nvSpPr>
        <p:spPr bwMode="auto">
          <a:xfrm flipV="1">
            <a:off x="2590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6" name="Line 34"/>
          <p:cNvSpPr>
            <a:spLocks noChangeShapeType="1"/>
          </p:cNvSpPr>
          <p:nvPr/>
        </p:nvSpPr>
        <p:spPr bwMode="auto">
          <a:xfrm flipV="1">
            <a:off x="2819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7" name="Line 35"/>
          <p:cNvSpPr>
            <a:spLocks noChangeShapeType="1"/>
          </p:cNvSpPr>
          <p:nvPr/>
        </p:nvSpPr>
        <p:spPr bwMode="auto">
          <a:xfrm flipV="1">
            <a:off x="3048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8" name="Line 36"/>
          <p:cNvSpPr>
            <a:spLocks noChangeShapeType="1"/>
          </p:cNvSpPr>
          <p:nvPr/>
        </p:nvSpPr>
        <p:spPr bwMode="auto">
          <a:xfrm>
            <a:off x="2971800" y="3352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9" name="Line 37"/>
          <p:cNvSpPr>
            <a:spLocks noChangeShapeType="1"/>
          </p:cNvSpPr>
          <p:nvPr/>
        </p:nvSpPr>
        <p:spPr bwMode="auto">
          <a:xfrm>
            <a:off x="2590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0" name="Line 38"/>
          <p:cNvSpPr>
            <a:spLocks noChangeShapeType="1"/>
          </p:cNvSpPr>
          <p:nvPr/>
        </p:nvSpPr>
        <p:spPr bwMode="auto">
          <a:xfrm>
            <a:off x="2819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1" name="Line 39"/>
          <p:cNvSpPr>
            <a:spLocks noChangeShapeType="1"/>
          </p:cNvSpPr>
          <p:nvPr/>
        </p:nvSpPr>
        <p:spPr bwMode="auto">
          <a:xfrm>
            <a:off x="3048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2" name="Line 40"/>
          <p:cNvSpPr>
            <a:spLocks noChangeShapeType="1"/>
          </p:cNvSpPr>
          <p:nvPr/>
        </p:nvSpPr>
        <p:spPr bwMode="auto">
          <a:xfrm flipH="1">
            <a:off x="1524000" y="3352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3" name="Line 41"/>
          <p:cNvSpPr>
            <a:spLocks noChangeShapeType="1"/>
          </p:cNvSpPr>
          <p:nvPr/>
        </p:nvSpPr>
        <p:spPr bwMode="auto">
          <a:xfrm flipH="1">
            <a:off x="1524000" y="3657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4" name="Line 42"/>
          <p:cNvSpPr>
            <a:spLocks noChangeShapeType="1"/>
          </p:cNvSpPr>
          <p:nvPr/>
        </p:nvSpPr>
        <p:spPr bwMode="auto">
          <a:xfrm>
            <a:off x="29718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5" name="Line 43"/>
          <p:cNvSpPr>
            <a:spLocks noChangeShapeType="1"/>
          </p:cNvSpPr>
          <p:nvPr/>
        </p:nvSpPr>
        <p:spPr bwMode="auto">
          <a:xfrm>
            <a:off x="2209800" y="60198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6" name="Line 44"/>
          <p:cNvSpPr>
            <a:spLocks noChangeShapeType="1"/>
          </p:cNvSpPr>
          <p:nvPr/>
        </p:nvSpPr>
        <p:spPr bwMode="auto">
          <a:xfrm>
            <a:off x="6477000" y="55626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7" name="Line 45"/>
          <p:cNvSpPr>
            <a:spLocks noChangeShapeType="1"/>
          </p:cNvSpPr>
          <p:nvPr/>
        </p:nvSpPr>
        <p:spPr bwMode="auto">
          <a:xfrm>
            <a:off x="64770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8" name="Line 46"/>
          <p:cNvSpPr>
            <a:spLocks noChangeShapeType="1"/>
          </p:cNvSpPr>
          <p:nvPr/>
        </p:nvSpPr>
        <p:spPr bwMode="auto">
          <a:xfrm>
            <a:off x="6858000" y="1981200"/>
            <a:ext cx="0" cy="3581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9" name="Line 47"/>
          <p:cNvSpPr>
            <a:spLocks noChangeShapeType="1"/>
          </p:cNvSpPr>
          <p:nvPr/>
        </p:nvSpPr>
        <p:spPr bwMode="auto">
          <a:xfrm>
            <a:off x="72390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0" name="Line 48"/>
          <p:cNvSpPr>
            <a:spLocks noChangeShapeType="1"/>
          </p:cNvSpPr>
          <p:nvPr/>
        </p:nvSpPr>
        <p:spPr bwMode="auto">
          <a:xfrm>
            <a:off x="6477000" y="60198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1" name="Line 49"/>
          <p:cNvSpPr>
            <a:spLocks noChangeShapeType="1"/>
          </p:cNvSpPr>
          <p:nvPr/>
        </p:nvSpPr>
        <p:spPr bwMode="auto">
          <a:xfrm flipH="1">
            <a:off x="3200400" y="3352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2" name="Line 50"/>
          <p:cNvSpPr>
            <a:spLocks noChangeShapeType="1"/>
          </p:cNvSpPr>
          <p:nvPr/>
        </p:nvSpPr>
        <p:spPr bwMode="auto">
          <a:xfrm flipH="1">
            <a:off x="3200400" y="36576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3" name="Line 51"/>
          <p:cNvSpPr>
            <a:spLocks noChangeShapeType="1"/>
          </p:cNvSpPr>
          <p:nvPr/>
        </p:nvSpPr>
        <p:spPr bwMode="auto">
          <a:xfrm flipV="1">
            <a:off x="7239000" y="3352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4" name="Line 52"/>
          <p:cNvSpPr>
            <a:spLocks noChangeShapeType="1"/>
          </p:cNvSpPr>
          <p:nvPr/>
        </p:nvSpPr>
        <p:spPr bwMode="auto">
          <a:xfrm>
            <a:off x="7239000" y="3352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5" name="Line 53"/>
          <p:cNvSpPr>
            <a:spLocks noChangeShapeType="1"/>
          </p:cNvSpPr>
          <p:nvPr/>
        </p:nvSpPr>
        <p:spPr bwMode="auto">
          <a:xfrm flipH="1">
            <a:off x="7467600" y="335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6" name="Line 54"/>
          <p:cNvSpPr>
            <a:spLocks noChangeShapeType="1"/>
          </p:cNvSpPr>
          <p:nvPr/>
        </p:nvSpPr>
        <p:spPr bwMode="auto">
          <a:xfrm flipH="1">
            <a:off x="7467600" y="365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7" name="Line 55"/>
          <p:cNvSpPr>
            <a:spLocks noChangeShapeType="1"/>
          </p:cNvSpPr>
          <p:nvPr/>
        </p:nvSpPr>
        <p:spPr bwMode="auto">
          <a:xfrm flipV="1">
            <a:off x="3276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8" name="Line 56"/>
          <p:cNvSpPr>
            <a:spLocks noChangeShapeType="1"/>
          </p:cNvSpPr>
          <p:nvPr/>
        </p:nvSpPr>
        <p:spPr bwMode="auto">
          <a:xfrm flipV="1">
            <a:off x="35052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9" name="Line 57"/>
          <p:cNvSpPr>
            <a:spLocks noChangeShapeType="1"/>
          </p:cNvSpPr>
          <p:nvPr/>
        </p:nvSpPr>
        <p:spPr bwMode="auto">
          <a:xfrm flipV="1">
            <a:off x="3733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0" name="Line 58"/>
          <p:cNvSpPr>
            <a:spLocks noChangeShapeType="1"/>
          </p:cNvSpPr>
          <p:nvPr/>
        </p:nvSpPr>
        <p:spPr bwMode="auto">
          <a:xfrm>
            <a:off x="3276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1" name="Line 59"/>
          <p:cNvSpPr>
            <a:spLocks noChangeShapeType="1"/>
          </p:cNvSpPr>
          <p:nvPr/>
        </p:nvSpPr>
        <p:spPr bwMode="auto">
          <a:xfrm>
            <a:off x="35052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2" name="Line 60"/>
          <p:cNvSpPr>
            <a:spLocks noChangeShapeType="1"/>
          </p:cNvSpPr>
          <p:nvPr/>
        </p:nvSpPr>
        <p:spPr bwMode="auto">
          <a:xfrm>
            <a:off x="3733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3" name="Line 61"/>
          <p:cNvSpPr>
            <a:spLocks noChangeShapeType="1"/>
          </p:cNvSpPr>
          <p:nvPr/>
        </p:nvSpPr>
        <p:spPr bwMode="auto">
          <a:xfrm flipV="1">
            <a:off x="3962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4" name="Line 62"/>
          <p:cNvSpPr>
            <a:spLocks noChangeShapeType="1"/>
          </p:cNvSpPr>
          <p:nvPr/>
        </p:nvSpPr>
        <p:spPr bwMode="auto">
          <a:xfrm flipV="1">
            <a:off x="4191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5" name="Line 63"/>
          <p:cNvSpPr>
            <a:spLocks noChangeShapeType="1"/>
          </p:cNvSpPr>
          <p:nvPr/>
        </p:nvSpPr>
        <p:spPr bwMode="auto">
          <a:xfrm flipV="1">
            <a:off x="4419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6" name="Line 64"/>
          <p:cNvSpPr>
            <a:spLocks noChangeShapeType="1"/>
          </p:cNvSpPr>
          <p:nvPr/>
        </p:nvSpPr>
        <p:spPr bwMode="auto">
          <a:xfrm>
            <a:off x="3962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7" name="Line 65"/>
          <p:cNvSpPr>
            <a:spLocks noChangeShapeType="1"/>
          </p:cNvSpPr>
          <p:nvPr/>
        </p:nvSpPr>
        <p:spPr bwMode="auto">
          <a:xfrm>
            <a:off x="4191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8" name="Line 66"/>
          <p:cNvSpPr>
            <a:spLocks noChangeShapeType="1"/>
          </p:cNvSpPr>
          <p:nvPr/>
        </p:nvSpPr>
        <p:spPr bwMode="auto">
          <a:xfrm>
            <a:off x="4419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9" name="Line 67"/>
          <p:cNvSpPr>
            <a:spLocks noChangeShapeType="1"/>
          </p:cNvSpPr>
          <p:nvPr/>
        </p:nvSpPr>
        <p:spPr bwMode="auto">
          <a:xfrm flipV="1">
            <a:off x="46482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0" name="Line 68"/>
          <p:cNvSpPr>
            <a:spLocks noChangeShapeType="1"/>
          </p:cNvSpPr>
          <p:nvPr/>
        </p:nvSpPr>
        <p:spPr bwMode="auto">
          <a:xfrm flipV="1">
            <a:off x="4876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1" name="Line 69"/>
          <p:cNvSpPr>
            <a:spLocks noChangeShapeType="1"/>
          </p:cNvSpPr>
          <p:nvPr/>
        </p:nvSpPr>
        <p:spPr bwMode="auto">
          <a:xfrm flipV="1">
            <a:off x="5105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2" name="Line 70"/>
          <p:cNvSpPr>
            <a:spLocks noChangeShapeType="1"/>
          </p:cNvSpPr>
          <p:nvPr/>
        </p:nvSpPr>
        <p:spPr bwMode="auto">
          <a:xfrm>
            <a:off x="46482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3" name="Line 71"/>
          <p:cNvSpPr>
            <a:spLocks noChangeShapeType="1"/>
          </p:cNvSpPr>
          <p:nvPr/>
        </p:nvSpPr>
        <p:spPr bwMode="auto">
          <a:xfrm>
            <a:off x="4876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4" name="Line 72"/>
          <p:cNvSpPr>
            <a:spLocks noChangeShapeType="1"/>
          </p:cNvSpPr>
          <p:nvPr/>
        </p:nvSpPr>
        <p:spPr bwMode="auto">
          <a:xfrm>
            <a:off x="5105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5" name="Line 73"/>
          <p:cNvSpPr>
            <a:spLocks noChangeShapeType="1"/>
          </p:cNvSpPr>
          <p:nvPr/>
        </p:nvSpPr>
        <p:spPr bwMode="auto">
          <a:xfrm flipV="1">
            <a:off x="2590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6" name="Line 74"/>
          <p:cNvSpPr>
            <a:spLocks noChangeShapeType="1"/>
          </p:cNvSpPr>
          <p:nvPr/>
        </p:nvSpPr>
        <p:spPr bwMode="auto">
          <a:xfrm flipV="1">
            <a:off x="2819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7" name="Line 75"/>
          <p:cNvSpPr>
            <a:spLocks noChangeShapeType="1"/>
          </p:cNvSpPr>
          <p:nvPr/>
        </p:nvSpPr>
        <p:spPr bwMode="auto">
          <a:xfrm flipV="1">
            <a:off x="30480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8" name="Line 76"/>
          <p:cNvSpPr>
            <a:spLocks noChangeShapeType="1"/>
          </p:cNvSpPr>
          <p:nvPr/>
        </p:nvSpPr>
        <p:spPr bwMode="auto">
          <a:xfrm>
            <a:off x="2590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9" name="Line 77"/>
          <p:cNvSpPr>
            <a:spLocks noChangeShapeType="1"/>
          </p:cNvSpPr>
          <p:nvPr/>
        </p:nvSpPr>
        <p:spPr bwMode="auto">
          <a:xfrm>
            <a:off x="2819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0" name="Line 78"/>
          <p:cNvSpPr>
            <a:spLocks noChangeShapeType="1"/>
          </p:cNvSpPr>
          <p:nvPr/>
        </p:nvSpPr>
        <p:spPr bwMode="auto">
          <a:xfrm>
            <a:off x="30480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1" name="Line 79"/>
          <p:cNvSpPr>
            <a:spLocks noChangeShapeType="1"/>
          </p:cNvSpPr>
          <p:nvPr/>
        </p:nvSpPr>
        <p:spPr bwMode="auto">
          <a:xfrm flipV="1">
            <a:off x="32766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2" name="Line 80"/>
          <p:cNvSpPr>
            <a:spLocks noChangeShapeType="1"/>
          </p:cNvSpPr>
          <p:nvPr/>
        </p:nvSpPr>
        <p:spPr bwMode="auto">
          <a:xfrm flipV="1">
            <a:off x="35052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3" name="Line 81"/>
          <p:cNvSpPr>
            <a:spLocks noChangeShapeType="1"/>
          </p:cNvSpPr>
          <p:nvPr/>
        </p:nvSpPr>
        <p:spPr bwMode="auto">
          <a:xfrm flipV="1">
            <a:off x="3733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4" name="Line 82"/>
          <p:cNvSpPr>
            <a:spLocks noChangeShapeType="1"/>
          </p:cNvSpPr>
          <p:nvPr/>
        </p:nvSpPr>
        <p:spPr bwMode="auto">
          <a:xfrm>
            <a:off x="32766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5" name="Line 83"/>
          <p:cNvSpPr>
            <a:spLocks noChangeShapeType="1"/>
          </p:cNvSpPr>
          <p:nvPr/>
        </p:nvSpPr>
        <p:spPr bwMode="auto">
          <a:xfrm>
            <a:off x="35052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6" name="Line 84"/>
          <p:cNvSpPr>
            <a:spLocks noChangeShapeType="1"/>
          </p:cNvSpPr>
          <p:nvPr/>
        </p:nvSpPr>
        <p:spPr bwMode="auto">
          <a:xfrm>
            <a:off x="3733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7" name="Line 85"/>
          <p:cNvSpPr>
            <a:spLocks noChangeShapeType="1"/>
          </p:cNvSpPr>
          <p:nvPr/>
        </p:nvSpPr>
        <p:spPr bwMode="auto">
          <a:xfrm flipV="1">
            <a:off x="3962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8" name="Line 86"/>
          <p:cNvSpPr>
            <a:spLocks noChangeShapeType="1"/>
          </p:cNvSpPr>
          <p:nvPr/>
        </p:nvSpPr>
        <p:spPr bwMode="auto">
          <a:xfrm flipV="1">
            <a:off x="41910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9" name="Line 87"/>
          <p:cNvSpPr>
            <a:spLocks noChangeShapeType="1"/>
          </p:cNvSpPr>
          <p:nvPr/>
        </p:nvSpPr>
        <p:spPr bwMode="auto">
          <a:xfrm flipV="1">
            <a:off x="44196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0" name="Line 88"/>
          <p:cNvSpPr>
            <a:spLocks noChangeShapeType="1"/>
          </p:cNvSpPr>
          <p:nvPr/>
        </p:nvSpPr>
        <p:spPr bwMode="auto">
          <a:xfrm>
            <a:off x="3962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1" name="Line 89"/>
          <p:cNvSpPr>
            <a:spLocks noChangeShapeType="1"/>
          </p:cNvSpPr>
          <p:nvPr/>
        </p:nvSpPr>
        <p:spPr bwMode="auto">
          <a:xfrm>
            <a:off x="41910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2" name="Line 90"/>
          <p:cNvSpPr>
            <a:spLocks noChangeShapeType="1"/>
          </p:cNvSpPr>
          <p:nvPr/>
        </p:nvSpPr>
        <p:spPr bwMode="auto">
          <a:xfrm>
            <a:off x="44196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3" name="Line 91"/>
          <p:cNvSpPr>
            <a:spLocks noChangeShapeType="1"/>
          </p:cNvSpPr>
          <p:nvPr/>
        </p:nvSpPr>
        <p:spPr bwMode="auto">
          <a:xfrm flipV="1">
            <a:off x="46482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4" name="Line 92"/>
          <p:cNvSpPr>
            <a:spLocks noChangeShapeType="1"/>
          </p:cNvSpPr>
          <p:nvPr/>
        </p:nvSpPr>
        <p:spPr bwMode="auto">
          <a:xfrm flipV="1">
            <a:off x="4876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5" name="Line 93"/>
          <p:cNvSpPr>
            <a:spLocks noChangeShapeType="1"/>
          </p:cNvSpPr>
          <p:nvPr/>
        </p:nvSpPr>
        <p:spPr bwMode="auto">
          <a:xfrm flipV="1">
            <a:off x="5105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6" name="Line 94"/>
          <p:cNvSpPr>
            <a:spLocks noChangeShapeType="1"/>
          </p:cNvSpPr>
          <p:nvPr/>
        </p:nvSpPr>
        <p:spPr bwMode="auto">
          <a:xfrm>
            <a:off x="46482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7" name="Line 95"/>
          <p:cNvSpPr>
            <a:spLocks noChangeShapeType="1"/>
          </p:cNvSpPr>
          <p:nvPr/>
        </p:nvSpPr>
        <p:spPr bwMode="auto">
          <a:xfrm>
            <a:off x="4876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8" name="Line 96"/>
          <p:cNvSpPr>
            <a:spLocks noChangeShapeType="1"/>
          </p:cNvSpPr>
          <p:nvPr/>
        </p:nvSpPr>
        <p:spPr bwMode="auto">
          <a:xfrm>
            <a:off x="5105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9" name="Line 97"/>
          <p:cNvSpPr>
            <a:spLocks noChangeShapeType="1"/>
          </p:cNvSpPr>
          <p:nvPr/>
        </p:nvSpPr>
        <p:spPr bwMode="auto">
          <a:xfrm flipV="1">
            <a:off x="5334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0" name="Line 98"/>
          <p:cNvSpPr>
            <a:spLocks noChangeShapeType="1"/>
          </p:cNvSpPr>
          <p:nvPr/>
        </p:nvSpPr>
        <p:spPr bwMode="auto">
          <a:xfrm flipV="1">
            <a:off x="5562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1" name="Line 99"/>
          <p:cNvSpPr>
            <a:spLocks noChangeShapeType="1"/>
          </p:cNvSpPr>
          <p:nvPr/>
        </p:nvSpPr>
        <p:spPr bwMode="auto">
          <a:xfrm>
            <a:off x="5334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2" name="Line 100"/>
          <p:cNvSpPr>
            <a:spLocks noChangeShapeType="1"/>
          </p:cNvSpPr>
          <p:nvPr/>
        </p:nvSpPr>
        <p:spPr bwMode="auto">
          <a:xfrm>
            <a:off x="5562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3" name="Line 101"/>
          <p:cNvSpPr>
            <a:spLocks noChangeShapeType="1"/>
          </p:cNvSpPr>
          <p:nvPr/>
        </p:nvSpPr>
        <p:spPr bwMode="auto">
          <a:xfrm>
            <a:off x="2590800" y="55626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4" name="Line 102"/>
          <p:cNvSpPr>
            <a:spLocks noChangeShapeType="1"/>
          </p:cNvSpPr>
          <p:nvPr/>
        </p:nvSpPr>
        <p:spPr bwMode="auto">
          <a:xfrm>
            <a:off x="5791200" y="1981200"/>
            <a:ext cx="0" cy="3581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5" name="Line 103"/>
          <p:cNvSpPr>
            <a:spLocks noChangeShapeType="1"/>
          </p:cNvSpPr>
          <p:nvPr/>
        </p:nvSpPr>
        <p:spPr bwMode="auto">
          <a:xfrm>
            <a:off x="3505200" y="6019800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6" name="Line 104"/>
          <p:cNvSpPr>
            <a:spLocks noChangeShapeType="1"/>
          </p:cNvSpPr>
          <p:nvPr/>
        </p:nvSpPr>
        <p:spPr bwMode="auto">
          <a:xfrm>
            <a:off x="3505200" y="5562600"/>
            <a:ext cx="2286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7" name="Line 105"/>
          <p:cNvSpPr>
            <a:spLocks noChangeShapeType="1"/>
          </p:cNvSpPr>
          <p:nvPr/>
        </p:nvSpPr>
        <p:spPr bwMode="auto">
          <a:xfrm>
            <a:off x="5791200" y="55626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8" name="Text Box 106"/>
          <p:cNvSpPr txBox="1">
            <a:spLocks noChangeArrowheads="1"/>
          </p:cNvSpPr>
          <p:nvPr/>
        </p:nvSpPr>
        <p:spPr bwMode="auto">
          <a:xfrm>
            <a:off x="2286000" y="5638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Tp</a:t>
            </a:r>
          </a:p>
        </p:txBody>
      </p:sp>
      <p:sp>
        <p:nvSpPr>
          <p:cNvPr id="387179" name="Text Box 107"/>
          <p:cNvSpPr txBox="1">
            <a:spLocks noChangeArrowheads="1"/>
          </p:cNvSpPr>
          <p:nvPr/>
        </p:nvSpPr>
        <p:spPr bwMode="auto">
          <a:xfrm>
            <a:off x="2133600" y="5105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Th</a:t>
            </a:r>
          </a:p>
        </p:txBody>
      </p:sp>
      <p:sp>
        <p:nvSpPr>
          <p:cNvPr id="387180" name="Text Box 108"/>
          <p:cNvSpPr txBox="1">
            <a:spLocks noChangeArrowheads="1"/>
          </p:cNvSpPr>
          <p:nvPr/>
        </p:nvSpPr>
        <p:spPr bwMode="auto">
          <a:xfrm>
            <a:off x="6553200" y="5638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Tp</a:t>
            </a:r>
          </a:p>
        </p:txBody>
      </p:sp>
      <p:sp>
        <p:nvSpPr>
          <p:cNvPr id="387181" name="Text Box 109"/>
          <p:cNvSpPr txBox="1">
            <a:spLocks noChangeArrowheads="1"/>
          </p:cNvSpPr>
          <p:nvPr/>
        </p:nvSpPr>
        <p:spPr bwMode="auto">
          <a:xfrm>
            <a:off x="6400800" y="5105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Th</a:t>
            </a:r>
          </a:p>
        </p:txBody>
      </p:sp>
      <p:sp>
        <p:nvSpPr>
          <p:cNvPr id="387182" name="Text Box 110"/>
          <p:cNvSpPr txBox="1">
            <a:spLocks noChangeArrowheads="1"/>
          </p:cNvSpPr>
          <p:nvPr/>
        </p:nvSpPr>
        <p:spPr bwMode="auto">
          <a:xfrm>
            <a:off x="5867400" y="51816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Ts</a:t>
            </a:r>
          </a:p>
        </p:txBody>
      </p:sp>
      <p:sp>
        <p:nvSpPr>
          <p:cNvPr id="387183" name="Text Box 111"/>
          <p:cNvSpPr txBox="1">
            <a:spLocks noChangeArrowheads="1"/>
          </p:cNvSpPr>
          <p:nvPr/>
        </p:nvSpPr>
        <p:spPr bwMode="auto">
          <a:xfrm>
            <a:off x="2819400" y="51816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Tx</a:t>
            </a:r>
          </a:p>
        </p:txBody>
      </p:sp>
      <p:sp>
        <p:nvSpPr>
          <p:cNvPr id="387184" name="Text Box 112"/>
          <p:cNvSpPr txBox="1">
            <a:spLocks noChangeArrowheads="1"/>
          </p:cNvSpPr>
          <p:nvPr/>
        </p:nvSpPr>
        <p:spPr bwMode="auto">
          <a:xfrm>
            <a:off x="4114800" y="51816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Tcs</a:t>
            </a:r>
          </a:p>
        </p:txBody>
      </p:sp>
      <p:sp>
        <p:nvSpPr>
          <p:cNvPr id="387185" name="Text Box 113"/>
          <p:cNvSpPr txBox="1">
            <a:spLocks noChangeArrowheads="1"/>
          </p:cNvSpPr>
          <p:nvPr/>
        </p:nvSpPr>
        <p:spPr bwMode="auto">
          <a:xfrm>
            <a:off x="4038600" y="5638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Tcz</a:t>
            </a:r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6858000" y="2743200"/>
            <a:ext cx="914400" cy="304800"/>
            <a:chOff x="1152" y="1728"/>
            <a:chExt cx="576" cy="192"/>
          </a:xfrm>
        </p:grpSpPr>
        <p:sp>
          <p:nvSpPr>
            <p:cNvPr id="387187" name="Line 115"/>
            <p:cNvSpPr>
              <a:spLocks noChangeShapeType="1"/>
            </p:cNvSpPr>
            <p:nvPr/>
          </p:nvSpPr>
          <p:spPr bwMode="auto">
            <a:xfrm flipV="1"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88" name="Line 116"/>
            <p:cNvSpPr>
              <a:spLocks noChangeShapeType="1"/>
            </p:cNvSpPr>
            <p:nvPr/>
          </p:nvSpPr>
          <p:spPr bwMode="auto">
            <a:xfrm flipV="1"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89" name="Line 117"/>
            <p:cNvSpPr>
              <a:spLocks noChangeShapeType="1"/>
            </p:cNvSpPr>
            <p:nvPr/>
          </p:nvSpPr>
          <p:spPr bwMode="auto">
            <a:xfrm flipV="1"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0" name="Line 118"/>
            <p:cNvSpPr>
              <a:spLocks noChangeShapeType="1"/>
            </p:cNvSpPr>
            <p:nvPr/>
          </p:nvSpPr>
          <p:spPr bwMode="auto">
            <a:xfrm flipV="1"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1" name="Line 119"/>
            <p:cNvSpPr>
              <a:spLocks noChangeShapeType="1"/>
            </p:cNvSpPr>
            <p:nvPr/>
          </p:nvSpPr>
          <p:spPr bwMode="auto">
            <a:xfrm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2" name="Line 120"/>
            <p:cNvSpPr>
              <a:spLocks noChangeShapeType="1"/>
            </p:cNvSpPr>
            <p:nvPr/>
          </p:nvSpPr>
          <p:spPr bwMode="auto">
            <a:xfrm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3" name="Line 121"/>
            <p:cNvSpPr>
              <a:spLocks noChangeShapeType="1"/>
            </p:cNvSpPr>
            <p:nvPr/>
          </p:nvSpPr>
          <p:spPr bwMode="auto">
            <a:xfrm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4" name="Line 122"/>
            <p:cNvSpPr>
              <a:spLocks noChangeShapeType="1"/>
            </p:cNvSpPr>
            <p:nvPr/>
          </p:nvSpPr>
          <p:spPr bwMode="auto">
            <a:xfrm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87195" name="Line 123"/>
          <p:cNvSpPr>
            <a:spLocks noChangeShapeType="1"/>
          </p:cNvSpPr>
          <p:nvPr/>
        </p:nvSpPr>
        <p:spPr bwMode="auto">
          <a:xfrm flipH="1">
            <a:off x="3505200" y="27432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96" name="Line 124"/>
          <p:cNvSpPr>
            <a:spLocks noChangeShapeType="1"/>
          </p:cNvSpPr>
          <p:nvPr/>
        </p:nvSpPr>
        <p:spPr bwMode="auto">
          <a:xfrm flipH="1">
            <a:off x="3505200" y="30480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97" name="Line 125"/>
          <p:cNvSpPr>
            <a:spLocks noChangeShapeType="1"/>
          </p:cNvSpPr>
          <p:nvPr/>
        </p:nvSpPr>
        <p:spPr bwMode="auto">
          <a:xfrm flipH="1">
            <a:off x="7772400" y="2743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98" name="Line 126"/>
          <p:cNvSpPr>
            <a:spLocks noChangeShapeType="1"/>
          </p:cNvSpPr>
          <p:nvPr/>
        </p:nvSpPr>
        <p:spPr bwMode="auto">
          <a:xfrm flipH="1">
            <a:off x="77724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99" name="Line 127"/>
          <p:cNvSpPr>
            <a:spLocks noChangeShapeType="1"/>
          </p:cNvSpPr>
          <p:nvPr/>
        </p:nvSpPr>
        <p:spPr bwMode="auto">
          <a:xfrm flipH="1">
            <a:off x="1524000" y="3962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00" name="Line 128"/>
          <p:cNvSpPr>
            <a:spLocks noChangeShapeType="1"/>
          </p:cNvSpPr>
          <p:nvPr/>
        </p:nvSpPr>
        <p:spPr bwMode="auto">
          <a:xfrm flipH="1">
            <a:off x="1524000" y="4267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01" name="Line 129"/>
          <p:cNvSpPr>
            <a:spLocks noChangeShapeType="1"/>
          </p:cNvSpPr>
          <p:nvPr/>
        </p:nvSpPr>
        <p:spPr bwMode="auto">
          <a:xfrm flipH="1">
            <a:off x="5791200" y="3962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02" name="Line 130"/>
          <p:cNvSpPr>
            <a:spLocks noChangeShapeType="1"/>
          </p:cNvSpPr>
          <p:nvPr/>
        </p:nvSpPr>
        <p:spPr bwMode="auto">
          <a:xfrm flipH="1">
            <a:off x="5791200" y="4267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6858000" y="3962400"/>
            <a:ext cx="914400" cy="304800"/>
            <a:chOff x="1152" y="1728"/>
            <a:chExt cx="576" cy="192"/>
          </a:xfrm>
        </p:grpSpPr>
        <p:sp>
          <p:nvSpPr>
            <p:cNvPr id="387204" name="Line 132"/>
            <p:cNvSpPr>
              <a:spLocks noChangeShapeType="1"/>
            </p:cNvSpPr>
            <p:nvPr/>
          </p:nvSpPr>
          <p:spPr bwMode="auto">
            <a:xfrm flipV="1"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5" name="Line 133"/>
            <p:cNvSpPr>
              <a:spLocks noChangeShapeType="1"/>
            </p:cNvSpPr>
            <p:nvPr/>
          </p:nvSpPr>
          <p:spPr bwMode="auto">
            <a:xfrm flipV="1"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6" name="Line 134"/>
            <p:cNvSpPr>
              <a:spLocks noChangeShapeType="1"/>
            </p:cNvSpPr>
            <p:nvPr/>
          </p:nvSpPr>
          <p:spPr bwMode="auto">
            <a:xfrm flipV="1"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7" name="Line 135"/>
            <p:cNvSpPr>
              <a:spLocks noChangeShapeType="1"/>
            </p:cNvSpPr>
            <p:nvPr/>
          </p:nvSpPr>
          <p:spPr bwMode="auto">
            <a:xfrm flipV="1"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8" name="Line 136"/>
            <p:cNvSpPr>
              <a:spLocks noChangeShapeType="1"/>
            </p:cNvSpPr>
            <p:nvPr/>
          </p:nvSpPr>
          <p:spPr bwMode="auto">
            <a:xfrm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9" name="Line 137"/>
            <p:cNvSpPr>
              <a:spLocks noChangeShapeType="1"/>
            </p:cNvSpPr>
            <p:nvPr/>
          </p:nvSpPr>
          <p:spPr bwMode="auto">
            <a:xfrm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10" name="Line 138"/>
            <p:cNvSpPr>
              <a:spLocks noChangeShapeType="1"/>
            </p:cNvSpPr>
            <p:nvPr/>
          </p:nvSpPr>
          <p:spPr bwMode="auto">
            <a:xfrm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11" name="Line 139"/>
            <p:cNvSpPr>
              <a:spLocks noChangeShapeType="1"/>
            </p:cNvSpPr>
            <p:nvPr/>
          </p:nvSpPr>
          <p:spPr bwMode="auto">
            <a:xfrm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87212" name="Line 140"/>
          <p:cNvSpPr>
            <a:spLocks noChangeShapeType="1"/>
          </p:cNvSpPr>
          <p:nvPr/>
        </p:nvSpPr>
        <p:spPr bwMode="auto">
          <a:xfrm flipV="1">
            <a:off x="7772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13" name="Line 141"/>
          <p:cNvSpPr>
            <a:spLocks noChangeShapeType="1"/>
          </p:cNvSpPr>
          <p:nvPr/>
        </p:nvSpPr>
        <p:spPr bwMode="auto">
          <a:xfrm>
            <a:off x="7772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14" name="Line 142"/>
          <p:cNvSpPr>
            <a:spLocks noChangeShapeType="1"/>
          </p:cNvSpPr>
          <p:nvPr/>
        </p:nvSpPr>
        <p:spPr bwMode="auto">
          <a:xfrm flipH="1">
            <a:off x="1524000" y="4572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15" name="Line 143"/>
          <p:cNvSpPr>
            <a:spLocks noChangeShapeType="1"/>
          </p:cNvSpPr>
          <p:nvPr/>
        </p:nvSpPr>
        <p:spPr bwMode="auto">
          <a:xfrm flipH="1">
            <a:off x="1524000" y="4876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5" name="Group 144"/>
          <p:cNvGrpSpPr>
            <a:grpSpLocks/>
          </p:cNvGrpSpPr>
          <p:nvPr/>
        </p:nvGrpSpPr>
        <p:grpSpPr bwMode="auto">
          <a:xfrm>
            <a:off x="6858000" y="4572000"/>
            <a:ext cx="914400" cy="304800"/>
            <a:chOff x="1152" y="1728"/>
            <a:chExt cx="576" cy="192"/>
          </a:xfrm>
        </p:grpSpPr>
        <p:sp>
          <p:nvSpPr>
            <p:cNvPr id="387217" name="Line 145"/>
            <p:cNvSpPr>
              <a:spLocks noChangeShapeType="1"/>
            </p:cNvSpPr>
            <p:nvPr/>
          </p:nvSpPr>
          <p:spPr bwMode="auto">
            <a:xfrm flipV="1"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18" name="Line 146"/>
            <p:cNvSpPr>
              <a:spLocks noChangeShapeType="1"/>
            </p:cNvSpPr>
            <p:nvPr/>
          </p:nvSpPr>
          <p:spPr bwMode="auto">
            <a:xfrm flipV="1"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19" name="Line 147"/>
            <p:cNvSpPr>
              <a:spLocks noChangeShapeType="1"/>
            </p:cNvSpPr>
            <p:nvPr/>
          </p:nvSpPr>
          <p:spPr bwMode="auto">
            <a:xfrm flipV="1"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0" name="Line 148"/>
            <p:cNvSpPr>
              <a:spLocks noChangeShapeType="1"/>
            </p:cNvSpPr>
            <p:nvPr/>
          </p:nvSpPr>
          <p:spPr bwMode="auto">
            <a:xfrm flipV="1"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1" name="Line 149"/>
            <p:cNvSpPr>
              <a:spLocks noChangeShapeType="1"/>
            </p:cNvSpPr>
            <p:nvPr/>
          </p:nvSpPr>
          <p:spPr bwMode="auto">
            <a:xfrm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2" name="Line 150"/>
            <p:cNvSpPr>
              <a:spLocks noChangeShapeType="1"/>
            </p:cNvSpPr>
            <p:nvPr/>
          </p:nvSpPr>
          <p:spPr bwMode="auto">
            <a:xfrm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3" name="Line 151"/>
            <p:cNvSpPr>
              <a:spLocks noChangeShapeType="1"/>
            </p:cNvSpPr>
            <p:nvPr/>
          </p:nvSpPr>
          <p:spPr bwMode="auto">
            <a:xfrm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4" name="Line 152"/>
            <p:cNvSpPr>
              <a:spLocks noChangeShapeType="1"/>
            </p:cNvSpPr>
            <p:nvPr/>
          </p:nvSpPr>
          <p:spPr bwMode="auto">
            <a:xfrm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87225" name="Line 153"/>
          <p:cNvSpPr>
            <a:spLocks noChangeShapeType="1"/>
          </p:cNvSpPr>
          <p:nvPr/>
        </p:nvSpPr>
        <p:spPr bwMode="auto">
          <a:xfrm flipV="1">
            <a:off x="7772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26" name="Line 154"/>
          <p:cNvSpPr>
            <a:spLocks noChangeShapeType="1"/>
          </p:cNvSpPr>
          <p:nvPr/>
        </p:nvSpPr>
        <p:spPr bwMode="auto">
          <a:xfrm>
            <a:off x="7772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27" name="Line 155"/>
          <p:cNvSpPr>
            <a:spLocks noChangeShapeType="1"/>
          </p:cNvSpPr>
          <p:nvPr/>
        </p:nvSpPr>
        <p:spPr bwMode="auto">
          <a:xfrm flipH="1">
            <a:off x="5334000" y="4572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28" name="Line 156"/>
          <p:cNvSpPr>
            <a:spLocks noChangeShapeType="1"/>
          </p:cNvSpPr>
          <p:nvPr/>
        </p:nvSpPr>
        <p:spPr bwMode="auto">
          <a:xfrm flipH="1">
            <a:off x="5334000" y="4876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29" name="Freeform 157"/>
          <p:cNvSpPr>
            <a:spLocks/>
          </p:cNvSpPr>
          <p:nvPr/>
        </p:nvSpPr>
        <p:spPr bwMode="auto">
          <a:xfrm>
            <a:off x="1524000" y="22098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32" y="192"/>
              </a:cxn>
              <a:cxn ang="0">
                <a:pos x="432" y="0"/>
              </a:cxn>
              <a:cxn ang="0">
                <a:pos x="1776" y="0"/>
              </a:cxn>
              <a:cxn ang="0">
                <a:pos x="1776" y="192"/>
              </a:cxn>
              <a:cxn ang="0">
                <a:pos x="3120" y="192"/>
              </a:cxn>
              <a:cxn ang="0">
                <a:pos x="3120" y="0"/>
              </a:cxn>
              <a:cxn ang="0">
                <a:pos x="3984" y="0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432" y="192"/>
                </a:lnTo>
                <a:lnTo>
                  <a:pt x="432" y="0"/>
                </a:lnTo>
                <a:lnTo>
                  <a:pt x="1776" y="0"/>
                </a:lnTo>
                <a:lnTo>
                  <a:pt x="1776" y="192"/>
                </a:lnTo>
                <a:lnTo>
                  <a:pt x="3120" y="192"/>
                </a:lnTo>
                <a:lnTo>
                  <a:pt x="3120" y="0"/>
                </a:lnTo>
                <a:lnTo>
                  <a:pt x="3984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61" name="Segnaposto numero diapositiva 1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163" name="Segnaposto piè di pagina 1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Glossario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Th</a:t>
            </a:r>
            <a:r>
              <a:rPr lang="it-IT" sz="2400" dirty="0"/>
              <a:t>	= 	</a:t>
            </a:r>
            <a:r>
              <a:rPr lang="it-IT" sz="2400" dirty="0" err="1"/>
              <a:t>T</a:t>
            </a:r>
            <a:r>
              <a:rPr lang="it-IT" sz="2400" baseline="-25000" dirty="0" err="1"/>
              <a:t>hold</a:t>
            </a:r>
            <a:r>
              <a:rPr lang="it-IT" sz="2400" dirty="0"/>
              <a:t> (tempo di mantenimento dopo il  				campionamento)</a:t>
            </a:r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Ts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setup</a:t>
            </a:r>
            <a:r>
              <a:rPr lang="it-IT" sz="2400" dirty="0"/>
              <a:t> (tempo di stabilizzazione prima del 			campionamento)</a:t>
            </a:r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Tp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propagation</a:t>
            </a:r>
            <a:r>
              <a:rPr lang="it-IT" sz="2400" baseline="-25000" dirty="0"/>
              <a:t> </a:t>
            </a:r>
            <a:r>
              <a:rPr lang="it-IT" sz="2400" dirty="0"/>
              <a:t>(tempo di propagazione del dato nel 		</a:t>
            </a:r>
            <a:r>
              <a:rPr lang="it-IT" sz="2400" dirty="0" err="1"/>
              <a:t>Flip</a:t>
            </a:r>
            <a:r>
              <a:rPr lang="it-IT" sz="2400" dirty="0"/>
              <a:t> –Flop D)</a:t>
            </a:r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Tx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input</a:t>
            </a:r>
            <a:r>
              <a:rPr lang="it-IT" sz="2400" dirty="0"/>
              <a:t> (tempo durante il quale gli ingressi possono 		variare)</a:t>
            </a:r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Tcs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calc-s</a:t>
            </a:r>
            <a:r>
              <a:rPr lang="it-IT" sz="2400" dirty="0"/>
              <a:t> (Tempo di calcolo delle variabili di stato)</a:t>
            </a:r>
          </a:p>
          <a:p>
            <a:pPr>
              <a:tabLst>
                <a:tab pos="952500" algn="l"/>
                <a:tab pos="1428750" algn="l"/>
              </a:tabLst>
            </a:pPr>
            <a:endParaRPr lang="it-IT" sz="2400" dirty="0"/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Tcz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calc-z</a:t>
            </a:r>
            <a:r>
              <a:rPr lang="it-IT" sz="2400" dirty="0"/>
              <a:t> (Tempo di calcolo delle variabili d’uscita)</a:t>
            </a:r>
            <a:endParaRPr lang="it-IT" sz="2400" baseline="-25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Richiami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Registri</a:t>
            </a:r>
          </a:p>
          <a:p>
            <a:r>
              <a:rPr lang="it-IT" dirty="0" smtClean="0"/>
              <a:t>Contatori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 questa macchina il tempo di calcolo delle variabili di stato limita pesantemente l’intervallo di tempo durante il quale gli ingressi possono essere instabili</a:t>
            </a:r>
          </a:p>
          <a:p>
            <a:r>
              <a:rPr lang="it-IT" dirty="0"/>
              <a:t>Per garantire la sincronizzazione degli ingressi si può mettere una barriera di F-F D (un Registro) subito dopo i terminali d’ingresso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Macchina di </a:t>
            </a:r>
            <a:r>
              <a:rPr lang="it-IT" dirty="0" smtClean="0"/>
              <a:t>MEALY</a:t>
            </a:r>
            <a:endParaRPr lang="it-IT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uscite sono funzioni delle variabili di stato e degli ingressi</a:t>
            </a:r>
          </a:p>
        </p:txBody>
      </p:sp>
      <p:sp>
        <p:nvSpPr>
          <p:cNvPr id="390148" name="Rectangle 4"/>
          <p:cNvSpPr>
            <a:spLocks noChangeArrowheads="1"/>
          </p:cNvSpPr>
          <p:nvPr/>
        </p:nvSpPr>
        <p:spPr bwMode="auto">
          <a:xfrm>
            <a:off x="1981200" y="25146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3514725" y="25288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0" name="Line 6"/>
          <p:cNvSpPr>
            <a:spLocks noChangeShapeType="1"/>
          </p:cNvSpPr>
          <p:nvPr/>
        </p:nvSpPr>
        <p:spPr bwMode="auto">
          <a:xfrm>
            <a:off x="1431925" y="27114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51" name="Oval 7"/>
          <p:cNvSpPr>
            <a:spLocks noChangeArrowheads="1"/>
          </p:cNvSpPr>
          <p:nvPr/>
        </p:nvSpPr>
        <p:spPr bwMode="auto">
          <a:xfrm>
            <a:off x="1747838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2" name="Oval 8"/>
          <p:cNvSpPr>
            <a:spLocks noChangeArrowheads="1"/>
          </p:cNvSpPr>
          <p:nvPr/>
        </p:nvSpPr>
        <p:spPr bwMode="auto">
          <a:xfrm>
            <a:off x="1747838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3" name="Oval 9"/>
          <p:cNvSpPr>
            <a:spLocks noChangeArrowheads="1"/>
          </p:cNvSpPr>
          <p:nvPr/>
        </p:nvSpPr>
        <p:spPr bwMode="auto">
          <a:xfrm>
            <a:off x="1747838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4" name="Line 10"/>
          <p:cNvSpPr>
            <a:spLocks noChangeShapeType="1"/>
          </p:cNvSpPr>
          <p:nvPr/>
        </p:nvSpPr>
        <p:spPr bwMode="auto">
          <a:xfrm>
            <a:off x="1431925" y="32607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55" name="Line 11"/>
          <p:cNvSpPr>
            <a:spLocks noChangeShapeType="1"/>
          </p:cNvSpPr>
          <p:nvPr/>
        </p:nvSpPr>
        <p:spPr bwMode="auto">
          <a:xfrm>
            <a:off x="4840288" y="27114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56" name="Oval 12"/>
          <p:cNvSpPr>
            <a:spLocks noChangeArrowheads="1"/>
          </p:cNvSpPr>
          <p:nvPr/>
        </p:nvSpPr>
        <p:spPr bwMode="auto">
          <a:xfrm>
            <a:off x="6354763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7" name="Oval 13"/>
          <p:cNvSpPr>
            <a:spLocks noChangeArrowheads="1"/>
          </p:cNvSpPr>
          <p:nvPr/>
        </p:nvSpPr>
        <p:spPr bwMode="auto">
          <a:xfrm>
            <a:off x="6354763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8" name="Oval 14"/>
          <p:cNvSpPr>
            <a:spLocks noChangeArrowheads="1"/>
          </p:cNvSpPr>
          <p:nvPr/>
        </p:nvSpPr>
        <p:spPr bwMode="auto">
          <a:xfrm>
            <a:off x="6354763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9" name="Line 15"/>
          <p:cNvSpPr>
            <a:spLocks noChangeShapeType="1"/>
          </p:cNvSpPr>
          <p:nvPr/>
        </p:nvSpPr>
        <p:spPr bwMode="auto">
          <a:xfrm>
            <a:off x="4840288" y="32607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60" name="Freeform 16"/>
          <p:cNvSpPr>
            <a:spLocks/>
          </p:cNvSpPr>
          <p:nvPr/>
        </p:nvSpPr>
        <p:spPr bwMode="auto">
          <a:xfrm>
            <a:off x="2566988" y="36258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61" name="Freeform 17"/>
          <p:cNvSpPr>
            <a:spLocks/>
          </p:cNvSpPr>
          <p:nvPr/>
        </p:nvSpPr>
        <p:spPr bwMode="auto">
          <a:xfrm>
            <a:off x="2882900" y="39925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62" name="Oval 18"/>
          <p:cNvSpPr>
            <a:spLocks noChangeArrowheads="1"/>
          </p:cNvSpPr>
          <p:nvPr/>
        </p:nvSpPr>
        <p:spPr bwMode="auto">
          <a:xfrm>
            <a:off x="3073400" y="36893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63" name="Oval 19"/>
          <p:cNvSpPr>
            <a:spLocks noChangeArrowheads="1"/>
          </p:cNvSpPr>
          <p:nvPr/>
        </p:nvSpPr>
        <p:spPr bwMode="auto">
          <a:xfrm>
            <a:off x="3073400" y="38100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64" name="Oval 20"/>
          <p:cNvSpPr>
            <a:spLocks noChangeArrowheads="1"/>
          </p:cNvSpPr>
          <p:nvPr/>
        </p:nvSpPr>
        <p:spPr bwMode="auto">
          <a:xfrm>
            <a:off x="5599113" y="37338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65" name="Oval 21"/>
          <p:cNvSpPr>
            <a:spLocks noChangeArrowheads="1"/>
          </p:cNvSpPr>
          <p:nvPr/>
        </p:nvSpPr>
        <p:spPr bwMode="auto">
          <a:xfrm>
            <a:off x="5599113" y="38544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66" name="Text Box 22"/>
          <p:cNvSpPr txBox="1">
            <a:spLocks noChangeArrowheads="1"/>
          </p:cNvSpPr>
          <p:nvPr/>
        </p:nvSpPr>
        <p:spPr bwMode="auto">
          <a:xfrm>
            <a:off x="2057400" y="3657600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4017963" y="32797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90168" name="Text Box 24"/>
          <p:cNvSpPr txBox="1">
            <a:spLocks noChangeArrowheads="1"/>
          </p:cNvSpPr>
          <p:nvPr/>
        </p:nvSpPr>
        <p:spPr bwMode="auto">
          <a:xfrm>
            <a:off x="990600" y="26082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0169" name="Text Box 25"/>
          <p:cNvSpPr txBox="1">
            <a:spLocks noChangeArrowheads="1"/>
          </p:cNvSpPr>
          <p:nvPr/>
        </p:nvSpPr>
        <p:spPr bwMode="auto">
          <a:xfrm>
            <a:off x="990600" y="30797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0170" name="Text Box 26"/>
          <p:cNvSpPr txBox="1">
            <a:spLocks noChangeArrowheads="1"/>
          </p:cNvSpPr>
          <p:nvPr/>
        </p:nvSpPr>
        <p:spPr bwMode="auto">
          <a:xfrm>
            <a:off x="6921500" y="25288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0171" name="Text Box 27"/>
          <p:cNvSpPr txBox="1">
            <a:spLocks noChangeArrowheads="1"/>
          </p:cNvSpPr>
          <p:nvPr/>
        </p:nvSpPr>
        <p:spPr bwMode="auto">
          <a:xfrm>
            <a:off x="2695575" y="32797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90172" name="Text Box 28"/>
          <p:cNvSpPr txBox="1">
            <a:spLocks noChangeArrowheads="1"/>
          </p:cNvSpPr>
          <p:nvPr/>
        </p:nvSpPr>
        <p:spPr bwMode="auto">
          <a:xfrm>
            <a:off x="2695575" y="36258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90173" name="Text Box 29"/>
          <p:cNvSpPr txBox="1">
            <a:spLocks noChangeArrowheads="1"/>
          </p:cNvSpPr>
          <p:nvPr/>
        </p:nvSpPr>
        <p:spPr bwMode="auto">
          <a:xfrm>
            <a:off x="4800600" y="3276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90174" name="Text Box 30"/>
          <p:cNvSpPr txBox="1">
            <a:spLocks noChangeArrowheads="1"/>
          </p:cNvSpPr>
          <p:nvPr/>
        </p:nvSpPr>
        <p:spPr bwMode="auto">
          <a:xfrm>
            <a:off x="4800600" y="36576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90175" name="Text Box 31"/>
          <p:cNvSpPr txBox="1">
            <a:spLocks noChangeArrowheads="1"/>
          </p:cNvSpPr>
          <p:nvPr/>
        </p:nvSpPr>
        <p:spPr bwMode="auto">
          <a:xfrm>
            <a:off x="3514725" y="26082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0176" name="Text Box 32"/>
          <p:cNvSpPr txBox="1">
            <a:spLocks noChangeArrowheads="1"/>
          </p:cNvSpPr>
          <p:nvPr/>
        </p:nvSpPr>
        <p:spPr bwMode="auto">
          <a:xfrm>
            <a:off x="3514725" y="31591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0177" name="Text Box 33"/>
          <p:cNvSpPr txBox="1">
            <a:spLocks noChangeArrowheads="1"/>
          </p:cNvSpPr>
          <p:nvPr/>
        </p:nvSpPr>
        <p:spPr bwMode="auto">
          <a:xfrm>
            <a:off x="3560763" y="34115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90178" name="Text Box 34"/>
          <p:cNvSpPr txBox="1">
            <a:spLocks noChangeArrowheads="1"/>
          </p:cNvSpPr>
          <p:nvPr/>
        </p:nvSpPr>
        <p:spPr bwMode="auto">
          <a:xfrm>
            <a:off x="3514725" y="38719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90179" name="Text Box 35"/>
          <p:cNvSpPr txBox="1">
            <a:spLocks noChangeArrowheads="1"/>
          </p:cNvSpPr>
          <p:nvPr/>
        </p:nvSpPr>
        <p:spPr bwMode="auto">
          <a:xfrm>
            <a:off x="4535488" y="25066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0180" name="Text Box 36"/>
          <p:cNvSpPr txBox="1">
            <a:spLocks noChangeArrowheads="1"/>
          </p:cNvSpPr>
          <p:nvPr/>
        </p:nvSpPr>
        <p:spPr bwMode="auto">
          <a:xfrm>
            <a:off x="4446588" y="30495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0181" name="Text Box 37"/>
          <p:cNvSpPr txBox="1">
            <a:spLocks noChangeArrowheads="1"/>
          </p:cNvSpPr>
          <p:nvPr/>
        </p:nvSpPr>
        <p:spPr bwMode="auto">
          <a:xfrm>
            <a:off x="4270375" y="34115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90182" name="Text Box 38"/>
          <p:cNvSpPr txBox="1">
            <a:spLocks noChangeArrowheads="1"/>
          </p:cNvSpPr>
          <p:nvPr/>
        </p:nvSpPr>
        <p:spPr bwMode="auto">
          <a:xfrm>
            <a:off x="4270375" y="38242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90183" name="Text Box 39"/>
          <p:cNvSpPr txBox="1">
            <a:spLocks noChangeArrowheads="1"/>
          </p:cNvSpPr>
          <p:nvPr/>
        </p:nvSpPr>
        <p:spPr bwMode="auto">
          <a:xfrm>
            <a:off x="6927850" y="31003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0184" name="Rectangle 40"/>
          <p:cNvSpPr>
            <a:spLocks noChangeArrowheads="1"/>
          </p:cNvSpPr>
          <p:nvPr/>
        </p:nvSpPr>
        <p:spPr bwMode="auto">
          <a:xfrm>
            <a:off x="5257800" y="3352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85" name="Line 41"/>
          <p:cNvSpPr>
            <a:spLocks noChangeShapeType="1"/>
          </p:cNvSpPr>
          <p:nvPr/>
        </p:nvSpPr>
        <p:spPr bwMode="auto">
          <a:xfrm>
            <a:off x="5410200" y="3352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86" name="Line 42"/>
          <p:cNvSpPr>
            <a:spLocks noChangeShapeType="1"/>
          </p:cNvSpPr>
          <p:nvPr/>
        </p:nvSpPr>
        <p:spPr bwMode="auto">
          <a:xfrm>
            <a:off x="5257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87" name="Line 43"/>
          <p:cNvSpPr>
            <a:spLocks noChangeShapeType="1"/>
          </p:cNvSpPr>
          <p:nvPr/>
        </p:nvSpPr>
        <p:spPr bwMode="auto">
          <a:xfrm>
            <a:off x="5257800" y="3733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88" name="Line 44"/>
          <p:cNvSpPr>
            <a:spLocks noChangeShapeType="1"/>
          </p:cNvSpPr>
          <p:nvPr/>
        </p:nvSpPr>
        <p:spPr bwMode="auto">
          <a:xfrm>
            <a:off x="5257800" y="3886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89" name="Line 45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90" name="Line 46"/>
          <p:cNvSpPr>
            <a:spLocks noChangeShapeType="1"/>
          </p:cNvSpPr>
          <p:nvPr/>
        </p:nvSpPr>
        <p:spPr bwMode="auto">
          <a:xfrm>
            <a:off x="5334000" y="42672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91" name="Text Box 47"/>
          <p:cNvSpPr txBox="1">
            <a:spLocks noChangeArrowheads="1"/>
          </p:cNvSpPr>
          <p:nvPr/>
        </p:nvSpPr>
        <p:spPr bwMode="auto">
          <a:xfrm>
            <a:off x="5105400" y="56388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50" name="Segnaposto numero diapositiva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52" name="Segnaposto piè di pagina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Problema dell’instabilità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Presenza di anelli multipli</a:t>
            </a:r>
          </a:p>
          <a:p>
            <a:pPr>
              <a:lnSpc>
                <a:spcPct val="90000"/>
              </a:lnSpc>
            </a:pPr>
            <a:endParaRPr lang="it-IT"/>
          </a:p>
          <a:p>
            <a:pPr>
              <a:lnSpc>
                <a:spcPct val="90000"/>
              </a:lnSpc>
            </a:pPr>
            <a:endParaRPr lang="it-IT"/>
          </a:p>
          <a:p>
            <a:pPr>
              <a:lnSpc>
                <a:spcPct val="90000"/>
              </a:lnSpc>
            </a:pPr>
            <a:endParaRPr lang="it-IT"/>
          </a:p>
          <a:p>
            <a:pPr>
              <a:lnSpc>
                <a:spcPct val="90000"/>
              </a:lnSpc>
            </a:pPr>
            <a:endParaRPr lang="it-IT"/>
          </a:p>
          <a:p>
            <a:pPr>
              <a:lnSpc>
                <a:spcPct val="90000"/>
              </a:lnSpc>
            </a:pPr>
            <a:endParaRPr lang="it-IT"/>
          </a:p>
          <a:p>
            <a:pPr>
              <a:lnSpc>
                <a:spcPct val="90000"/>
              </a:lnSpc>
            </a:pPr>
            <a:endParaRPr lang="it-IT"/>
          </a:p>
          <a:p>
            <a:pPr>
              <a:lnSpc>
                <a:spcPct val="90000"/>
              </a:lnSpc>
            </a:pPr>
            <a:endParaRPr lang="it-IT"/>
          </a:p>
          <a:p>
            <a:pPr>
              <a:lnSpc>
                <a:spcPct val="90000"/>
              </a:lnSpc>
            </a:pPr>
            <a:r>
              <a:rPr lang="it-IT"/>
              <a:t> A causa dei ritardi sulle porte le uscite oscillano</a:t>
            </a:r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2667000" y="3962400"/>
            <a:ext cx="366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R</a:t>
            </a:r>
          </a:p>
        </p:txBody>
      </p:sp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2667000" y="26670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S</a:t>
            </a:r>
          </a:p>
        </p:txBody>
      </p:sp>
      <p:sp>
        <p:nvSpPr>
          <p:cNvPr id="391174" name="Text Box 6"/>
          <p:cNvSpPr txBox="1">
            <a:spLocks noChangeArrowheads="1"/>
          </p:cNvSpPr>
          <p:nvPr/>
        </p:nvSpPr>
        <p:spPr bwMode="auto">
          <a:xfrm>
            <a:off x="6350000" y="2133600"/>
            <a:ext cx="3349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</a:t>
            </a:r>
          </a:p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391175" name="Line 7"/>
          <p:cNvSpPr>
            <a:spLocks noChangeShapeType="1"/>
          </p:cNvSpPr>
          <p:nvPr/>
        </p:nvSpPr>
        <p:spPr bwMode="auto">
          <a:xfrm flipH="1">
            <a:off x="41148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76" name="Line 8"/>
          <p:cNvSpPr>
            <a:spLocks noChangeShapeType="1"/>
          </p:cNvSpPr>
          <p:nvPr/>
        </p:nvSpPr>
        <p:spPr bwMode="auto">
          <a:xfrm flipV="1">
            <a:off x="5562600" y="2895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77" name="Line 9"/>
          <p:cNvSpPr>
            <a:spLocks noChangeShapeType="1"/>
          </p:cNvSpPr>
          <p:nvPr/>
        </p:nvSpPr>
        <p:spPr bwMode="auto">
          <a:xfrm flipH="1">
            <a:off x="2667000" y="2590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178" name="Text Box 10"/>
          <p:cNvSpPr txBox="1">
            <a:spLocks noChangeArrowheads="1"/>
          </p:cNvSpPr>
          <p:nvPr/>
        </p:nvSpPr>
        <p:spPr bwMode="auto">
          <a:xfrm>
            <a:off x="6934200" y="3962400"/>
            <a:ext cx="512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  <a:sym typeface="Symbol" pitchFamily="18" charset="2"/>
              </a:rPr>
              <a:t></a:t>
            </a:r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391179" name="Oval 11"/>
          <p:cNvSpPr>
            <a:spLocks noChangeArrowheads="1"/>
          </p:cNvSpPr>
          <p:nvPr/>
        </p:nvSpPr>
        <p:spPr bwMode="auto">
          <a:xfrm>
            <a:off x="54864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180" name="Line 12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1" name="Freeform 13"/>
          <p:cNvSpPr>
            <a:spLocks/>
          </p:cNvSpPr>
          <p:nvPr/>
        </p:nvSpPr>
        <p:spPr bwMode="auto">
          <a:xfrm>
            <a:off x="4267200" y="30480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3" name="Oval 15"/>
          <p:cNvSpPr>
            <a:spLocks noChangeArrowheads="1"/>
          </p:cNvSpPr>
          <p:nvPr/>
        </p:nvSpPr>
        <p:spPr bwMode="auto">
          <a:xfrm flipV="1">
            <a:off x="54864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184" name="Line 16"/>
          <p:cNvSpPr>
            <a:spLocks noChangeShapeType="1"/>
          </p:cNvSpPr>
          <p:nvPr/>
        </p:nvSpPr>
        <p:spPr bwMode="auto">
          <a:xfrm flipV="1">
            <a:off x="5257800" y="2895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5" name="Freeform 17"/>
          <p:cNvSpPr>
            <a:spLocks/>
          </p:cNvSpPr>
          <p:nvPr/>
        </p:nvSpPr>
        <p:spPr bwMode="auto">
          <a:xfrm flipV="1">
            <a:off x="4267200" y="28956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6" name="Line 18"/>
          <p:cNvSpPr>
            <a:spLocks noChangeShapeType="1"/>
          </p:cNvSpPr>
          <p:nvPr/>
        </p:nvSpPr>
        <p:spPr bwMode="auto">
          <a:xfrm flipV="1">
            <a:off x="5562600" y="41148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7" name="Line 19"/>
          <p:cNvSpPr>
            <a:spLocks noChangeShapeType="1"/>
          </p:cNvSpPr>
          <p:nvPr/>
        </p:nvSpPr>
        <p:spPr bwMode="auto">
          <a:xfrm flipH="1">
            <a:off x="41148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8" name="Line 20"/>
          <p:cNvSpPr>
            <a:spLocks noChangeShapeType="1"/>
          </p:cNvSpPr>
          <p:nvPr/>
        </p:nvSpPr>
        <p:spPr bwMode="auto">
          <a:xfrm flipH="1">
            <a:off x="2667000" y="4419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91189" name="Group 21"/>
          <p:cNvGrpSpPr>
            <a:grpSpLocks/>
          </p:cNvGrpSpPr>
          <p:nvPr/>
        </p:nvGrpSpPr>
        <p:grpSpPr bwMode="auto">
          <a:xfrm>
            <a:off x="4572000" y="3886200"/>
            <a:ext cx="685800" cy="457200"/>
            <a:chOff x="3600" y="2256"/>
            <a:chExt cx="432" cy="288"/>
          </a:xfrm>
        </p:grpSpPr>
        <p:sp>
          <p:nvSpPr>
            <p:cNvPr id="391190" name="AutoShape 22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1191" name="Oval 23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91192" name="Group 24"/>
          <p:cNvGrpSpPr>
            <a:grpSpLocks/>
          </p:cNvGrpSpPr>
          <p:nvPr/>
        </p:nvGrpSpPr>
        <p:grpSpPr bwMode="auto">
          <a:xfrm>
            <a:off x="4572000" y="2667000"/>
            <a:ext cx="685800" cy="457200"/>
            <a:chOff x="3600" y="2256"/>
            <a:chExt cx="432" cy="288"/>
          </a:xfrm>
        </p:grpSpPr>
        <p:sp>
          <p:nvSpPr>
            <p:cNvPr id="391193" name="AutoShape 25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1194" name="Oval 26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91195" name="Freeform 27"/>
          <p:cNvSpPr>
            <a:spLocks/>
          </p:cNvSpPr>
          <p:nvPr/>
        </p:nvSpPr>
        <p:spPr bwMode="auto">
          <a:xfrm>
            <a:off x="3124200" y="2895600"/>
            <a:ext cx="304800" cy="12192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96" name="Line 28"/>
          <p:cNvSpPr>
            <a:spLocks noChangeShapeType="1"/>
          </p:cNvSpPr>
          <p:nvPr/>
        </p:nvSpPr>
        <p:spPr bwMode="auto">
          <a:xfrm flipH="1">
            <a:off x="26670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97" name="Oval 29"/>
          <p:cNvSpPr>
            <a:spLocks noChangeArrowheads="1"/>
          </p:cNvSpPr>
          <p:nvPr/>
        </p:nvSpPr>
        <p:spPr bwMode="auto">
          <a:xfrm>
            <a:off x="30480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91198" name="Group 30"/>
          <p:cNvGrpSpPr>
            <a:grpSpLocks/>
          </p:cNvGrpSpPr>
          <p:nvPr/>
        </p:nvGrpSpPr>
        <p:grpSpPr bwMode="auto">
          <a:xfrm>
            <a:off x="3429000" y="2514600"/>
            <a:ext cx="685800" cy="457200"/>
            <a:chOff x="3600" y="2256"/>
            <a:chExt cx="432" cy="288"/>
          </a:xfrm>
        </p:grpSpPr>
        <p:sp>
          <p:nvSpPr>
            <p:cNvPr id="391199" name="AutoShape 31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1200" name="Oval 32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91201" name="Group 33"/>
          <p:cNvGrpSpPr>
            <a:grpSpLocks/>
          </p:cNvGrpSpPr>
          <p:nvPr/>
        </p:nvGrpSpPr>
        <p:grpSpPr bwMode="auto">
          <a:xfrm>
            <a:off x="3429000" y="4038600"/>
            <a:ext cx="685800" cy="457200"/>
            <a:chOff x="3600" y="2256"/>
            <a:chExt cx="432" cy="288"/>
          </a:xfrm>
        </p:grpSpPr>
        <p:sp>
          <p:nvSpPr>
            <p:cNvPr id="391202" name="AutoShape 34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1203" name="Oval 35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91204" name="Text Box 36"/>
          <p:cNvSpPr txBox="1">
            <a:spLocks noChangeArrowheads="1"/>
          </p:cNvSpPr>
          <p:nvPr/>
        </p:nvSpPr>
        <p:spPr bwMode="auto">
          <a:xfrm>
            <a:off x="2132013" y="3276600"/>
            <a:ext cx="5191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Ck</a:t>
            </a:r>
          </a:p>
        </p:txBody>
      </p:sp>
      <p:sp>
        <p:nvSpPr>
          <p:cNvPr id="391205" name="Freeform 37"/>
          <p:cNvSpPr>
            <a:spLocks/>
          </p:cNvSpPr>
          <p:nvPr/>
        </p:nvSpPr>
        <p:spPr bwMode="auto">
          <a:xfrm>
            <a:off x="1981200" y="2895600"/>
            <a:ext cx="3886200" cy="1905000"/>
          </a:xfrm>
          <a:custGeom>
            <a:avLst/>
            <a:gdLst/>
            <a:ahLst/>
            <a:cxnLst>
              <a:cxn ang="0">
                <a:pos x="2448" y="0"/>
              </a:cxn>
              <a:cxn ang="0">
                <a:pos x="2448" y="1200"/>
              </a:cxn>
              <a:cxn ang="0">
                <a:pos x="0" y="1200"/>
              </a:cxn>
              <a:cxn ang="0">
                <a:pos x="0" y="1056"/>
              </a:cxn>
              <a:cxn ang="0">
                <a:pos x="96" y="1056"/>
              </a:cxn>
            </a:cxnLst>
            <a:rect l="0" t="0" r="r" b="b"/>
            <a:pathLst>
              <a:path w="2448" h="1200">
                <a:moveTo>
                  <a:pt x="2448" y="0"/>
                </a:moveTo>
                <a:lnTo>
                  <a:pt x="2448" y="1200"/>
                </a:lnTo>
                <a:lnTo>
                  <a:pt x="0" y="1200"/>
                </a:lnTo>
                <a:lnTo>
                  <a:pt x="0" y="1056"/>
                </a:lnTo>
                <a:lnTo>
                  <a:pt x="96" y="1056"/>
                </a:lnTo>
              </a:path>
            </a:pathLst>
          </a:custGeom>
          <a:noFill/>
          <a:ln w="38100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206" name="Freeform 38"/>
          <p:cNvSpPr>
            <a:spLocks/>
          </p:cNvSpPr>
          <p:nvPr/>
        </p:nvSpPr>
        <p:spPr bwMode="auto">
          <a:xfrm>
            <a:off x="1981200" y="2133600"/>
            <a:ext cx="4114800" cy="1981200"/>
          </a:xfrm>
          <a:custGeom>
            <a:avLst/>
            <a:gdLst/>
            <a:ahLst/>
            <a:cxnLst>
              <a:cxn ang="0">
                <a:pos x="2592" y="1248"/>
              </a:cxn>
              <a:cxn ang="0">
                <a:pos x="2592" y="0"/>
              </a:cxn>
              <a:cxn ang="0">
                <a:pos x="0" y="0"/>
              </a:cxn>
              <a:cxn ang="0">
                <a:pos x="0" y="192"/>
              </a:cxn>
              <a:cxn ang="0">
                <a:pos x="96" y="192"/>
              </a:cxn>
            </a:cxnLst>
            <a:rect l="0" t="0" r="r" b="b"/>
            <a:pathLst>
              <a:path w="2592" h="1248">
                <a:moveTo>
                  <a:pt x="2592" y="1248"/>
                </a:moveTo>
                <a:lnTo>
                  <a:pt x="2592" y="0"/>
                </a:lnTo>
                <a:lnTo>
                  <a:pt x="0" y="0"/>
                </a:lnTo>
                <a:lnTo>
                  <a:pt x="0" y="192"/>
                </a:lnTo>
                <a:lnTo>
                  <a:pt x="96" y="192"/>
                </a:lnTo>
              </a:path>
            </a:pathLst>
          </a:custGeom>
          <a:noFill/>
          <a:ln w="38100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207" name="Freeform 39"/>
          <p:cNvSpPr>
            <a:spLocks/>
          </p:cNvSpPr>
          <p:nvPr/>
        </p:nvSpPr>
        <p:spPr bwMode="auto">
          <a:xfrm>
            <a:off x="1828800" y="27432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208" name="Line 40"/>
          <p:cNvSpPr>
            <a:spLocks noChangeShapeType="1"/>
          </p:cNvSpPr>
          <p:nvPr/>
        </p:nvSpPr>
        <p:spPr bwMode="auto">
          <a:xfrm flipH="1">
            <a:off x="1371600" y="3505200"/>
            <a:ext cx="457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209" name="Oval 41"/>
          <p:cNvSpPr>
            <a:spLocks noChangeArrowheads="1"/>
          </p:cNvSpPr>
          <p:nvPr/>
        </p:nvSpPr>
        <p:spPr bwMode="auto">
          <a:xfrm>
            <a:off x="17526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0" name="AutoShape 42"/>
          <p:cNvSpPr>
            <a:spLocks noChangeArrowheads="1"/>
          </p:cNvSpPr>
          <p:nvPr/>
        </p:nvSpPr>
        <p:spPr bwMode="auto">
          <a:xfrm>
            <a:off x="2133600" y="23622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1" name="AutoShape 43"/>
          <p:cNvSpPr>
            <a:spLocks noChangeArrowheads="1"/>
          </p:cNvSpPr>
          <p:nvPr/>
        </p:nvSpPr>
        <p:spPr bwMode="auto">
          <a:xfrm>
            <a:off x="2133600" y="41910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2" name="Oval 44"/>
          <p:cNvSpPr>
            <a:spLocks noChangeArrowheads="1"/>
          </p:cNvSpPr>
          <p:nvPr/>
        </p:nvSpPr>
        <p:spPr bwMode="auto">
          <a:xfrm>
            <a:off x="57912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3" name="Oval 45"/>
          <p:cNvSpPr>
            <a:spLocks noChangeArrowheads="1"/>
          </p:cNvSpPr>
          <p:nvPr/>
        </p:nvSpPr>
        <p:spPr bwMode="auto">
          <a:xfrm>
            <a:off x="6019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4" name="Text Box 46"/>
          <p:cNvSpPr txBox="1">
            <a:spLocks noChangeArrowheads="1"/>
          </p:cNvSpPr>
          <p:nvPr/>
        </p:nvSpPr>
        <p:spPr bwMode="auto">
          <a:xfrm>
            <a:off x="914400" y="3276600"/>
            <a:ext cx="366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A</a:t>
            </a:r>
          </a:p>
        </p:txBody>
      </p:sp>
      <p:sp>
        <p:nvSpPr>
          <p:cNvPr id="391215" name="Text Box 47"/>
          <p:cNvSpPr txBox="1">
            <a:spLocks noChangeArrowheads="1"/>
          </p:cNvSpPr>
          <p:nvPr/>
        </p:nvSpPr>
        <p:spPr bwMode="auto">
          <a:xfrm>
            <a:off x="6400800" y="3352800"/>
            <a:ext cx="3349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</a:t>
            </a:r>
          </a:p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0</a:t>
            </a:r>
          </a:p>
        </p:txBody>
      </p:sp>
      <p:sp>
        <p:nvSpPr>
          <p:cNvPr id="391216" name="Text Box 48"/>
          <p:cNvSpPr txBox="1">
            <a:spLocks noChangeArrowheads="1"/>
          </p:cNvSpPr>
          <p:nvPr/>
        </p:nvSpPr>
        <p:spPr bwMode="auto">
          <a:xfrm>
            <a:off x="6994525" y="2590800"/>
            <a:ext cx="385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391217" name="Text Box 49"/>
          <p:cNvSpPr txBox="1">
            <a:spLocks noChangeArrowheads="1"/>
          </p:cNvSpPr>
          <p:nvPr/>
        </p:nvSpPr>
        <p:spPr bwMode="auto">
          <a:xfrm>
            <a:off x="1447800" y="3048000"/>
            <a:ext cx="334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</a:t>
            </a:r>
          </a:p>
        </p:txBody>
      </p:sp>
      <p:sp>
        <p:nvSpPr>
          <p:cNvPr id="391218" name="Text Box 50"/>
          <p:cNvSpPr txBox="1">
            <a:spLocks noChangeArrowheads="1"/>
          </p:cNvSpPr>
          <p:nvPr/>
        </p:nvSpPr>
        <p:spPr bwMode="auto">
          <a:xfrm>
            <a:off x="2743200" y="3124200"/>
            <a:ext cx="334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</a:t>
            </a:r>
          </a:p>
        </p:txBody>
      </p:sp>
      <p:sp>
        <p:nvSpPr>
          <p:cNvPr id="391219" name="Text Box 51"/>
          <p:cNvSpPr txBox="1">
            <a:spLocks noChangeArrowheads="1"/>
          </p:cNvSpPr>
          <p:nvPr/>
        </p:nvSpPr>
        <p:spPr bwMode="auto">
          <a:xfrm>
            <a:off x="2824163" y="22098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391220" name="Text Box 52"/>
          <p:cNvSpPr txBox="1">
            <a:spLocks noChangeArrowheads="1"/>
          </p:cNvSpPr>
          <p:nvPr/>
        </p:nvSpPr>
        <p:spPr bwMode="auto">
          <a:xfrm>
            <a:off x="4195763" y="22860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0</a:t>
            </a:r>
          </a:p>
        </p:txBody>
      </p:sp>
      <p:sp>
        <p:nvSpPr>
          <p:cNvPr id="391221" name="Text Box 53"/>
          <p:cNvSpPr txBox="1">
            <a:spLocks noChangeArrowheads="1"/>
          </p:cNvSpPr>
          <p:nvPr/>
        </p:nvSpPr>
        <p:spPr bwMode="auto">
          <a:xfrm>
            <a:off x="2824163" y="44196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0</a:t>
            </a:r>
          </a:p>
        </p:txBody>
      </p:sp>
      <p:sp>
        <p:nvSpPr>
          <p:cNvPr id="391222" name="Text Box 54"/>
          <p:cNvSpPr txBox="1">
            <a:spLocks noChangeArrowheads="1"/>
          </p:cNvSpPr>
          <p:nvPr/>
        </p:nvSpPr>
        <p:spPr bwMode="auto">
          <a:xfrm>
            <a:off x="4195763" y="42672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391223" name="Text Box 55"/>
          <p:cNvSpPr txBox="1">
            <a:spLocks noChangeArrowheads="1"/>
          </p:cNvSpPr>
          <p:nvPr/>
        </p:nvSpPr>
        <p:spPr bwMode="auto">
          <a:xfrm>
            <a:off x="5338763" y="24384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391224" name="Text Box 56"/>
          <p:cNvSpPr txBox="1">
            <a:spLocks noChangeArrowheads="1"/>
          </p:cNvSpPr>
          <p:nvPr/>
        </p:nvSpPr>
        <p:spPr bwMode="auto">
          <a:xfrm>
            <a:off x="5414963" y="41910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0</a:t>
            </a:r>
          </a:p>
        </p:txBody>
      </p:sp>
      <p:sp>
        <p:nvSpPr>
          <p:cNvPr id="391225" name="Text Box 57"/>
          <p:cNvSpPr txBox="1">
            <a:spLocks noChangeArrowheads="1"/>
          </p:cNvSpPr>
          <p:nvPr/>
        </p:nvSpPr>
        <p:spPr bwMode="auto">
          <a:xfrm>
            <a:off x="900113" y="2636838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J*</a:t>
            </a:r>
          </a:p>
        </p:txBody>
      </p:sp>
      <p:sp>
        <p:nvSpPr>
          <p:cNvPr id="391226" name="Text Box 58"/>
          <p:cNvSpPr txBox="1">
            <a:spLocks noChangeArrowheads="1"/>
          </p:cNvSpPr>
          <p:nvPr/>
        </p:nvSpPr>
        <p:spPr bwMode="auto">
          <a:xfrm>
            <a:off x="900113" y="37893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K*</a:t>
            </a:r>
          </a:p>
        </p:txBody>
      </p:sp>
      <p:sp>
        <p:nvSpPr>
          <p:cNvPr id="60" name="Segnaposto numero diapositiva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62" name="Segnaposto piè di pagina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Le uscite sono asincrone</a:t>
            </a:r>
          </a:p>
          <a:p>
            <a:r>
              <a:rPr lang="it-IT"/>
              <a:t>È pericoloso usare più reti fra loro connesse</a:t>
            </a:r>
          </a:p>
          <a:p>
            <a:pPr lvl="2"/>
            <a:r>
              <a:rPr lang="it-IT"/>
              <a:t>si può ottenere una macchina asincrona “nascosta”</a:t>
            </a:r>
          </a:p>
        </p:txBody>
      </p:sp>
      <p:sp>
        <p:nvSpPr>
          <p:cNvPr id="392197" name="Rectangle 5"/>
          <p:cNvSpPr>
            <a:spLocks noChangeArrowheads="1"/>
          </p:cNvSpPr>
          <p:nvPr/>
        </p:nvSpPr>
        <p:spPr bwMode="auto">
          <a:xfrm>
            <a:off x="1365250" y="4114800"/>
            <a:ext cx="1611313" cy="134143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198" name="Rectangle 6"/>
          <p:cNvSpPr>
            <a:spLocks noChangeArrowheads="1"/>
          </p:cNvSpPr>
          <p:nvPr/>
        </p:nvSpPr>
        <p:spPr bwMode="auto">
          <a:xfrm>
            <a:off x="1987550" y="4121150"/>
            <a:ext cx="536575" cy="847725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199" name="Line 7"/>
          <p:cNvSpPr>
            <a:spLocks noChangeShapeType="1"/>
          </p:cNvSpPr>
          <p:nvPr/>
        </p:nvSpPr>
        <p:spPr bwMode="auto">
          <a:xfrm>
            <a:off x="1143000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00" name="Oval 8"/>
          <p:cNvSpPr>
            <a:spLocks noChangeArrowheads="1"/>
          </p:cNvSpPr>
          <p:nvPr/>
        </p:nvSpPr>
        <p:spPr bwMode="auto">
          <a:xfrm>
            <a:off x="1271588" y="4264025"/>
            <a:ext cx="23812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1" name="Oval 9"/>
          <p:cNvSpPr>
            <a:spLocks noChangeArrowheads="1"/>
          </p:cNvSpPr>
          <p:nvPr/>
        </p:nvSpPr>
        <p:spPr bwMode="auto">
          <a:xfrm>
            <a:off x="1271588" y="431958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2" name="Oval 10"/>
          <p:cNvSpPr>
            <a:spLocks noChangeArrowheads="1"/>
          </p:cNvSpPr>
          <p:nvPr/>
        </p:nvSpPr>
        <p:spPr bwMode="auto">
          <a:xfrm>
            <a:off x="1271588" y="437673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3" name="Line 11"/>
          <p:cNvSpPr>
            <a:spLocks noChangeShapeType="1"/>
          </p:cNvSpPr>
          <p:nvPr/>
        </p:nvSpPr>
        <p:spPr bwMode="auto">
          <a:xfrm>
            <a:off x="1143000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04" name="Line 12"/>
          <p:cNvSpPr>
            <a:spLocks noChangeShapeType="1"/>
          </p:cNvSpPr>
          <p:nvPr/>
        </p:nvSpPr>
        <p:spPr bwMode="auto">
          <a:xfrm>
            <a:off x="2524125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05" name="Oval 13"/>
          <p:cNvSpPr>
            <a:spLocks noChangeArrowheads="1"/>
          </p:cNvSpPr>
          <p:nvPr/>
        </p:nvSpPr>
        <p:spPr bwMode="auto">
          <a:xfrm>
            <a:off x="3138488" y="4264025"/>
            <a:ext cx="25400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6" name="Oval 14"/>
          <p:cNvSpPr>
            <a:spLocks noChangeArrowheads="1"/>
          </p:cNvSpPr>
          <p:nvPr/>
        </p:nvSpPr>
        <p:spPr bwMode="auto">
          <a:xfrm>
            <a:off x="3138488" y="431958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7" name="Oval 15"/>
          <p:cNvSpPr>
            <a:spLocks noChangeArrowheads="1"/>
          </p:cNvSpPr>
          <p:nvPr/>
        </p:nvSpPr>
        <p:spPr bwMode="auto">
          <a:xfrm>
            <a:off x="3138488" y="437673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8" name="Line 16"/>
          <p:cNvSpPr>
            <a:spLocks noChangeShapeType="1"/>
          </p:cNvSpPr>
          <p:nvPr/>
        </p:nvSpPr>
        <p:spPr bwMode="auto">
          <a:xfrm>
            <a:off x="2524125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09" name="Freeform 17"/>
          <p:cNvSpPr>
            <a:spLocks/>
          </p:cNvSpPr>
          <p:nvPr/>
        </p:nvSpPr>
        <p:spPr bwMode="auto">
          <a:xfrm>
            <a:off x="1603375" y="4629150"/>
            <a:ext cx="1330325" cy="6223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0" name="Freeform 18"/>
          <p:cNvSpPr>
            <a:spLocks/>
          </p:cNvSpPr>
          <p:nvPr/>
        </p:nvSpPr>
        <p:spPr bwMode="auto">
          <a:xfrm>
            <a:off x="1731963" y="4799013"/>
            <a:ext cx="1125537" cy="31115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1" name="Oval 19"/>
          <p:cNvSpPr>
            <a:spLocks noChangeArrowheads="1"/>
          </p:cNvSpPr>
          <p:nvPr/>
        </p:nvSpPr>
        <p:spPr bwMode="auto">
          <a:xfrm>
            <a:off x="1808163" y="4659313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2" name="Oval 20"/>
          <p:cNvSpPr>
            <a:spLocks noChangeArrowheads="1"/>
          </p:cNvSpPr>
          <p:nvPr/>
        </p:nvSpPr>
        <p:spPr bwMode="auto">
          <a:xfrm>
            <a:off x="1808163" y="4714875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3" name="Oval 21"/>
          <p:cNvSpPr>
            <a:spLocks noChangeArrowheads="1"/>
          </p:cNvSpPr>
          <p:nvPr/>
        </p:nvSpPr>
        <p:spPr bwMode="auto">
          <a:xfrm>
            <a:off x="2832100" y="4679950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4" name="Oval 22"/>
          <p:cNvSpPr>
            <a:spLocks noChangeArrowheads="1"/>
          </p:cNvSpPr>
          <p:nvPr/>
        </p:nvSpPr>
        <p:spPr bwMode="auto">
          <a:xfrm>
            <a:off x="2832100" y="4735513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5" name="Rectangle 23"/>
          <p:cNvSpPr>
            <a:spLocks noChangeArrowheads="1"/>
          </p:cNvSpPr>
          <p:nvPr/>
        </p:nvSpPr>
        <p:spPr bwMode="auto">
          <a:xfrm>
            <a:off x="2693988" y="4503738"/>
            <a:ext cx="123825" cy="42386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6" name="Line 24"/>
          <p:cNvSpPr>
            <a:spLocks noChangeShapeType="1"/>
          </p:cNvSpPr>
          <p:nvPr/>
        </p:nvSpPr>
        <p:spPr bwMode="auto">
          <a:xfrm>
            <a:off x="2755900" y="4503738"/>
            <a:ext cx="0" cy="423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7" name="Line 25"/>
          <p:cNvSpPr>
            <a:spLocks noChangeShapeType="1"/>
          </p:cNvSpPr>
          <p:nvPr/>
        </p:nvSpPr>
        <p:spPr bwMode="auto">
          <a:xfrm>
            <a:off x="2693988" y="4573588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8" name="Line 26"/>
          <p:cNvSpPr>
            <a:spLocks noChangeShapeType="1"/>
          </p:cNvSpPr>
          <p:nvPr/>
        </p:nvSpPr>
        <p:spPr bwMode="auto">
          <a:xfrm>
            <a:off x="2693988" y="467995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9" name="Line 27"/>
          <p:cNvSpPr>
            <a:spLocks noChangeShapeType="1"/>
          </p:cNvSpPr>
          <p:nvPr/>
        </p:nvSpPr>
        <p:spPr bwMode="auto">
          <a:xfrm>
            <a:off x="2693988" y="474980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20" name="Line 28"/>
          <p:cNvSpPr>
            <a:spLocks noChangeShapeType="1"/>
          </p:cNvSpPr>
          <p:nvPr/>
        </p:nvSpPr>
        <p:spPr bwMode="auto">
          <a:xfrm>
            <a:off x="2693988" y="4856163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21" name="Line 29"/>
          <p:cNvSpPr>
            <a:spLocks noChangeShapeType="1"/>
          </p:cNvSpPr>
          <p:nvPr/>
        </p:nvSpPr>
        <p:spPr bwMode="auto">
          <a:xfrm>
            <a:off x="2725738" y="4927600"/>
            <a:ext cx="0" cy="635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23" name="Rectangle 31"/>
          <p:cNvSpPr>
            <a:spLocks noChangeArrowheads="1"/>
          </p:cNvSpPr>
          <p:nvPr/>
        </p:nvSpPr>
        <p:spPr bwMode="auto">
          <a:xfrm>
            <a:off x="3498850" y="4114800"/>
            <a:ext cx="1611313" cy="134143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4" name="Rectangle 32"/>
          <p:cNvSpPr>
            <a:spLocks noChangeArrowheads="1"/>
          </p:cNvSpPr>
          <p:nvPr/>
        </p:nvSpPr>
        <p:spPr bwMode="auto">
          <a:xfrm>
            <a:off x="4121150" y="4121150"/>
            <a:ext cx="536575" cy="847725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5" name="Line 33"/>
          <p:cNvSpPr>
            <a:spLocks noChangeShapeType="1"/>
          </p:cNvSpPr>
          <p:nvPr/>
        </p:nvSpPr>
        <p:spPr bwMode="auto">
          <a:xfrm>
            <a:off x="3276600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26" name="Oval 34"/>
          <p:cNvSpPr>
            <a:spLocks noChangeArrowheads="1"/>
          </p:cNvSpPr>
          <p:nvPr/>
        </p:nvSpPr>
        <p:spPr bwMode="auto">
          <a:xfrm>
            <a:off x="3405188" y="4264025"/>
            <a:ext cx="23812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7" name="Oval 35"/>
          <p:cNvSpPr>
            <a:spLocks noChangeArrowheads="1"/>
          </p:cNvSpPr>
          <p:nvPr/>
        </p:nvSpPr>
        <p:spPr bwMode="auto">
          <a:xfrm>
            <a:off x="3405188" y="431958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8" name="Oval 36"/>
          <p:cNvSpPr>
            <a:spLocks noChangeArrowheads="1"/>
          </p:cNvSpPr>
          <p:nvPr/>
        </p:nvSpPr>
        <p:spPr bwMode="auto">
          <a:xfrm>
            <a:off x="3405188" y="437673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9" name="Line 37"/>
          <p:cNvSpPr>
            <a:spLocks noChangeShapeType="1"/>
          </p:cNvSpPr>
          <p:nvPr/>
        </p:nvSpPr>
        <p:spPr bwMode="auto">
          <a:xfrm>
            <a:off x="3276600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0" name="Line 38"/>
          <p:cNvSpPr>
            <a:spLocks noChangeShapeType="1"/>
          </p:cNvSpPr>
          <p:nvPr/>
        </p:nvSpPr>
        <p:spPr bwMode="auto">
          <a:xfrm>
            <a:off x="4657725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1" name="Oval 39"/>
          <p:cNvSpPr>
            <a:spLocks noChangeArrowheads="1"/>
          </p:cNvSpPr>
          <p:nvPr/>
        </p:nvSpPr>
        <p:spPr bwMode="auto">
          <a:xfrm>
            <a:off x="5272088" y="4264025"/>
            <a:ext cx="25400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2" name="Oval 40"/>
          <p:cNvSpPr>
            <a:spLocks noChangeArrowheads="1"/>
          </p:cNvSpPr>
          <p:nvPr/>
        </p:nvSpPr>
        <p:spPr bwMode="auto">
          <a:xfrm>
            <a:off x="5272088" y="431958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3" name="Oval 41"/>
          <p:cNvSpPr>
            <a:spLocks noChangeArrowheads="1"/>
          </p:cNvSpPr>
          <p:nvPr/>
        </p:nvSpPr>
        <p:spPr bwMode="auto">
          <a:xfrm>
            <a:off x="5272088" y="437673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4" name="Line 42"/>
          <p:cNvSpPr>
            <a:spLocks noChangeShapeType="1"/>
          </p:cNvSpPr>
          <p:nvPr/>
        </p:nvSpPr>
        <p:spPr bwMode="auto">
          <a:xfrm>
            <a:off x="4657725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5" name="Freeform 43"/>
          <p:cNvSpPr>
            <a:spLocks/>
          </p:cNvSpPr>
          <p:nvPr/>
        </p:nvSpPr>
        <p:spPr bwMode="auto">
          <a:xfrm>
            <a:off x="3736975" y="4629150"/>
            <a:ext cx="1330325" cy="6223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6" name="Freeform 44"/>
          <p:cNvSpPr>
            <a:spLocks/>
          </p:cNvSpPr>
          <p:nvPr/>
        </p:nvSpPr>
        <p:spPr bwMode="auto">
          <a:xfrm>
            <a:off x="3865563" y="4799013"/>
            <a:ext cx="1125537" cy="31115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7" name="Oval 45"/>
          <p:cNvSpPr>
            <a:spLocks noChangeArrowheads="1"/>
          </p:cNvSpPr>
          <p:nvPr/>
        </p:nvSpPr>
        <p:spPr bwMode="auto">
          <a:xfrm>
            <a:off x="3941763" y="4659313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8" name="Oval 46"/>
          <p:cNvSpPr>
            <a:spLocks noChangeArrowheads="1"/>
          </p:cNvSpPr>
          <p:nvPr/>
        </p:nvSpPr>
        <p:spPr bwMode="auto">
          <a:xfrm>
            <a:off x="3941763" y="4714875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9" name="Oval 47"/>
          <p:cNvSpPr>
            <a:spLocks noChangeArrowheads="1"/>
          </p:cNvSpPr>
          <p:nvPr/>
        </p:nvSpPr>
        <p:spPr bwMode="auto">
          <a:xfrm>
            <a:off x="4965700" y="4679950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40" name="Oval 48"/>
          <p:cNvSpPr>
            <a:spLocks noChangeArrowheads="1"/>
          </p:cNvSpPr>
          <p:nvPr/>
        </p:nvSpPr>
        <p:spPr bwMode="auto">
          <a:xfrm>
            <a:off x="4965700" y="4735513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41" name="Rectangle 49"/>
          <p:cNvSpPr>
            <a:spLocks noChangeArrowheads="1"/>
          </p:cNvSpPr>
          <p:nvPr/>
        </p:nvSpPr>
        <p:spPr bwMode="auto">
          <a:xfrm>
            <a:off x="4827588" y="4503738"/>
            <a:ext cx="123825" cy="42386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42" name="Line 50"/>
          <p:cNvSpPr>
            <a:spLocks noChangeShapeType="1"/>
          </p:cNvSpPr>
          <p:nvPr/>
        </p:nvSpPr>
        <p:spPr bwMode="auto">
          <a:xfrm>
            <a:off x="4889500" y="4503738"/>
            <a:ext cx="0" cy="423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3" name="Line 51"/>
          <p:cNvSpPr>
            <a:spLocks noChangeShapeType="1"/>
          </p:cNvSpPr>
          <p:nvPr/>
        </p:nvSpPr>
        <p:spPr bwMode="auto">
          <a:xfrm>
            <a:off x="4827588" y="4573588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4" name="Line 52"/>
          <p:cNvSpPr>
            <a:spLocks noChangeShapeType="1"/>
          </p:cNvSpPr>
          <p:nvPr/>
        </p:nvSpPr>
        <p:spPr bwMode="auto">
          <a:xfrm>
            <a:off x="4827588" y="467995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5" name="Line 53"/>
          <p:cNvSpPr>
            <a:spLocks noChangeShapeType="1"/>
          </p:cNvSpPr>
          <p:nvPr/>
        </p:nvSpPr>
        <p:spPr bwMode="auto">
          <a:xfrm>
            <a:off x="4827588" y="474980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6" name="Line 54"/>
          <p:cNvSpPr>
            <a:spLocks noChangeShapeType="1"/>
          </p:cNvSpPr>
          <p:nvPr/>
        </p:nvSpPr>
        <p:spPr bwMode="auto">
          <a:xfrm>
            <a:off x="4827588" y="4856163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7" name="Line 55"/>
          <p:cNvSpPr>
            <a:spLocks noChangeShapeType="1"/>
          </p:cNvSpPr>
          <p:nvPr/>
        </p:nvSpPr>
        <p:spPr bwMode="auto">
          <a:xfrm>
            <a:off x="4859338" y="4927600"/>
            <a:ext cx="0" cy="635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9" name="Rectangle 57"/>
          <p:cNvSpPr>
            <a:spLocks noChangeArrowheads="1"/>
          </p:cNvSpPr>
          <p:nvPr/>
        </p:nvSpPr>
        <p:spPr bwMode="auto">
          <a:xfrm>
            <a:off x="5632450" y="4114800"/>
            <a:ext cx="1611313" cy="134143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0" name="Rectangle 58"/>
          <p:cNvSpPr>
            <a:spLocks noChangeArrowheads="1"/>
          </p:cNvSpPr>
          <p:nvPr/>
        </p:nvSpPr>
        <p:spPr bwMode="auto">
          <a:xfrm>
            <a:off x="6254750" y="4121150"/>
            <a:ext cx="536575" cy="847725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1" name="Line 59"/>
          <p:cNvSpPr>
            <a:spLocks noChangeShapeType="1"/>
          </p:cNvSpPr>
          <p:nvPr/>
        </p:nvSpPr>
        <p:spPr bwMode="auto">
          <a:xfrm>
            <a:off x="5410200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52" name="Oval 60"/>
          <p:cNvSpPr>
            <a:spLocks noChangeArrowheads="1"/>
          </p:cNvSpPr>
          <p:nvPr/>
        </p:nvSpPr>
        <p:spPr bwMode="auto">
          <a:xfrm>
            <a:off x="5538788" y="4264025"/>
            <a:ext cx="23812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3" name="Oval 61"/>
          <p:cNvSpPr>
            <a:spLocks noChangeArrowheads="1"/>
          </p:cNvSpPr>
          <p:nvPr/>
        </p:nvSpPr>
        <p:spPr bwMode="auto">
          <a:xfrm>
            <a:off x="5538788" y="431958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4" name="Oval 62"/>
          <p:cNvSpPr>
            <a:spLocks noChangeArrowheads="1"/>
          </p:cNvSpPr>
          <p:nvPr/>
        </p:nvSpPr>
        <p:spPr bwMode="auto">
          <a:xfrm>
            <a:off x="5538788" y="437673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5" name="Line 63"/>
          <p:cNvSpPr>
            <a:spLocks noChangeShapeType="1"/>
          </p:cNvSpPr>
          <p:nvPr/>
        </p:nvSpPr>
        <p:spPr bwMode="auto">
          <a:xfrm>
            <a:off x="5410200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56" name="Line 64"/>
          <p:cNvSpPr>
            <a:spLocks noChangeShapeType="1"/>
          </p:cNvSpPr>
          <p:nvPr/>
        </p:nvSpPr>
        <p:spPr bwMode="auto">
          <a:xfrm>
            <a:off x="6791325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57" name="Oval 65"/>
          <p:cNvSpPr>
            <a:spLocks noChangeArrowheads="1"/>
          </p:cNvSpPr>
          <p:nvPr/>
        </p:nvSpPr>
        <p:spPr bwMode="auto">
          <a:xfrm>
            <a:off x="7405688" y="4264025"/>
            <a:ext cx="25400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8" name="Oval 66"/>
          <p:cNvSpPr>
            <a:spLocks noChangeArrowheads="1"/>
          </p:cNvSpPr>
          <p:nvPr/>
        </p:nvSpPr>
        <p:spPr bwMode="auto">
          <a:xfrm>
            <a:off x="7405688" y="431958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9" name="Oval 67"/>
          <p:cNvSpPr>
            <a:spLocks noChangeArrowheads="1"/>
          </p:cNvSpPr>
          <p:nvPr/>
        </p:nvSpPr>
        <p:spPr bwMode="auto">
          <a:xfrm>
            <a:off x="7405688" y="437673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0" name="Line 68"/>
          <p:cNvSpPr>
            <a:spLocks noChangeShapeType="1"/>
          </p:cNvSpPr>
          <p:nvPr/>
        </p:nvSpPr>
        <p:spPr bwMode="auto">
          <a:xfrm>
            <a:off x="6791325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61" name="Freeform 69"/>
          <p:cNvSpPr>
            <a:spLocks/>
          </p:cNvSpPr>
          <p:nvPr/>
        </p:nvSpPr>
        <p:spPr bwMode="auto">
          <a:xfrm>
            <a:off x="5870575" y="4629150"/>
            <a:ext cx="1330325" cy="6223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62" name="Freeform 70"/>
          <p:cNvSpPr>
            <a:spLocks/>
          </p:cNvSpPr>
          <p:nvPr/>
        </p:nvSpPr>
        <p:spPr bwMode="auto">
          <a:xfrm>
            <a:off x="5999163" y="4799013"/>
            <a:ext cx="1125537" cy="31115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63" name="Oval 71"/>
          <p:cNvSpPr>
            <a:spLocks noChangeArrowheads="1"/>
          </p:cNvSpPr>
          <p:nvPr/>
        </p:nvSpPr>
        <p:spPr bwMode="auto">
          <a:xfrm>
            <a:off x="6075363" y="4659313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4" name="Oval 72"/>
          <p:cNvSpPr>
            <a:spLocks noChangeArrowheads="1"/>
          </p:cNvSpPr>
          <p:nvPr/>
        </p:nvSpPr>
        <p:spPr bwMode="auto">
          <a:xfrm>
            <a:off x="6075363" y="4714875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5" name="Oval 73"/>
          <p:cNvSpPr>
            <a:spLocks noChangeArrowheads="1"/>
          </p:cNvSpPr>
          <p:nvPr/>
        </p:nvSpPr>
        <p:spPr bwMode="auto">
          <a:xfrm>
            <a:off x="7099300" y="4679950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6" name="Oval 74"/>
          <p:cNvSpPr>
            <a:spLocks noChangeArrowheads="1"/>
          </p:cNvSpPr>
          <p:nvPr/>
        </p:nvSpPr>
        <p:spPr bwMode="auto">
          <a:xfrm>
            <a:off x="7099300" y="4735513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7" name="Rectangle 75"/>
          <p:cNvSpPr>
            <a:spLocks noChangeArrowheads="1"/>
          </p:cNvSpPr>
          <p:nvPr/>
        </p:nvSpPr>
        <p:spPr bwMode="auto">
          <a:xfrm>
            <a:off x="6961188" y="4503738"/>
            <a:ext cx="123825" cy="42386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8" name="Line 76"/>
          <p:cNvSpPr>
            <a:spLocks noChangeShapeType="1"/>
          </p:cNvSpPr>
          <p:nvPr/>
        </p:nvSpPr>
        <p:spPr bwMode="auto">
          <a:xfrm>
            <a:off x="7023100" y="4503738"/>
            <a:ext cx="0" cy="423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69" name="Line 77"/>
          <p:cNvSpPr>
            <a:spLocks noChangeShapeType="1"/>
          </p:cNvSpPr>
          <p:nvPr/>
        </p:nvSpPr>
        <p:spPr bwMode="auto">
          <a:xfrm>
            <a:off x="6961188" y="4573588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0" name="Line 78"/>
          <p:cNvSpPr>
            <a:spLocks noChangeShapeType="1"/>
          </p:cNvSpPr>
          <p:nvPr/>
        </p:nvSpPr>
        <p:spPr bwMode="auto">
          <a:xfrm>
            <a:off x="6961188" y="467995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1" name="Line 79"/>
          <p:cNvSpPr>
            <a:spLocks noChangeShapeType="1"/>
          </p:cNvSpPr>
          <p:nvPr/>
        </p:nvSpPr>
        <p:spPr bwMode="auto">
          <a:xfrm>
            <a:off x="6961188" y="474980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2" name="Line 80"/>
          <p:cNvSpPr>
            <a:spLocks noChangeShapeType="1"/>
          </p:cNvSpPr>
          <p:nvPr/>
        </p:nvSpPr>
        <p:spPr bwMode="auto">
          <a:xfrm>
            <a:off x="6961188" y="4856163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3" name="Line 81"/>
          <p:cNvSpPr>
            <a:spLocks noChangeShapeType="1"/>
          </p:cNvSpPr>
          <p:nvPr/>
        </p:nvSpPr>
        <p:spPr bwMode="auto">
          <a:xfrm>
            <a:off x="6992938" y="4927600"/>
            <a:ext cx="0" cy="635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4" name="Freeform 82"/>
          <p:cNvSpPr>
            <a:spLocks/>
          </p:cNvSpPr>
          <p:nvPr/>
        </p:nvSpPr>
        <p:spPr bwMode="auto">
          <a:xfrm>
            <a:off x="1143000" y="3657600"/>
            <a:ext cx="6400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032" y="0"/>
              </a:cxn>
              <a:cxn ang="0">
                <a:pos x="4032" y="336"/>
              </a:cxn>
            </a:cxnLst>
            <a:rect l="0" t="0" r="r" b="b"/>
            <a:pathLst>
              <a:path w="4032" h="336">
                <a:moveTo>
                  <a:pt x="0" y="336"/>
                </a:moveTo>
                <a:lnTo>
                  <a:pt x="0" y="0"/>
                </a:lnTo>
                <a:lnTo>
                  <a:pt x="4032" y="0"/>
                </a:lnTo>
                <a:lnTo>
                  <a:pt x="4032" y="336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2" name="Segnaposto numero diapositiva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84" name="Segnaposto piè di pagina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it-IT" dirty="0"/>
              <a:t>Macchina di MOORE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105400"/>
          </a:xfrm>
        </p:spPr>
        <p:txBody>
          <a:bodyPr/>
          <a:lstStyle/>
          <a:p>
            <a:r>
              <a:rPr lang="it-IT" sz="2400"/>
              <a:t>Le variabili d’uscita, in un determinato istante, sono funzione del sole variabili di stato</a:t>
            </a:r>
            <a:endParaRPr lang="it-IT"/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1752600" y="1905000"/>
            <a:ext cx="5791200" cy="36195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1" name="Rectangle 5"/>
          <p:cNvSpPr>
            <a:spLocks noChangeArrowheads="1"/>
          </p:cNvSpPr>
          <p:nvPr/>
        </p:nvSpPr>
        <p:spPr bwMode="auto">
          <a:xfrm>
            <a:off x="2438400" y="2209800"/>
            <a:ext cx="1600200" cy="22860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2" name="Line 6"/>
          <p:cNvSpPr>
            <a:spLocks noChangeShapeType="1"/>
          </p:cNvSpPr>
          <p:nvPr/>
        </p:nvSpPr>
        <p:spPr bwMode="auto">
          <a:xfrm>
            <a:off x="762000" y="2438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23" name="Oval 7"/>
          <p:cNvSpPr>
            <a:spLocks noChangeArrowheads="1"/>
          </p:cNvSpPr>
          <p:nvPr/>
        </p:nvSpPr>
        <p:spPr bwMode="auto">
          <a:xfrm>
            <a:off x="1143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4" name="Oval 8"/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5" name="Oval 9"/>
          <p:cNvSpPr>
            <a:spLocks noChangeArrowheads="1"/>
          </p:cNvSpPr>
          <p:nvPr/>
        </p:nvSpPr>
        <p:spPr bwMode="auto">
          <a:xfrm>
            <a:off x="1143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6" name="Line 10"/>
          <p:cNvSpPr>
            <a:spLocks noChangeShapeType="1"/>
          </p:cNvSpPr>
          <p:nvPr/>
        </p:nvSpPr>
        <p:spPr bwMode="auto">
          <a:xfrm>
            <a:off x="762000" y="3124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27" name="Line 11"/>
          <p:cNvSpPr>
            <a:spLocks noChangeShapeType="1"/>
          </p:cNvSpPr>
          <p:nvPr/>
        </p:nvSpPr>
        <p:spPr bwMode="auto">
          <a:xfrm>
            <a:off x="73914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28" name="Oval 12"/>
          <p:cNvSpPr>
            <a:spLocks noChangeArrowheads="1"/>
          </p:cNvSpPr>
          <p:nvPr/>
        </p:nvSpPr>
        <p:spPr bwMode="auto">
          <a:xfrm>
            <a:off x="78486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9" name="Oval 13"/>
          <p:cNvSpPr>
            <a:spLocks noChangeArrowheads="1"/>
          </p:cNvSpPr>
          <p:nvPr/>
        </p:nvSpPr>
        <p:spPr bwMode="auto">
          <a:xfrm>
            <a:off x="78486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30" name="Oval 14"/>
          <p:cNvSpPr>
            <a:spLocks noChangeArrowheads="1"/>
          </p:cNvSpPr>
          <p:nvPr/>
        </p:nvSpPr>
        <p:spPr bwMode="auto">
          <a:xfrm>
            <a:off x="7848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31" name="Line 15"/>
          <p:cNvSpPr>
            <a:spLocks noChangeShapeType="1"/>
          </p:cNvSpPr>
          <p:nvPr/>
        </p:nvSpPr>
        <p:spPr bwMode="auto">
          <a:xfrm>
            <a:off x="7391400" y="3200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32" name="Oval 16"/>
          <p:cNvSpPr>
            <a:spLocks noChangeArrowheads="1"/>
          </p:cNvSpPr>
          <p:nvPr/>
        </p:nvSpPr>
        <p:spPr bwMode="auto">
          <a:xfrm>
            <a:off x="51816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33" name="Oval 17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34" name="Text Box 18"/>
          <p:cNvSpPr txBox="1">
            <a:spLocks noChangeArrowheads="1"/>
          </p:cNvSpPr>
          <p:nvPr/>
        </p:nvSpPr>
        <p:spPr bwMode="auto">
          <a:xfrm>
            <a:off x="1752600" y="19288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R</a:t>
            </a:r>
          </a:p>
        </p:txBody>
      </p:sp>
      <p:sp>
        <p:nvSpPr>
          <p:cNvPr id="393235" name="Text Box 19"/>
          <p:cNvSpPr txBox="1">
            <a:spLocks noChangeArrowheads="1"/>
          </p:cNvSpPr>
          <p:nvPr/>
        </p:nvSpPr>
        <p:spPr bwMode="auto">
          <a:xfrm>
            <a:off x="3048000" y="28956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36" name="Text Box 20"/>
          <p:cNvSpPr txBox="1">
            <a:spLocks noChangeArrowheads="1"/>
          </p:cNvSpPr>
          <p:nvPr/>
        </p:nvSpPr>
        <p:spPr bwMode="auto">
          <a:xfrm>
            <a:off x="228600" y="22336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37" name="Text Box 21"/>
          <p:cNvSpPr txBox="1">
            <a:spLocks noChangeArrowheads="1"/>
          </p:cNvSpPr>
          <p:nvPr/>
        </p:nvSpPr>
        <p:spPr bwMode="auto">
          <a:xfrm>
            <a:off x="228600" y="28956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3238" name="Text Box 22"/>
          <p:cNvSpPr txBox="1">
            <a:spLocks noChangeArrowheads="1"/>
          </p:cNvSpPr>
          <p:nvPr/>
        </p:nvSpPr>
        <p:spPr bwMode="auto">
          <a:xfrm>
            <a:off x="8305800" y="21336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39" name="Text Box 23"/>
          <p:cNvSpPr txBox="1">
            <a:spLocks noChangeArrowheads="1"/>
          </p:cNvSpPr>
          <p:nvPr/>
        </p:nvSpPr>
        <p:spPr bwMode="auto">
          <a:xfrm>
            <a:off x="82296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W</a:t>
            </a:r>
          </a:p>
        </p:txBody>
      </p:sp>
      <p:sp>
        <p:nvSpPr>
          <p:cNvPr id="393240" name="Text Box 24"/>
          <p:cNvSpPr txBox="1">
            <a:spLocks noChangeArrowheads="1"/>
          </p:cNvSpPr>
          <p:nvPr/>
        </p:nvSpPr>
        <p:spPr bwMode="auto">
          <a:xfrm>
            <a:off x="2047875" y="3124200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41" name="Text Box 25"/>
          <p:cNvSpPr txBox="1">
            <a:spLocks noChangeArrowheads="1"/>
          </p:cNvSpPr>
          <p:nvPr/>
        </p:nvSpPr>
        <p:spPr bwMode="auto">
          <a:xfrm>
            <a:off x="2085975" y="3962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3242" name="Text Box 26"/>
          <p:cNvSpPr txBox="1">
            <a:spLocks noChangeArrowheads="1"/>
          </p:cNvSpPr>
          <p:nvPr/>
        </p:nvSpPr>
        <p:spPr bwMode="auto">
          <a:xfrm>
            <a:off x="3962400" y="3886200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3243" name="Text Box 27"/>
          <p:cNvSpPr txBox="1">
            <a:spLocks noChangeArrowheads="1"/>
          </p:cNvSpPr>
          <p:nvPr/>
        </p:nvSpPr>
        <p:spPr bwMode="auto">
          <a:xfrm>
            <a:off x="4038600" y="2057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44" name="Text Box 28"/>
          <p:cNvSpPr txBox="1">
            <a:spLocks noChangeArrowheads="1"/>
          </p:cNvSpPr>
          <p:nvPr/>
        </p:nvSpPr>
        <p:spPr bwMode="auto">
          <a:xfrm>
            <a:off x="2438400" y="22860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2438400" y="2971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3246" name="Text Box 30"/>
          <p:cNvSpPr txBox="1">
            <a:spLocks noChangeArrowheads="1"/>
          </p:cNvSpPr>
          <p:nvPr/>
        </p:nvSpPr>
        <p:spPr bwMode="auto">
          <a:xfrm>
            <a:off x="2438400" y="3352800"/>
            <a:ext cx="592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93247" name="Text Box 31"/>
          <p:cNvSpPr txBox="1">
            <a:spLocks noChangeArrowheads="1"/>
          </p:cNvSpPr>
          <p:nvPr/>
        </p:nvSpPr>
        <p:spPr bwMode="auto">
          <a:xfrm>
            <a:off x="2438400" y="4114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93248" name="Text Box 32"/>
          <p:cNvSpPr txBox="1">
            <a:spLocks noChangeArrowheads="1"/>
          </p:cNvSpPr>
          <p:nvPr/>
        </p:nvSpPr>
        <p:spPr bwMode="auto">
          <a:xfrm>
            <a:off x="3657600" y="22860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49" name="Text Box 33"/>
          <p:cNvSpPr txBox="1">
            <a:spLocks noChangeArrowheads="1"/>
          </p:cNvSpPr>
          <p:nvPr/>
        </p:nvSpPr>
        <p:spPr bwMode="auto">
          <a:xfrm>
            <a:off x="3657600" y="2971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3250" name="Text Box 34"/>
          <p:cNvSpPr txBox="1">
            <a:spLocks noChangeArrowheads="1"/>
          </p:cNvSpPr>
          <p:nvPr/>
        </p:nvSpPr>
        <p:spPr bwMode="auto">
          <a:xfrm>
            <a:off x="3505200" y="34290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93251" name="Text Box 35"/>
          <p:cNvSpPr txBox="1">
            <a:spLocks noChangeArrowheads="1"/>
          </p:cNvSpPr>
          <p:nvPr/>
        </p:nvSpPr>
        <p:spPr bwMode="auto">
          <a:xfrm>
            <a:off x="3657600" y="396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3252" name="Rectangle 36"/>
          <p:cNvSpPr>
            <a:spLocks noChangeArrowheads="1"/>
          </p:cNvSpPr>
          <p:nvPr/>
        </p:nvSpPr>
        <p:spPr bwMode="auto">
          <a:xfrm>
            <a:off x="6096000" y="2209800"/>
            <a:ext cx="1295400" cy="1219200"/>
          </a:xfrm>
          <a:prstGeom prst="rect">
            <a:avLst/>
          </a:prstGeom>
          <a:solidFill>
            <a:srgbClr val="00CC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393253" name="Text Box 37"/>
          <p:cNvSpPr txBox="1">
            <a:spLocks noChangeArrowheads="1"/>
          </p:cNvSpPr>
          <p:nvPr/>
        </p:nvSpPr>
        <p:spPr bwMode="auto">
          <a:xfrm>
            <a:off x="6400800" y="25908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93254" name="Rectangle 38"/>
          <p:cNvSpPr>
            <a:spLocks noChangeArrowheads="1"/>
          </p:cNvSpPr>
          <p:nvPr/>
        </p:nvSpPr>
        <p:spPr bwMode="auto">
          <a:xfrm>
            <a:off x="4495800" y="2286000"/>
            <a:ext cx="304800" cy="21336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55" name="Line 39"/>
          <p:cNvSpPr>
            <a:spLocks noChangeShapeType="1"/>
          </p:cNvSpPr>
          <p:nvPr/>
        </p:nvSpPr>
        <p:spPr bwMode="auto">
          <a:xfrm>
            <a:off x="4648200" y="2286000"/>
            <a:ext cx="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56" name="Line 40"/>
          <p:cNvSpPr>
            <a:spLocks noChangeShapeType="1"/>
          </p:cNvSpPr>
          <p:nvPr/>
        </p:nvSpPr>
        <p:spPr bwMode="auto">
          <a:xfrm>
            <a:off x="4495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57" name="Line 41"/>
          <p:cNvSpPr>
            <a:spLocks noChangeShapeType="1"/>
          </p:cNvSpPr>
          <p:nvPr/>
        </p:nvSpPr>
        <p:spPr bwMode="auto">
          <a:xfrm>
            <a:off x="4495800" y="3810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58" name="Line 42"/>
          <p:cNvSpPr>
            <a:spLocks noChangeShapeType="1"/>
          </p:cNvSpPr>
          <p:nvPr/>
        </p:nvSpPr>
        <p:spPr bwMode="auto">
          <a:xfrm>
            <a:off x="4495800" y="2590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59" name="Line 43"/>
          <p:cNvSpPr>
            <a:spLocks noChangeShapeType="1"/>
          </p:cNvSpPr>
          <p:nvPr/>
        </p:nvSpPr>
        <p:spPr bwMode="auto">
          <a:xfrm>
            <a:off x="4495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0" name="Line 44"/>
          <p:cNvSpPr>
            <a:spLocks noChangeShapeType="1"/>
          </p:cNvSpPr>
          <p:nvPr/>
        </p:nvSpPr>
        <p:spPr bwMode="auto">
          <a:xfrm>
            <a:off x="4572000" y="44196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1" name="Text Box 45"/>
          <p:cNvSpPr txBox="1">
            <a:spLocks noChangeArrowheads="1"/>
          </p:cNvSpPr>
          <p:nvPr/>
        </p:nvSpPr>
        <p:spPr bwMode="auto">
          <a:xfrm>
            <a:off x="4343400" y="58674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393262" name="Line 46"/>
          <p:cNvSpPr>
            <a:spLocks noChangeShapeType="1"/>
          </p:cNvSpPr>
          <p:nvPr/>
        </p:nvSpPr>
        <p:spPr bwMode="auto">
          <a:xfrm>
            <a:off x="4038600" y="4267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3" name="Line 47"/>
          <p:cNvSpPr>
            <a:spLocks noChangeShapeType="1"/>
          </p:cNvSpPr>
          <p:nvPr/>
        </p:nvSpPr>
        <p:spPr bwMode="auto">
          <a:xfrm>
            <a:off x="4495800" y="3048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4" name="Line 48"/>
          <p:cNvSpPr>
            <a:spLocks noChangeShapeType="1"/>
          </p:cNvSpPr>
          <p:nvPr/>
        </p:nvSpPr>
        <p:spPr bwMode="auto">
          <a:xfrm>
            <a:off x="4495800" y="3352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5" name="Line 49"/>
          <p:cNvSpPr>
            <a:spLocks noChangeShapeType="1"/>
          </p:cNvSpPr>
          <p:nvPr/>
        </p:nvSpPr>
        <p:spPr bwMode="auto">
          <a:xfrm>
            <a:off x="4038600" y="36576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6" name="Line 50"/>
          <p:cNvSpPr>
            <a:spLocks noChangeShapeType="1"/>
          </p:cNvSpPr>
          <p:nvPr/>
        </p:nv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7" name="Line 51"/>
          <p:cNvSpPr>
            <a:spLocks noChangeShapeType="1"/>
          </p:cNvSpPr>
          <p:nvPr/>
        </p:nvSpPr>
        <p:spPr bwMode="auto">
          <a:xfrm>
            <a:off x="4038600" y="2438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8" name="Line 52"/>
          <p:cNvSpPr>
            <a:spLocks noChangeShapeType="1"/>
          </p:cNvSpPr>
          <p:nvPr/>
        </p:nvSpPr>
        <p:spPr bwMode="auto">
          <a:xfrm>
            <a:off x="4800600" y="2438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9" name="Line 53"/>
          <p:cNvSpPr>
            <a:spLocks noChangeShapeType="1"/>
          </p:cNvSpPr>
          <p:nvPr/>
        </p:nvSpPr>
        <p:spPr bwMode="auto">
          <a:xfrm>
            <a:off x="4800600" y="3200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70" name="Freeform 54"/>
          <p:cNvSpPr>
            <a:spLocks/>
          </p:cNvSpPr>
          <p:nvPr/>
        </p:nvSpPr>
        <p:spPr bwMode="auto">
          <a:xfrm>
            <a:off x="2286000" y="4267200"/>
            <a:ext cx="2667000" cy="381000"/>
          </a:xfrm>
          <a:custGeom>
            <a:avLst/>
            <a:gdLst/>
            <a:ahLst/>
            <a:cxnLst>
              <a:cxn ang="0">
                <a:pos x="1584" y="0"/>
              </a:cxn>
              <a:cxn ang="0">
                <a:pos x="1680" y="0"/>
              </a:cxn>
              <a:cxn ang="0">
                <a:pos x="1680" y="240"/>
              </a:cxn>
              <a:cxn ang="0">
                <a:pos x="0" y="240"/>
              </a:cxn>
              <a:cxn ang="0">
                <a:pos x="0" y="48"/>
              </a:cxn>
              <a:cxn ang="0">
                <a:pos x="96" y="48"/>
              </a:cxn>
            </a:cxnLst>
            <a:rect l="0" t="0" r="r" b="b"/>
            <a:pathLst>
              <a:path w="1680" h="240">
                <a:moveTo>
                  <a:pt x="1584" y="0"/>
                </a:moveTo>
                <a:lnTo>
                  <a:pt x="1680" y="0"/>
                </a:lnTo>
                <a:lnTo>
                  <a:pt x="1680" y="240"/>
                </a:lnTo>
                <a:lnTo>
                  <a:pt x="0" y="240"/>
                </a:lnTo>
                <a:lnTo>
                  <a:pt x="0" y="48"/>
                </a:lnTo>
                <a:lnTo>
                  <a:pt x="96" y="4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71" name="Freeform 55"/>
          <p:cNvSpPr>
            <a:spLocks/>
          </p:cNvSpPr>
          <p:nvPr/>
        </p:nvSpPr>
        <p:spPr bwMode="auto">
          <a:xfrm>
            <a:off x="2133600" y="3657600"/>
            <a:ext cx="2971800" cy="11430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872" y="0"/>
              </a:cxn>
              <a:cxn ang="0">
                <a:pos x="1872" y="720"/>
              </a:cxn>
              <a:cxn ang="0">
                <a:pos x="0" y="720"/>
              </a:cxn>
              <a:cxn ang="0">
                <a:pos x="0" y="144"/>
              </a:cxn>
              <a:cxn ang="0">
                <a:pos x="192" y="144"/>
              </a:cxn>
            </a:cxnLst>
            <a:rect l="0" t="0" r="r" b="b"/>
            <a:pathLst>
              <a:path w="1872" h="720">
                <a:moveTo>
                  <a:pt x="1680" y="0"/>
                </a:moveTo>
                <a:lnTo>
                  <a:pt x="1872" y="0"/>
                </a:lnTo>
                <a:lnTo>
                  <a:pt x="1872" y="720"/>
                </a:lnTo>
                <a:lnTo>
                  <a:pt x="0" y="720"/>
                </a:lnTo>
                <a:lnTo>
                  <a:pt x="0" y="144"/>
                </a:lnTo>
                <a:lnTo>
                  <a:pt x="192" y="14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72" name="Freeform 56"/>
          <p:cNvSpPr>
            <a:spLocks/>
          </p:cNvSpPr>
          <p:nvPr/>
        </p:nvSpPr>
        <p:spPr bwMode="auto">
          <a:xfrm>
            <a:off x="1981200" y="3200400"/>
            <a:ext cx="3276600" cy="1752600"/>
          </a:xfrm>
          <a:custGeom>
            <a:avLst/>
            <a:gdLst/>
            <a:ahLst/>
            <a:cxnLst>
              <a:cxn ang="0">
                <a:pos x="2064" y="0"/>
              </a:cxn>
              <a:cxn ang="0">
                <a:pos x="2064" y="1104"/>
              </a:cxn>
              <a:cxn ang="0">
                <a:pos x="0" y="1104"/>
              </a:cxn>
              <a:cxn ang="0">
                <a:pos x="0" y="384"/>
              </a:cxn>
              <a:cxn ang="0">
                <a:pos x="288" y="384"/>
              </a:cxn>
            </a:cxnLst>
            <a:rect l="0" t="0" r="r" b="b"/>
            <a:pathLst>
              <a:path w="2064" h="1104">
                <a:moveTo>
                  <a:pt x="2064" y="0"/>
                </a:moveTo>
                <a:lnTo>
                  <a:pt x="2064" y="1104"/>
                </a:lnTo>
                <a:lnTo>
                  <a:pt x="0" y="1104"/>
                </a:lnTo>
                <a:lnTo>
                  <a:pt x="0" y="384"/>
                </a:lnTo>
                <a:lnTo>
                  <a:pt x="288" y="38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73" name="Freeform 57"/>
          <p:cNvSpPr>
            <a:spLocks/>
          </p:cNvSpPr>
          <p:nvPr/>
        </p:nvSpPr>
        <p:spPr bwMode="auto">
          <a:xfrm>
            <a:off x="1828800" y="2438400"/>
            <a:ext cx="3581400" cy="2667000"/>
          </a:xfrm>
          <a:custGeom>
            <a:avLst/>
            <a:gdLst/>
            <a:ahLst/>
            <a:cxnLst>
              <a:cxn ang="0">
                <a:pos x="2256" y="0"/>
              </a:cxn>
              <a:cxn ang="0">
                <a:pos x="2256" y="1680"/>
              </a:cxn>
              <a:cxn ang="0">
                <a:pos x="0" y="1680"/>
              </a:cxn>
              <a:cxn ang="0">
                <a:pos x="0" y="672"/>
              </a:cxn>
              <a:cxn ang="0">
                <a:pos x="384" y="672"/>
              </a:cxn>
            </a:cxnLst>
            <a:rect l="0" t="0" r="r" b="b"/>
            <a:pathLst>
              <a:path w="2256" h="1680">
                <a:moveTo>
                  <a:pt x="2256" y="0"/>
                </a:moveTo>
                <a:lnTo>
                  <a:pt x="2256" y="1680"/>
                </a:lnTo>
                <a:lnTo>
                  <a:pt x="0" y="1680"/>
                </a:lnTo>
                <a:lnTo>
                  <a:pt x="0" y="672"/>
                </a:lnTo>
                <a:lnTo>
                  <a:pt x="384" y="67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0" name="Segnaposto numero diapositiva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62" name="Segnaposto piè di pagina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r>
              <a:rPr lang="it-IT"/>
              <a:t>Le uscite sono sincrone</a:t>
            </a:r>
          </a:p>
          <a:p>
            <a:r>
              <a:rPr lang="it-IT"/>
              <a:t>È possibile usare più reti fra loro connesse senza il pericolo di creare anelli di reazione che possono dare luogo a reti sequenziali asincrone</a:t>
            </a:r>
          </a:p>
          <a:p>
            <a:r>
              <a:rPr lang="it-IT"/>
              <a:t>Le condizioni da rispettare sui vari tempi di assestamento risultano meno stringenti</a:t>
            </a:r>
          </a:p>
          <a:p>
            <a:pPr lvl="2"/>
            <a:r>
              <a:rPr lang="it-IT"/>
              <a:t>Le uscite vengono presentate in ritardo rispetto alla macchina di Mealy (tempo d’attese per la sincronizzazione)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Macchina di </a:t>
            </a:r>
            <a:r>
              <a:rPr lang="it-IT" dirty="0" err="1"/>
              <a:t>Mealy</a:t>
            </a:r>
            <a:r>
              <a:rPr lang="it-IT" dirty="0"/>
              <a:t> Ritardata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Le uscite sono funzioni delle variabili di stato e degli ingressi, ma risultano sincronizzate</a:t>
            </a:r>
          </a:p>
        </p:txBody>
      </p:sp>
      <p:sp>
        <p:nvSpPr>
          <p:cNvPr id="395269" name="Rectangle 5"/>
          <p:cNvSpPr>
            <a:spLocks noChangeArrowheads="1"/>
          </p:cNvSpPr>
          <p:nvPr/>
        </p:nvSpPr>
        <p:spPr bwMode="auto">
          <a:xfrm>
            <a:off x="1981200" y="25146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0" name="Rectangle 6"/>
          <p:cNvSpPr>
            <a:spLocks noChangeArrowheads="1"/>
          </p:cNvSpPr>
          <p:nvPr/>
        </p:nvSpPr>
        <p:spPr bwMode="auto">
          <a:xfrm>
            <a:off x="3514725" y="25288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1" name="Line 7"/>
          <p:cNvSpPr>
            <a:spLocks noChangeShapeType="1"/>
          </p:cNvSpPr>
          <p:nvPr/>
        </p:nvSpPr>
        <p:spPr bwMode="auto">
          <a:xfrm>
            <a:off x="1431925" y="27114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72" name="Oval 8"/>
          <p:cNvSpPr>
            <a:spLocks noChangeArrowheads="1"/>
          </p:cNvSpPr>
          <p:nvPr/>
        </p:nvSpPr>
        <p:spPr bwMode="auto">
          <a:xfrm>
            <a:off x="1747838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3" name="Oval 9"/>
          <p:cNvSpPr>
            <a:spLocks noChangeArrowheads="1"/>
          </p:cNvSpPr>
          <p:nvPr/>
        </p:nvSpPr>
        <p:spPr bwMode="auto">
          <a:xfrm>
            <a:off x="1747838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4" name="Oval 10"/>
          <p:cNvSpPr>
            <a:spLocks noChangeArrowheads="1"/>
          </p:cNvSpPr>
          <p:nvPr/>
        </p:nvSpPr>
        <p:spPr bwMode="auto">
          <a:xfrm>
            <a:off x="1747838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5" name="Line 11"/>
          <p:cNvSpPr>
            <a:spLocks noChangeShapeType="1"/>
          </p:cNvSpPr>
          <p:nvPr/>
        </p:nvSpPr>
        <p:spPr bwMode="auto">
          <a:xfrm>
            <a:off x="1431925" y="32607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76" name="Line 12"/>
          <p:cNvSpPr>
            <a:spLocks noChangeShapeType="1"/>
          </p:cNvSpPr>
          <p:nvPr/>
        </p:nvSpPr>
        <p:spPr bwMode="auto">
          <a:xfrm>
            <a:off x="4840288" y="27114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77" name="Oval 13"/>
          <p:cNvSpPr>
            <a:spLocks noChangeArrowheads="1"/>
          </p:cNvSpPr>
          <p:nvPr/>
        </p:nvSpPr>
        <p:spPr bwMode="auto">
          <a:xfrm>
            <a:off x="6354763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8" name="Oval 14"/>
          <p:cNvSpPr>
            <a:spLocks noChangeArrowheads="1"/>
          </p:cNvSpPr>
          <p:nvPr/>
        </p:nvSpPr>
        <p:spPr bwMode="auto">
          <a:xfrm>
            <a:off x="6354763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9" name="Oval 15"/>
          <p:cNvSpPr>
            <a:spLocks noChangeArrowheads="1"/>
          </p:cNvSpPr>
          <p:nvPr/>
        </p:nvSpPr>
        <p:spPr bwMode="auto">
          <a:xfrm>
            <a:off x="6354763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0" name="Line 16"/>
          <p:cNvSpPr>
            <a:spLocks noChangeShapeType="1"/>
          </p:cNvSpPr>
          <p:nvPr/>
        </p:nvSpPr>
        <p:spPr bwMode="auto">
          <a:xfrm>
            <a:off x="4840288" y="32607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81" name="Freeform 17"/>
          <p:cNvSpPr>
            <a:spLocks/>
          </p:cNvSpPr>
          <p:nvPr/>
        </p:nvSpPr>
        <p:spPr bwMode="auto">
          <a:xfrm>
            <a:off x="2566988" y="36258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82" name="Freeform 18"/>
          <p:cNvSpPr>
            <a:spLocks/>
          </p:cNvSpPr>
          <p:nvPr/>
        </p:nvSpPr>
        <p:spPr bwMode="auto">
          <a:xfrm>
            <a:off x="2882900" y="39925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83" name="Oval 19"/>
          <p:cNvSpPr>
            <a:spLocks noChangeArrowheads="1"/>
          </p:cNvSpPr>
          <p:nvPr/>
        </p:nvSpPr>
        <p:spPr bwMode="auto">
          <a:xfrm>
            <a:off x="3073400" y="36893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4" name="Oval 20"/>
          <p:cNvSpPr>
            <a:spLocks noChangeArrowheads="1"/>
          </p:cNvSpPr>
          <p:nvPr/>
        </p:nvSpPr>
        <p:spPr bwMode="auto">
          <a:xfrm>
            <a:off x="3073400" y="38100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5" name="Oval 21"/>
          <p:cNvSpPr>
            <a:spLocks noChangeArrowheads="1"/>
          </p:cNvSpPr>
          <p:nvPr/>
        </p:nvSpPr>
        <p:spPr bwMode="auto">
          <a:xfrm>
            <a:off x="5599113" y="37338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6" name="Oval 22"/>
          <p:cNvSpPr>
            <a:spLocks noChangeArrowheads="1"/>
          </p:cNvSpPr>
          <p:nvPr/>
        </p:nvSpPr>
        <p:spPr bwMode="auto">
          <a:xfrm>
            <a:off x="5599113" y="38544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7" name="Text Box 23"/>
          <p:cNvSpPr txBox="1">
            <a:spLocks noChangeArrowheads="1"/>
          </p:cNvSpPr>
          <p:nvPr/>
        </p:nvSpPr>
        <p:spPr bwMode="auto">
          <a:xfrm>
            <a:off x="2057400" y="3657600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95288" name="Text Box 24"/>
          <p:cNvSpPr txBox="1">
            <a:spLocks noChangeArrowheads="1"/>
          </p:cNvSpPr>
          <p:nvPr/>
        </p:nvSpPr>
        <p:spPr bwMode="auto">
          <a:xfrm>
            <a:off x="4017963" y="32797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95289" name="Text Box 25"/>
          <p:cNvSpPr txBox="1">
            <a:spLocks noChangeArrowheads="1"/>
          </p:cNvSpPr>
          <p:nvPr/>
        </p:nvSpPr>
        <p:spPr bwMode="auto">
          <a:xfrm>
            <a:off x="990600" y="26082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5290" name="Text Box 26"/>
          <p:cNvSpPr txBox="1">
            <a:spLocks noChangeArrowheads="1"/>
          </p:cNvSpPr>
          <p:nvPr/>
        </p:nvSpPr>
        <p:spPr bwMode="auto">
          <a:xfrm>
            <a:off x="990600" y="30797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5291" name="Text Box 27"/>
          <p:cNvSpPr txBox="1">
            <a:spLocks noChangeArrowheads="1"/>
          </p:cNvSpPr>
          <p:nvPr/>
        </p:nvSpPr>
        <p:spPr bwMode="auto">
          <a:xfrm>
            <a:off x="6921500" y="25288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5292" name="Text Box 28"/>
          <p:cNvSpPr txBox="1">
            <a:spLocks noChangeArrowheads="1"/>
          </p:cNvSpPr>
          <p:nvPr/>
        </p:nvSpPr>
        <p:spPr bwMode="auto">
          <a:xfrm>
            <a:off x="2695575" y="32797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95293" name="Text Box 29"/>
          <p:cNvSpPr txBox="1">
            <a:spLocks noChangeArrowheads="1"/>
          </p:cNvSpPr>
          <p:nvPr/>
        </p:nvSpPr>
        <p:spPr bwMode="auto">
          <a:xfrm>
            <a:off x="2695575" y="36258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95294" name="Text Box 30"/>
          <p:cNvSpPr txBox="1">
            <a:spLocks noChangeArrowheads="1"/>
          </p:cNvSpPr>
          <p:nvPr/>
        </p:nvSpPr>
        <p:spPr bwMode="auto">
          <a:xfrm>
            <a:off x="4800600" y="3276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95295" name="Text Box 31"/>
          <p:cNvSpPr txBox="1">
            <a:spLocks noChangeArrowheads="1"/>
          </p:cNvSpPr>
          <p:nvPr/>
        </p:nvSpPr>
        <p:spPr bwMode="auto">
          <a:xfrm>
            <a:off x="4800600" y="36576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95296" name="Text Box 32"/>
          <p:cNvSpPr txBox="1">
            <a:spLocks noChangeArrowheads="1"/>
          </p:cNvSpPr>
          <p:nvPr/>
        </p:nvSpPr>
        <p:spPr bwMode="auto">
          <a:xfrm>
            <a:off x="3514725" y="26082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5297" name="Text Box 33"/>
          <p:cNvSpPr txBox="1">
            <a:spLocks noChangeArrowheads="1"/>
          </p:cNvSpPr>
          <p:nvPr/>
        </p:nvSpPr>
        <p:spPr bwMode="auto">
          <a:xfrm>
            <a:off x="3514725" y="31591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5298" name="Text Box 34"/>
          <p:cNvSpPr txBox="1">
            <a:spLocks noChangeArrowheads="1"/>
          </p:cNvSpPr>
          <p:nvPr/>
        </p:nvSpPr>
        <p:spPr bwMode="auto">
          <a:xfrm>
            <a:off x="3560763" y="34115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3514725" y="38719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95300" name="Text Box 36"/>
          <p:cNvSpPr txBox="1">
            <a:spLocks noChangeArrowheads="1"/>
          </p:cNvSpPr>
          <p:nvPr/>
        </p:nvSpPr>
        <p:spPr bwMode="auto">
          <a:xfrm>
            <a:off x="4535488" y="25066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5301" name="Text Box 37"/>
          <p:cNvSpPr txBox="1">
            <a:spLocks noChangeArrowheads="1"/>
          </p:cNvSpPr>
          <p:nvPr/>
        </p:nvSpPr>
        <p:spPr bwMode="auto">
          <a:xfrm>
            <a:off x="4446588" y="30495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5302" name="Text Box 38"/>
          <p:cNvSpPr txBox="1">
            <a:spLocks noChangeArrowheads="1"/>
          </p:cNvSpPr>
          <p:nvPr/>
        </p:nvSpPr>
        <p:spPr bwMode="auto">
          <a:xfrm>
            <a:off x="4270375" y="34115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95303" name="Text Box 39"/>
          <p:cNvSpPr txBox="1">
            <a:spLocks noChangeArrowheads="1"/>
          </p:cNvSpPr>
          <p:nvPr/>
        </p:nvSpPr>
        <p:spPr bwMode="auto">
          <a:xfrm>
            <a:off x="4270375" y="38242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95304" name="Text Box 40"/>
          <p:cNvSpPr txBox="1">
            <a:spLocks noChangeArrowheads="1"/>
          </p:cNvSpPr>
          <p:nvPr/>
        </p:nvSpPr>
        <p:spPr bwMode="auto">
          <a:xfrm>
            <a:off x="6927850" y="31003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5305" name="Rectangle 41"/>
          <p:cNvSpPr>
            <a:spLocks noChangeArrowheads="1"/>
          </p:cNvSpPr>
          <p:nvPr/>
        </p:nvSpPr>
        <p:spPr bwMode="auto">
          <a:xfrm>
            <a:off x="5257800" y="3352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306" name="Line 42"/>
          <p:cNvSpPr>
            <a:spLocks noChangeShapeType="1"/>
          </p:cNvSpPr>
          <p:nvPr/>
        </p:nvSpPr>
        <p:spPr bwMode="auto">
          <a:xfrm>
            <a:off x="5410200" y="3352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07" name="Line 43"/>
          <p:cNvSpPr>
            <a:spLocks noChangeShapeType="1"/>
          </p:cNvSpPr>
          <p:nvPr/>
        </p:nvSpPr>
        <p:spPr bwMode="auto">
          <a:xfrm>
            <a:off x="5257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08" name="Line 44"/>
          <p:cNvSpPr>
            <a:spLocks noChangeShapeType="1"/>
          </p:cNvSpPr>
          <p:nvPr/>
        </p:nvSpPr>
        <p:spPr bwMode="auto">
          <a:xfrm>
            <a:off x="5257800" y="3733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09" name="Line 45"/>
          <p:cNvSpPr>
            <a:spLocks noChangeShapeType="1"/>
          </p:cNvSpPr>
          <p:nvPr/>
        </p:nvSpPr>
        <p:spPr bwMode="auto">
          <a:xfrm>
            <a:off x="5257800" y="3886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0" name="Line 46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1" name="Line 47"/>
          <p:cNvSpPr>
            <a:spLocks noChangeShapeType="1"/>
          </p:cNvSpPr>
          <p:nvPr/>
        </p:nvSpPr>
        <p:spPr bwMode="auto">
          <a:xfrm>
            <a:off x="5334000" y="42672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2" name="Text Box 48"/>
          <p:cNvSpPr txBox="1">
            <a:spLocks noChangeArrowheads="1"/>
          </p:cNvSpPr>
          <p:nvPr/>
        </p:nvSpPr>
        <p:spPr bwMode="auto">
          <a:xfrm>
            <a:off x="5105400" y="56388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395313" name="Rectangle 49"/>
          <p:cNvSpPr>
            <a:spLocks noChangeArrowheads="1"/>
          </p:cNvSpPr>
          <p:nvPr/>
        </p:nvSpPr>
        <p:spPr bwMode="auto">
          <a:xfrm>
            <a:off x="5257800" y="2590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314" name="Line 50"/>
          <p:cNvSpPr>
            <a:spLocks noChangeShapeType="1"/>
          </p:cNvSpPr>
          <p:nvPr/>
        </p:nvSpPr>
        <p:spPr bwMode="auto">
          <a:xfrm>
            <a:off x="5410200" y="2590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5" name="Line 51"/>
          <p:cNvSpPr>
            <a:spLocks noChangeShapeType="1"/>
          </p:cNvSpPr>
          <p:nvPr/>
        </p:nvSpPr>
        <p:spPr bwMode="auto">
          <a:xfrm>
            <a:off x="5257800" y="2743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6" name="Line 52"/>
          <p:cNvSpPr>
            <a:spLocks noChangeShapeType="1"/>
          </p:cNvSpPr>
          <p:nvPr/>
        </p:nvSpPr>
        <p:spPr bwMode="auto">
          <a:xfrm>
            <a:off x="5257800" y="2971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7" name="Line 53"/>
          <p:cNvSpPr>
            <a:spLocks noChangeShapeType="1"/>
          </p:cNvSpPr>
          <p:nvPr/>
        </p:nvSpPr>
        <p:spPr bwMode="auto">
          <a:xfrm>
            <a:off x="5257800" y="3124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8" name="Line 54"/>
          <p:cNvSpPr>
            <a:spLocks noChangeShapeType="1"/>
          </p:cNvSpPr>
          <p:nvPr/>
        </p:nvSpPr>
        <p:spPr bwMode="auto">
          <a:xfrm>
            <a:off x="5257800" y="3352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6" name="Segnaposto numero diapositiva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58" name="Segnaposto piè di pagina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Le uscite sono sincrone</a:t>
            </a:r>
          </a:p>
          <a:p>
            <a:r>
              <a:rPr lang="it-IT"/>
              <a:t>È possibile usare più reti fra loro connesse senza il pericolo di creare anelli di reazione che possono dare luogo a reti sequenziali asincrone</a:t>
            </a:r>
          </a:p>
          <a:p>
            <a:r>
              <a:rPr lang="it-IT"/>
              <a:t>Le condizioni da rispettare sui vari tempi di assestamento risultano meno stringenti</a:t>
            </a:r>
          </a:p>
          <a:p>
            <a:r>
              <a:rPr lang="it-IT"/>
              <a:t>La macchina di Mealy ritardata è una macchina di Moore in senso stretto</a:t>
            </a:r>
          </a:p>
          <a:p>
            <a:r>
              <a:rPr lang="it-IT"/>
              <a:t>Può richiedere meno stati interni della macchina di Moore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Descrizione di reti sequenziali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Varie tecniche di rappresentazione</a:t>
            </a:r>
          </a:p>
          <a:p>
            <a:pPr lvl="1" eaLnBrk="1" hangingPunct="1">
              <a:defRPr/>
            </a:pPr>
            <a:r>
              <a:rPr lang="it-IT" dirty="0" smtClean="0"/>
              <a:t>Mediante ASM (diagramma di flusso) </a:t>
            </a:r>
          </a:p>
          <a:p>
            <a:pPr lvl="2" eaLnBrk="1" hangingPunct="1">
              <a:defRPr/>
            </a:pPr>
            <a:r>
              <a:rPr lang="it-IT" dirty="0" smtClean="0"/>
              <a:t>Intuitivo, di facile interpretazione</a:t>
            </a:r>
          </a:p>
          <a:p>
            <a:pPr lvl="1" eaLnBrk="1" hangingPunct="1">
              <a:defRPr/>
            </a:pPr>
            <a:r>
              <a:rPr lang="it-IT" dirty="0" smtClean="0"/>
              <a:t>Mediante Diagramma degli stati (grafo orientato)</a:t>
            </a:r>
          </a:p>
          <a:p>
            <a:pPr lvl="2" eaLnBrk="1" hangingPunct="1">
              <a:defRPr/>
            </a:pPr>
            <a:r>
              <a:rPr lang="it-IT" dirty="0" smtClean="0"/>
              <a:t>Molto compatto, evidenzia la memorizzazione </a:t>
            </a:r>
          </a:p>
          <a:p>
            <a:pPr lvl="1" eaLnBrk="1" hangingPunct="1">
              <a:defRPr/>
            </a:pPr>
            <a:r>
              <a:rPr lang="it-IT" dirty="0" smtClean="0"/>
              <a:t>Tabella degli stati =&gt;Tabella  delle transizioni</a:t>
            </a:r>
          </a:p>
          <a:p>
            <a:pPr lvl="2" eaLnBrk="1" hangingPunct="1">
              <a:defRPr/>
            </a:pPr>
            <a:r>
              <a:rPr lang="it-IT" dirty="0" smtClean="0"/>
              <a:t>Molto compatta,  può essere utilizzata per la sintesi</a:t>
            </a:r>
          </a:p>
          <a:p>
            <a:pPr lvl="1" eaLnBrk="1" hangingPunct="1">
              <a:defRPr/>
            </a:pPr>
            <a:r>
              <a:rPr lang="it-IT" dirty="0" smtClean="0"/>
              <a:t>Mediante forme d’onda</a:t>
            </a:r>
          </a:p>
          <a:p>
            <a:pPr lvl="2" eaLnBrk="1" hangingPunct="1">
              <a:defRPr/>
            </a:pPr>
            <a:r>
              <a:rPr lang="it-IT" dirty="0" smtClean="0"/>
              <a:t>Fornisce indicazione dell’andamento nel tempo</a:t>
            </a:r>
          </a:p>
          <a:p>
            <a:pPr lvl="1" eaLnBrk="1" hangingPunct="1">
              <a:defRPr/>
            </a:pPr>
            <a:r>
              <a:rPr lang="it-IT" dirty="0" smtClean="0"/>
              <a:t>Mediante linguaggio di programmazione</a:t>
            </a:r>
          </a:p>
          <a:p>
            <a:pPr lvl="2" eaLnBrk="1" hangingPunct="1">
              <a:defRPr/>
            </a:pPr>
            <a:r>
              <a:rPr lang="it-IT" dirty="0" smtClean="0"/>
              <a:t>Consente la verifica e sintesi automatica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 </a:t>
            </a:r>
            <a:r>
              <a:rPr lang="it-IT" dirty="0" err="1" smtClean="0"/>
              <a:t>Flio-Flop</a:t>
            </a:r>
            <a:r>
              <a:rPr lang="it-IT" dirty="0" smtClean="0"/>
              <a:t> J-K Master –Slave</a:t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 </a:t>
            </a:r>
          </a:p>
          <a:p>
            <a:pPr eaLnBrk="1" hangingPunct="1">
              <a:buFontTx/>
              <a:buNone/>
              <a:defRPr/>
            </a:pPr>
            <a:endParaRPr lang="it-IT" dirty="0" smtClean="0"/>
          </a:p>
        </p:txBody>
      </p:sp>
      <p:sp>
        <p:nvSpPr>
          <p:cNvPr id="15366" name="Rectangle 40"/>
          <p:cNvSpPr>
            <a:spLocks noChangeArrowheads="1"/>
          </p:cNvSpPr>
          <p:nvPr/>
        </p:nvSpPr>
        <p:spPr bwMode="auto">
          <a:xfrm>
            <a:off x="1182688" y="1481138"/>
            <a:ext cx="6678612" cy="4194175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7" name="Rectangle 38"/>
          <p:cNvSpPr>
            <a:spLocks noChangeArrowheads="1"/>
          </p:cNvSpPr>
          <p:nvPr/>
        </p:nvSpPr>
        <p:spPr bwMode="auto">
          <a:xfrm>
            <a:off x="1630363" y="1709738"/>
            <a:ext cx="3240087" cy="2801937"/>
          </a:xfrm>
          <a:prstGeom prst="rect">
            <a:avLst/>
          </a:prstGeom>
          <a:solidFill>
            <a:srgbClr val="66FFCC"/>
          </a:solidFill>
          <a:ln w="381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8" name="AutoShape 5"/>
          <p:cNvSpPr>
            <a:spLocks noChangeArrowheads="1"/>
          </p:cNvSpPr>
          <p:nvPr/>
        </p:nvSpPr>
        <p:spPr bwMode="auto">
          <a:xfrm rot="5400000">
            <a:off x="5964238" y="4152900"/>
            <a:ext cx="3048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7221538" y="3352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7526338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6002338" y="2743200"/>
            <a:ext cx="1219200" cy="2209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000">
                <a:latin typeface="Arial Rounded MT Bold" pitchFamily="34" charset="0"/>
              </a:rPr>
              <a:t>D         Q</a:t>
            </a:r>
          </a:p>
          <a:p>
            <a:endParaRPr lang="it-IT" sz="2000">
              <a:latin typeface="Arial Rounded MT Bold" pitchFamily="34" charset="0"/>
            </a:endParaRPr>
          </a:p>
          <a:p>
            <a:endParaRPr lang="it-IT" sz="2000">
              <a:latin typeface="Arial Rounded MT Bold" pitchFamily="34" charset="0"/>
            </a:endParaRPr>
          </a:p>
          <a:p>
            <a:r>
              <a:rPr lang="it-IT" sz="2000">
                <a:latin typeface="Arial Rounded MT Bold" pitchFamily="34" charset="0"/>
              </a:rPr>
              <a:t>    Ck</a:t>
            </a:r>
          </a:p>
        </p:txBody>
      </p:sp>
      <p:sp>
        <p:nvSpPr>
          <p:cNvPr id="15372" name="Line 9"/>
          <p:cNvSpPr>
            <a:spLocks noChangeShapeType="1"/>
          </p:cNvSpPr>
          <p:nvPr/>
        </p:nvSpPr>
        <p:spPr bwMode="auto">
          <a:xfrm flipH="1">
            <a:off x="4343400" y="3352800"/>
            <a:ext cx="1639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73" name="Freeform 10"/>
          <p:cNvSpPr>
            <a:spLocks/>
          </p:cNvSpPr>
          <p:nvPr/>
        </p:nvSpPr>
        <p:spPr bwMode="auto">
          <a:xfrm>
            <a:off x="3505200" y="2743200"/>
            <a:ext cx="381000" cy="4572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74" name="Freeform 11"/>
          <p:cNvSpPr>
            <a:spLocks/>
          </p:cNvSpPr>
          <p:nvPr/>
        </p:nvSpPr>
        <p:spPr bwMode="auto">
          <a:xfrm flipV="1">
            <a:off x="3505200" y="3505200"/>
            <a:ext cx="381000" cy="4572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7602538" y="3352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76" name="Line 13"/>
          <p:cNvSpPr>
            <a:spLocks noChangeShapeType="1"/>
          </p:cNvSpPr>
          <p:nvPr/>
        </p:nvSpPr>
        <p:spPr bwMode="auto">
          <a:xfrm>
            <a:off x="908050" y="3810000"/>
            <a:ext cx="2063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77" name="Freeform 14"/>
          <p:cNvSpPr>
            <a:spLocks/>
          </p:cNvSpPr>
          <p:nvPr/>
        </p:nvSpPr>
        <p:spPr bwMode="auto">
          <a:xfrm>
            <a:off x="2660650" y="2133600"/>
            <a:ext cx="4951413" cy="1219200"/>
          </a:xfrm>
          <a:custGeom>
            <a:avLst/>
            <a:gdLst>
              <a:gd name="T0" fmla="*/ 2160 w 2160"/>
              <a:gd name="T1" fmla="*/ 768 h 768"/>
              <a:gd name="T2" fmla="*/ 2160 w 2160"/>
              <a:gd name="T3" fmla="*/ 0 h 768"/>
              <a:gd name="T4" fmla="*/ 0 w 2160"/>
              <a:gd name="T5" fmla="*/ 0 h 768"/>
              <a:gd name="T6" fmla="*/ 0 w 2160"/>
              <a:gd name="T7" fmla="*/ 288 h 768"/>
              <a:gd name="T8" fmla="*/ 144 w 2160"/>
              <a:gd name="T9" fmla="*/ 288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68"/>
              <a:gd name="T17" fmla="*/ 2160 w 2160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68">
                <a:moveTo>
                  <a:pt x="2160" y="768"/>
                </a:moveTo>
                <a:lnTo>
                  <a:pt x="2160" y="0"/>
                </a:lnTo>
                <a:lnTo>
                  <a:pt x="0" y="0"/>
                </a:lnTo>
                <a:lnTo>
                  <a:pt x="0" y="288"/>
                </a:lnTo>
                <a:lnTo>
                  <a:pt x="144" y="28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78" name="Line 15"/>
          <p:cNvSpPr>
            <a:spLocks noChangeShapeType="1"/>
          </p:cNvSpPr>
          <p:nvPr/>
        </p:nvSpPr>
        <p:spPr bwMode="auto">
          <a:xfrm rot="-5400000">
            <a:off x="1443038" y="2205037"/>
            <a:ext cx="0" cy="1228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79" name="Freeform 16"/>
          <p:cNvSpPr>
            <a:spLocks/>
          </p:cNvSpPr>
          <p:nvPr/>
        </p:nvSpPr>
        <p:spPr bwMode="auto">
          <a:xfrm>
            <a:off x="1462088" y="4114800"/>
            <a:ext cx="6142037" cy="1143000"/>
          </a:xfrm>
          <a:custGeom>
            <a:avLst/>
            <a:gdLst>
              <a:gd name="T0" fmla="*/ 2160 w 2160"/>
              <a:gd name="T1" fmla="*/ 240 h 720"/>
              <a:gd name="T2" fmla="*/ 2160 w 2160"/>
              <a:gd name="T3" fmla="*/ 720 h 720"/>
              <a:gd name="T4" fmla="*/ 0 w 2160"/>
              <a:gd name="T5" fmla="*/ 720 h 720"/>
              <a:gd name="T6" fmla="*/ 0 w 2160"/>
              <a:gd name="T7" fmla="*/ 0 h 720"/>
              <a:gd name="T8" fmla="*/ 144 w 2160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20"/>
              <a:gd name="T17" fmla="*/ 2160 w 216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20">
                <a:moveTo>
                  <a:pt x="2160" y="240"/>
                </a:moveTo>
                <a:lnTo>
                  <a:pt x="2160" y="720"/>
                </a:lnTo>
                <a:lnTo>
                  <a:pt x="0" y="72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057400" y="2667000"/>
            <a:ext cx="458788" cy="304800"/>
            <a:chOff x="3744" y="2640"/>
            <a:chExt cx="288" cy="192"/>
          </a:xfrm>
        </p:grpSpPr>
        <p:sp>
          <p:nvSpPr>
            <p:cNvPr id="15401" name="AutoShape 22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402" name="Oval 23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381" name="AutoShape 24"/>
          <p:cNvSpPr>
            <a:spLocks noChangeArrowheads="1"/>
          </p:cNvSpPr>
          <p:nvPr/>
        </p:nvSpPr>
        <p:spPr bwMode="auto">
          <a:xfrm>
            <a:off x="2971800" y="25146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810000" y="3124200"/>
            <a:ext cx="533400" cy="457200"/>
            <a:chOff x="3585" y="2352"/>
            <a:chExt cx="614" cy="480"/>
          </a:xfrm>
        </p:grpSpPr>
        <p:sp>
          <p:nvSpPr>
            <p:cNvPr id="15397" name="Arc 26"/>
            <p:cNvSpPr>
              <a:spLocks/>
            </p:cNvSpPr>
            <p:nvPr/>
          </p:nvSpPr>
          <p:spPr bwMode="auto">
            <a:xfrm>
              <a:off x="3585" y="2354"/>
              <a:ext cx="612" cy="241"/>
            </a:xfrm>
            <a:custGeom>
              <a:avLst/>
              <a:gdLst>
                <a:gd name="T0" fmla="*/ 0 w 21600"/>
                <a:gd name="T1" fmla="*/ 0 h 21872"/>
                <a:gd name="T2" fmla="*/ 612 w 21600"/>
                <a:gd name="T3" fmla="*/ 241 h 21872"/>
                <a:gd name="T4" fmla="*/ 0 w 21600"/>
                <a:gd name="T5" fmla="*/ 238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8" name="Arc 27"/>
            <p:cNvSpPr>
              <a:spLocks/>
            </p:cNvSpPr>
            <p:nvPr/>
          </p:nvSpPr>
          <p:spPr bwMode="auto">
            <a:xfrm flipV="1">
              <a:off x="3585" y="2592"/>
              <a:ext cx="614" cy="240"/>
            </a:xfrm>
            <a:custGeom>
              <a:avLst/>
              <a:gdLst>
                <a:gd name="T0" fmla="*/ 0 w 21600"/>
                <a:gd name="T1" fmla="*/ 0 h 21600"/>
                <a:gd name="T2" fmla="*/ 614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9" name="Arc 28"/>
            <p:cNvSpPr>
              <a:spLocks/>
            </p:cNvSpPr>
            <p:nvPr/>
          </p:nvSpPr>
          <p:spPr bwMode="auto">
            <a:xfrm>
              <a:off x="3585" y="235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400" name="Arc 29"/>
            <p:cNvSpPr>
              <a:spLocks/>
            </p:cNvSpPr>
            <p:nvPr/>
          </p:nvSpPr>
          <p:spPr bwMode="auto">
            <a:xfrm flipV="1">
              <a:off x="3585" y="259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07583" name="Rectangle 31"/>
          <p:cNvSpPr>
            <a:spLocks noChangeArrowheads="1"/>
          </p:cNvSpPr>
          <p:nvPr/>
        </p:nvSpPr>
        <p:spPr bwMode="auto">
          <a:xfrm>
            <a:off x="5495925" y="5884863"/>
            <a:ext cx="65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Ck</a:t>
            </a:r>
          </a:p>
        </p:txBody>
      </p:sp>
      <p:sp>
        <p:nvSpPr>
          <p:cNvPr id="407584" name="Rectangle 32"/>
          <p:cNvSpPr>
            <a:spLocks noChangeArrowheads="1"/>
          </p:cNvSpPr>
          <p:nvPr/>
        </p:nvSpPr>
        <p:spPr bwMode="auto">
          <a:xfrm>
            <a:off x="381000" y="357187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</a:t>
            </a:r>
          </a:p>
        </p:txBody>
      </p:sp>
      <p:sp>
        <p:nvSpPr>
          <p:cNvPr id="407585" name="Rectangle 33"/>
          <p:cNvSpPr>
            <a:spLocks noChangeArrowheads="1"/>
          </p:cNvSpPr>
          <p:nvPr/>
        </p:nvSpPr>
        <p:spPr bwMode="auto">
          <a:xfrm>
            <a:off x="8212138" y="3124200"/>
            <a:ext cx="42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15386" name="Line 34"/>
          <p:cNvSpPr>
            <a:spLocks noChangeShapeType="1"/>
          </p:cNvSpPr>
          <p:nvPr/>
        </p:nvSpPr>
        <p:spPr bwMode="auto">
          <a:xfrm rot="-5400000">
            <a:off x="2743200" y="2590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7587" name="Rectangle 35"/>
          <p:cNvSpPr>
            <a:spLocks noChangeArrowheads="1"/>
          </p:cNvSpPr>
          <p:nvPr/>
        </p:nvSpPr>
        <p:spPr bwMode="auto">
          <a:xfrm>
            <a:off x="307975" y="2532063"/>
            <a:ext cx="40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</a:t>
            </a:r>
          </a:p>
        </p:txBody>
      </p:sp>
      <p:sp>
        <p:nvSpPr>
          <p:cNvPr id="15388" name="Freeform 37"/>
          <p:cNvSpPr>
            <a:spLocks/>
          </p:cNvSpPr>
          <p:nvPr/>
        </p:nvSpPr>
        <p:spPr bwMode="auto">
          <a:xfrm>
            <a:off x="5665788" y="4264025"/>
            <a:ext cx="338137" cy="1560513"/>
          </a:xfrm>
          <a:custGeom>
            <a:avLst/>
            <a:gdLst>
              <a:gd name="T0" fmla="*/ 213 w 213"/>
              <a:gd name="T1" fmla="*/ 0 h 983"/>
              <a:gd name="T2" fmla="*/ 0 w 213"/>
              <a:gd name="T3" fmla="*/ 0 h 983"/>
              <a:gd name="T4" fmla="*/ 0 w 213"/>
              <a:gd name="T5" fmla="*/ 983 h 983"/>
              <a:gd name="T6" fmla="*/ 0 60000 65536"/>
              <a:gd name="T7" fmla="*/ 0 60000 65536"/>
              <a:gd name="T8" fmla="*/ 0 60000 65536"/>
              <a:gd name="T9" fmla="*/ 0 w 213"/>
              <a:gd name="T10" fmla="*/ 0 h 983"/>
              <a:gd name="T11" fmla="*/ 213 w 213"/>
              <a:gd name="T12" fmla="*/ 983 h 9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" h="983">
                <a:moveTo>
                  <a:pt x="213" y="0"/>
                </a:moveTo>
                <a:lnTo>
                  <a:pt x="0" y="0"/>
                </a:lnTo>
                <a:lnTo>
                  <a:pt x="0" y="983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7591" name="Rectangle 39"/>
          <p:cNvSpPr>
            <a:spLocks noChangeArrowheads="1"/>
          </p:cNvSpPr>
          <p:nvPr/>
        </p:nvSpPr>
        <p:spPr bwMode="auto">
          <a:xfrm>
            <a:off x="1882775" y="1971675"/>
            <a:ext cx="49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R’</a:t>
            </a:r>
          </a:p>
        </p:txBody>
      </p:sp>
      <p:sp>
        <p:nvSpPr>
          <p:cNvPr id="15390" name="Line 82"/>
          <p:cNvSpPr>
            <a:spLocks noChangeShapeType="1"/>
          </p:cNvSpPr>
          <p:nvPr/>
        </p:nvSpPr>
        <p:spPr bwMode="auto">
          <a:xfrm>
            <a:off x="2662238" y="411003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91" name="Line 84"/>
          <p:cNvSpPr>
            <a:spLocks noChangeShapeType="1"/>
          </p:cNvSpPr>
          <p:nvPr/>
        </p:nvSpPr>
        <p:spPr bwMode="auto">
          <a:xfrm>
            <a:off x="1854200" y="4116388"/>
            <a:ext cx="361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2209800" y="3960813"/>
            <a:ext cx="458788" cy="304800"/>
            <a:chOff x="3744" y="2640"/>
            <a:chExt cx="288" cy="192"/>
          </a:xfrm>
        </p:grpSpPr>
        <p:sp>
          <p:nvSpPr>
            <p:cNvPr id="15395" name="AutoShape 78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6" name="Oval 79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393" name="AutoShape 30"/>
          <p:cNvSpPr>
            <a:spLocks noChangeArrowheads="1"/>
          </p:cNvSpPr>
          <p:nvPr/>
        </p:nvSpPr>
        <p:spPr bwMode="auto">
          <a:xfrm>
            <a:off x="2971800" y="37338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94" name="Line 88"/>
          <p:cNvSpPr>
            <a:spLocks noChangeShapeType="1"/>
          </p:cNvSpPr>
          <p:nvPr/>
        </p:nvSpPr>
        <p:spPr bwMode="auto">
          <a:xfrm>
            <a:off x="7600950" y="4016375"/>
            <a:ext cx="3175" cy="498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430081" name="Object 1"/>
          <p:cNvGraphicFramePr>
            <a:graphicFrameLocks noChangeAspect="1"/>
          </p:cNvGraphicFramePr>
          <p:nvPr/>
        </p:nvGraphicFramePr>
        <p:xfrm>
          <a:off x="3347864" y="764704"/>
          <a:ext cx="2403475" cy="601662"/>
        </p:xfrm>
        <a:graphic>
          <a:graphicData uri="http://schemas.openxmlformats.org/presentationml/2006/ole">
            <p:oleObj spid="_x0000_s430081" name="Equation" r:id="rId3" imgW="965160" imgH="241200" progId="">
              <p:embed/>
            </p:oleObj>
          </a:graphicData>
        </a:graphic>
      </p:graphicFrame>
      <p:sp>
        <p:nvSpPr>
          <p:cNvPr id="44" name="Segnaposto numero diapositiva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29</a:t>
            </a:fld>
            <a:endParaRPr lang="it-IT" dirty="0"/>
          </a:p>
        </p:txBody>
      </p:sp>
      <p:sp>
        <p:nvSpPr>
          <p:cNvPr id="45" name="Segnaposto piè di pagina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mediante sommatore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Architettura base</a:t>
            </a:r>
          </a:p>
        </p:txBody>
      </p:sp>
      <p:sp>
        <p:nvSpPr>
          <p:cNvPr id="282628" name="AutoShape 4"/>
          <p:cNvSpPr>
            <a:spLocks noChangeArrowheads="1"/>
          </p:cNvSpPr>
          <p:nvPr/>
        </p:nvSpPr>
        <p:spPr bwMode="auto">
          <a:xfrm>
            <a:off x="2209800" y="3886200"/>
            <a:ext cx="2362200" cy="762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>
                <a:latin typeface="Symbol" pitchFamily="18" charset="2"/>
              </a:rPr>
              <a:t>S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3581400" y="2819400"/>
            <a:ext cx="914400" cy="4572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4038600" y="3276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1" name="Line 7"/>
          <p:cNvSpPr>
            <a:spLocks noChangeShapeType="1"/>
          </p:cNvSpPr>
          <p:nvPr/>
        </p:nvSpPr>
        <p:spPr bwMode="auto">
          <a:xfrm>
            <a:off x="3581400" y="30480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4495800" y="31242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3352800" y="4648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2667000" y="3048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5" name="Freeform 11"/>
          <p:cNvSpPr>
            <a:spLocks/>
          </p:cNvSpPr>
          <p:nvPr/>
        </p:nvSpPr>
        <p:spPr bwMode="auto">
          <a:xfrm>
            <a:off x="3352800" y="2438400"/>
            <a:ext cx="2667000" cy="2743200"/>
          </a:xfrm>
          <a:custGeom>
            <a:avLst/>
            <a:gdLst/>
            <a:ahLst/>
            <a:cxnLst>
              <a:cxn ang="0">
                <a:pos x="0" y="1728"/>
              </a:cxn>
              <a:cxn ang="0">
                <a:pos x="1680" y="1728"/>
              </a:cxn>
              <a:cxn ang="0">
                <a:pos x="1680" y="0"/>
              </a:cxn>
              <a:cxn ang="0">
                <a:pos x="432" y="0"/>
              </a:cxn>
              <a:cxn ang="0">
                <a:pos x="432" y="240"/>
              </a:cxn>
            </a:cxnLst>
            <a:rect l="0" t="0" r="r" b="b"/>
            <a:pathLst>
              <a:path w="1680" h="1728">
                <a:moveTo>
                  <a:pt x="0" y="1728"/>
                </a:moveTo>
                <a:lnTo>
                  <a:pt x="1680" y="1728"/>
                </a:lnTo>
                <a:lnTo>
                  <a:pt x="1680" y="0"/>
                </a:lnTo>
                <a:lnTo>
                  <a:pt x="432" y="0"/>
                </a:lnTo>
                <a:lnTo>
                  <a:pt x="432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6" name="Oval 12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 flipV="1">
            <a:off x="2438400" y="3352800"/>
            <a:ext cx="45720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8" name="Line 14"/>
          <p:cNvSpPr>
            <a:spLocks noChangeShapeType="1"/>
          </p:cNvSpPr>
          <p:nvPr/>
        </p:nvSpPr>
        <p:spPr bwMode="auto">
          <a:xfrm flipV="1">
            <a:off x="3810000" y="3429000"/>
            <a:ext cx="45720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9" name="Line 15"/>
          <p:cNvSpPr>
            <a:spLocks noChangeShapeType="1"/>
          </p:cNvSpPr>
          <p:nvPr/>
        </p:nvSpPr>
        <p:spPr bwMode="auto">
          <a:xfrm flipV="1">
            <a:off x="3200400" y="4724400"/>
            <a:ext cx="45720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2286000" y="2514600"/>
            <a:ext cx="62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0, 1</a:t>
            </a:r>
          </a:p>
        </p:txBody>
      </p:sp>
      <p:sp>
        <p:nvSpPr>
          <p:cNvPr id="282641" name="Text Box 17"/>
          <p:cNvSpPr txBox="1">
            <a:spLocks noChangeArrowheads="1"/>
          </p:cNvSpPr>
          <p:nvPr/>
        </p:nvSpPr>
        <p:spPr bwMode="auto">
          <a:xfrm>
            <a:off x="5181600" y="2895600"/>
            <a:ext cx="51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Ck</a:t>
            </a: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Elementi base del diagramma di flusso (</a:t>
            </a:r>
            <a:r>
              <a:rPr lang="it-IT" dirty="0" err="1" smtClean="0"/>
              <a:t>ASM=</a:t>
            </a:r>
            <a:r>
              <a:rPr lang="it-IT" dirty="0" smtClean="0"/>
              <a:t> </a:t>
            </a:r>
            <a:r>
              <a:rPr lang="it-IT" dirty="0" err="1" smtClean="0"/>
              <a:t>Algoritmic</a:t>
            </a:r>
            <a:r>
              <a:rPr lang="it-IT" dirty="0" smtClean="0"/>
              <a:t> State </a:t>
            </a:r>
            <a:r>
              <a:rPr lang="it-IT" dirty="0" err="1" smtClean="0"/>
              <a:t>Machine</a:t>
            </a:r>
            <a:r>
              <a:rPr lang="it-IT" dirty="0" smtClean="0"/>
              <a:t>)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Blocco di Stato</a:t>
            </a:r>
          </a:p>
          <a:p>
            <a:pPr lvl="1" eaLnBrk="1" hangingPunct="1">
              <a:defRPr/>
            </a:pPr>
            <a:r>
              <a:rPr lang="it-IT" dirty="0" smtClean="0"/>
              <a:t>AAA		Etichetta</a:t>
            </a:r>
          </a:p>
          <a:p>
            <a:pPr lvl="1" eaLnBrk="1" hangingPunct="1">
              <a:defRPr/>
            </a:pPr>
            <a:r>
              <a:rPr lang="it-IT" dirty="0" err="1" smtClean="0"/>
              <a:t>nnn</a:t>
            </a:r>
            <a:r>
              <a:rPr lang="it-IT" dirty="0" smtClean="0"/>
              <a:t>		numerazione di stato</a:t>
            </a:r>
          </a:p>
          <a:p>
            <a:pPr lvl="1" eaLnBrk="1" hangingPunct="1">
              <a:defRPr/>
            </a:pPr>
            <a:r>
              <a:rPr lang="it-IT" dirty="0" smtClean="0"/>
              <a:t>X, Y, Z 	Uscite attive</a:t>
            </a:r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3302000" y="4521200"/>
            <a:ext cx="1778000" cy="8636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X, Y, Z</a:t>
            </a:r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4191000" y="40386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4191000" y="5410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679" name="Rectangle 7"/>
          <p:cNvSpPr>
            <a:spLocks noChangeArrowheads="1"/>
          </p:cNvSpPr>
          <p:nvPr/>
        </p:nvSpPr>
        <p:spPr bwMode="auto">
          <a:xfrm>
            <a:off x="3260725" y="4098925"/>
            <a:ext cx="73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nnn</a:t>
            </a:r>
          </a:p>
        </p:txBody>
      </p:sp>
      <p:sp>
        <p:nvSpPr>
          <p:cNvPr id="412680" name="Rectangle 8"/>
          <p:cNvSpPr>
            <a:spLocks noChangeArrowheads="1"/>
          </p:cNvSpPr>
          <p:nvPr/>
        </p:nvSpPr>
        <p:spPr bwMode="auto">
          <a:xfrm>
            <a:off x="4379913" y="4098925"/>
            <a:ext cx="84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AAA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Elementi base del diagramma di flusso 2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defTabSz="762000" eaLnBrk="1" hangingPunct="1">
              <a:defRPr/>
            </a:pPr>
            <a:r>
              <a:rPr lang="it-IT" dirty="0" smtClean="0"/>
              <a:t>Blocco Decisionale</a:t>
            </a:r>
          </a:p>
          <a:p>
            <a:pPr marL="819150" lvl="1" defTabSz="762000" eaLnBrk="1" hangingPunct="1">
              <a:defRPr/>
            </a:pPr>
            <a:r>
              <a:rPr lang="it-IT" dirty="0" smtClean="0"/>
              <a:t>(</a:t>
            </a:r>
            <a:r>
              <a:rPr lang="it-IT" dirty="0" err="1" smtClean="0"/>
              <a:t>A+B</a:t>
            </a:r>
            <a:r>
              <a:rPr lang="it-IT" dirty="0" smtClean="0"/>
              <a:t>)C		Condizione su gli ingressi</a:t>
            </a:r>
          </a:p>
          <a:p>
            <a:pPr marL="819150" lvl="1" defTabSz="762000" eaLnBrk="1" hangingPunct="1">
              <a:defRPr/>
            </a:pPr>
            <a:r>
              <a:rPr lang="it-IT" dirty="0" smtClean="0"/>
              <a:t>Y (1) (V)		Condizione verificata</a:t>
            </a:r>
          </a:p>
          <a:p>
            <a:pPr marL="819150" lvl="1" defTabSz="762000" eaLnBrk="1" hangingPunct="1">
              <a:defRPr/>
            </a:pPr>
            <a:r>
              <a:rPr lang="it-IT" dirty="0" smtClean="0"/>
              <a:t>N (0) (F)		Condizione non verificata		</a:t>
            </a: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191000" y="40386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701" name="AutoShape 5"/>
          <p:cNvSpPr>
            <a:spLocks noChangeArrowheads="1"/>
          </p:cNvSpPr>
          <p:nvPr/>
        </p:nvSpPr>
        <p:spPr bwMode="auto">
          <a:xfrm>
            <a:off x="3073400" y="4521200"/>
            <a:ext cx="2235200" cy="1168400"/>
          </a:xfrm>
          <a:prstGeom prst="diamond">
            <a:avLst/>
          </a:prstGeom>
          <a:noFill/>
          <a:ln w="508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(A+B)C</a:t>
            </a:r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 flipH="1">
            <a:off x="2057400" y="51054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703" name="Rectangle 7"/>
          <p:cNvSpPr>
            <a:spLocks noChangeArrowheads="1"/>
          </p:cNvSpPr>
          <p:nvPr/>
        </p:nvSpPr>
        <p:spPr bwMode="auto">
          <a:xfrm>
            <a:off x="2574925" y="4632325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17418" name="Line 8"/>
          <p:cNvSpPr>
            <a:spLocks noChangeShapeType="1"/>
          </p:cNvSpPr>
          <p:nvPr/>
        </p:nvSpPr>
        <p:spPr bwMode="auto">
          <a:xfrm flipH="1">
            <a:off x="5334000" y="51054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705" name="Rectangle 9"/>
          <p:cNvSpPr>
            <a:spLocks noChangeArrowheads="1"/>
          </p:cNvSpPr>
          <p:nvPr/>
        </p:nvSpPr>
        <p:spPr bwMode="auto">
          <a:xfrm>
            <a:off x="5394325" y="463232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</a:t>
            </a:r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31</a:t>
            </a:fld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Elementi base del diagramma di flusso 3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Blocco di Uscita</a:t>
            </a:r>
          </a:p>
          <a:p>
            <a:pPr lvl="1" eaLnBrk="1" hangingPunct="1">
              <a:defRPr/>
            </a:pPr>
            <a:r>
              <a:rPr lang="it-IT" dirty="0" smtClean="0"/>
              <a:t>Utile per le uscite asincrone</a:t>
            </a:r>
          </a:p>
          <a:p>
            <a:pPr lvl="1" eaLnBrk="1" hangingPunct="1">
              <a:defRPr/>
            </a:pPr>
            <a:r>
              <a:rPr lang="it-IT" dirty="0" smtClean="0"/>
              <a:t>X, Y, Z 	Uscite attive</a:t>
            </a:r>
          </a:p>
        </p:txBody>
      </p:sp>
      <p:sp>
        <p:nvSpPr>
          <p:cNvPr id="18438" name="Line 4"/>
          <p:cNvSpPr>
            <a:spLocks noChangeShapeType="1"/>
          </p:cNvSpPr>
          <p:nvPr/>
        </p:nvSpPr>
        <p:spPr bwMode="auto">
          <a:xfrm>
            <a:off x="4114800" y="3200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>
            <a:off x="4114800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40" name="AutoShape 6"/>
          <p:cNvSpPr>
            <a:spLocks noChangeArrowheads="1"/>
          </p:cNvSpPr>
          <p:nvPr/>
        </p:nvSpPr>
        <p:spPr bwMode="auto">
          <a:xfrm>
            <a:off x="3200400" y="3657600"/>
            <a:ext cx="1828800" cy="914400"/>
          </a:xfrm>
          <a:prstGeom prst="flowChartTerminator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Arial Rounded MT Bold" pitchFamily="34" charset="0"/>
              </a:rPr>
              <a:t>X, Y, Z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Condizioni sul Diagramma di flusso 1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 			</a:t>
            </a:r>
            <a:r>
              <a:rPr lang="it-IT" dirty="0" smtClean="0">
                <a:solidFill>
                  <a:srgbClr val="CC0000"/>
                </a:solidFill>
              </a:rPr>
              <a:t>Si					NO</a:t>
            </a:r>
          </a:p>
        </p:txBody>
      </p:sp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6019800" y="2997200"/>
            <a:ext cx="18288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X, Y, Z</a:t>
            </a: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 flipH="1">
            <a:off x="6934200" y="20574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6934200" y="36576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5751" name="Rectangle 7"/>
          <p:cNvSpPr>
            <a:spLocks noChangeArrowheads="1"/>
          </p:cNvSpPr>
          <p:nvPr/>
        </p:nvSpPr>
        <p:spPr bwMode="auto">
          <a:xfrm>
            <a:off x="5978525" y="2574925"/>
            <a:ext cx="73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nnn</a:t>
            </a:r>
          </a:p>
        </p:txBody>
      </p:sp>
      <p:sp>
        <p:nvSpPr>
          <p:cNvPr id="415752" name="Rectangle 8"/>
          <p:cNvSpPr>
            <a:spLocks noChangeArrowheads="1"/>
          </p:cNvSpPr>
          <p:nvPr/>
        </p:nvSpPr>
        <p:spPr bwMode="auto">
          <a:xfrm>
            <a:off x="7097713" y="2574925"/>
            <a:ext cx="84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AAA</a:t>
            </a:r>
          </a:p>
        </p:txBody>
      </p:sp>
      <p:sp>
        <p:nvSpPr>
          <p:cNvPr id="415753" name="AutoShape 9"/>
          <p:cNvSpPr>
            <a:spLocks noChangeArrowheads="1"/>
          </p:cNvSpPr>
          <p:nvPr/>
        </p:nvSpPr>
        <p:spPr bwMode="auto">
          <a:xfrm>
            <a:off x="5943600" y="4343400"/>
            <a:ext cx="1981200" cy="91440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(A+B)C</a:t>
            </a:r>
          </a:p>
        </p:txBody>
      </p:sp>
      <p:sp>
        <p:nvSpPr>
          <p:cNvPr id="19468" name="Freeform 10"/>
          <p:cNvSpPr>
            <a:spLocks/>
          </p:cNvSpPr>
          <p:nvPr/>
        </p:nvSpPr>
        <p:spPr bwMode="auto">
          <a:xfrm>
            <a:off x="5257800" y="3886200"/>
            <a:ext cx="1676400" cy="914400"/>
          </a:xfrm>
          <a:custGeom>
            <a:avLst/>
            <a:gdLst>
              <a:gd name="T0" fmla="*/ 432 w 1056"/>
              <a:gd name="T1" fmla="*/ 1488 h 1488"/>
              <a:gd name="T2" fmla="*/ 0 w 1056"/>
              <a:gd name="T3" fmla="*/ 1488 h 1488"/>
              <a:gd name="T4" fmla="*/ 0 w 1056"/>
              <a:gd name="T5" fmla="*/ 0 h 1488"/>
              <a:gd name="T6" fmla="*/ 1056 w 1056"/>
              <a:gd name="T7" fmla="*/ 0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1488"/>
              <a:gd name="T14" fmla="*/ 1056 w 1056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1488">
                <a:moveTo>
                  <a:pt x="432" y="1488"/>
                </a:moveTo>
                <a:lnTo>
                  <a:pt x="0" y="1488"/>
                </a:lnTo>
                <a:lnTo>
                  <a:pt x="0" y="0"/>
                </a:lnTo>
                <a:lnTo>
                  <a:pt x="105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69342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5756" name="Rectangle 12"/>
          <p:cNvSpPr>
            <a:spLocks noChangeArrowheads="1"/>
          </p:cNvSpPr>
          <p:nvPr/>
        </p:nvSpPr>
        <p:spPr bwMode="auto">
          <a:xfrm>
            <a:off x="6934200" y="52578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415757" name="Rectangle 13"/>
          <p:cNvSpPr>
            <a:spLocks noChangeArrowheads="1"/>
          </p:cNvSpPr>
          <p:nvPr/>
        </p:nvSpPr>
        <p:spPr bwMode="auto">
          <a:xfrm>
            <a:off x="5541963" y="43434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</a:t>
            </a:r>
          </a:p>
        </p:txBody>
      </p:sp>
      <p:sp>
        <p:nvSpPr>
          <p:cNvPr id="415758" name="Rectangle 14"/>
          <p:cNvSpPr>
            <a:spLocks noChangeArrowheads="1"/>
          </p:cNvSpPr>
          <p:nvPr/>
        </p:nvSpPr>
        <p:spPr bwMode="auto">
          <a:xfrm>
            <a:off x="1447800" y="2997200"/>
            <a:ext cx="18288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X, Y, Z</a:t>
            </a:r>
          </a:p>
        </p:txBody>
      </p:sp>
      <p:sp>
        <p:nvSpPr>
          <p:cNvPr id="19473" name="Line 15"/>
          <p:cNvSpPr>
            <a:spLocks noChangeShapeType="1"/>
          </p:cNvSpPr>
          <p:nvPr/>
        </p:nvSpPr>
        <p:spPr bwMode="auto">
          <a:xfrm flipH="1">
            <a:off x="2362200" y="20574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74" name="Line 16"/>
          <p:cNvSpPr>
            <a:spLocks noChangeShapeType="1"/>
          </p:cNvSpPr>
          <p:nvPr/>
        </p:nvSpPr>
        <p:spPr bwMode="auto">
          <a:xfrm>
            <a:off x="2362200" y="36576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5761" name="Rectangle 17"/>
          <p:cNvSpPr>
            <a:spLocks noChangeArrowheads="1"/>
          </p:cNvSpPr>
          <p:nvPr/>
        </p:nvSpPr>
        <p:spPr bwMode="auto">
          <a:xfrm>
            <a:off x="1406525" y="2574925"/>
            <a:ext cx="73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nnn</a:t>
            </a: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2525713" y="2574925"/>
            <a:ext cx="84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AAA</a:t>
            </a:r>
          </a:p>
        </p:txBody>
      </p:sp>
      <p:sp>
        <p:nvSpPr>
          <p:cNvPr id="415763" name="AutoShape 19"/>
          <p:cNvSpPr>
            <a:spLocks noChangeArrowheads="1"/>
          </p:cNvSpPr>
          <p:nvPr/>
        </p:nvSpPr>
        <p:spPr bwMode="auto">
          <a:xfrm>
            <a:off x="1371600" y="4343400"/>
            <a:ext cx="1981200" cy="91440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(A+B)C</a:t>
            </a:r>
          </a:p>
        </p:txBody>
      </p:sp>
      <p:sp>
        <p:nvSpPr>
          <p:cNvPr id="19478" name="Freeform 20"/>
          <p:cNvSpPr>
            <a:spLocks/>
          </p:cNvSpPr>
          <p:nvPr/>
        </p:nvSpPr>
        <p:spPr bwMode="auto">
          <a:xfrm>
            <a:off x="685800" y="2438400"/>
            <a:ext cx="1676400" cy="2362200"/>
          </a:xfrm>
          <a:custGeom>
            <a:avLst/>
            <a:gdLst>
              <a:gd name="T0" fmla="*/ 432 w 1056"/>
              <a:gd name="T1" fmla="*/ 1488 h 1488"/>
              <a:gd name="T2" fmla="*/ 0 w 1056"/>
              <a:gd name="T3" fmla="*/ 1488 h 1488"/>
              <a:gd name="T4" fmla="*/ 0 w 1056"/>
              <a:gd name="T5" fmla="*/ 0 h 1488"/>
              <a:gd name="T6" fmla="*/ 1056 w 1056"/>
              <a:gd name="T7" fmla="*/ 0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1488"/>
              <a:gd name="T14" fmla="*/ 1056 w 1056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1488">
                <a:moveTo>
                  <a:pt x="432" y="1488"/>
                </a:moveTo>
                <a:lnTo>
                  <a:pt x="0" y="1488"/>
                </a:lnTo>
                <a:lnTo>
                  <a:pt x="0" y="0"/>
                </a:lnTo>
                <a:lnTo>
                  <a:pt x="105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9479" name="Line 21"/>
          <p:cNvSpPr>
            <a:spLocks noChangeShapeType="1"/>
          </p:cNvSpPr>
          <p:nvPr/>
        </p:nvSpPr>
        <p:spPr bwMode="auto">
          <a:xfrm>
            <a:off x="2362200" y="52578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5766" name="Rectangle 22"/>
          <p:cNvSpPr>
            <a:spLocks noChangeArrowheads="1"/>
          </p:cNvSpPr>
          <p:nvPr/>
        </p:nvSpPr>
        <p:spPr bwMode="auto">
          <a:xfrm>
            <a:off x="2362200" y="52578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415767" name="Rectangle 23"/>
          <p:cNvSpPr>
            <a:spLocks noChangeArrowheads="1"/>
          </p:cNvSpPr>
          <p:nvPr/>
        </p:nvSpPr>
        <p:spPr bwMode="auto">
          <a:xfrm>
            <a:off x="969963" y="43434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</a:t>
            </a: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Condizioni sul Diagramma di flusso 2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 		</a:t>
            </a:r>
            <a:r>
              <a:rPr lang="it-IT" dirty="0" smtClean="0">
                <a:solidFill>
                  <a:srgbClr val="CC0000"/>
                </a:solidFill>
              </a:rPr>
              <a:t>Si					NO</a:t>
            </a:r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 flipH="1">
            <a:off x="2362200" y="2209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533400" y="4648200"/>
            <a:ext cx="16764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X, Y, Z</a:t>
            </a: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533400" y="41910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mm</a:t>
            </a:r>
          </a:p>
        </p:txBody>
      </p:sp>
      <p:sp>
        <p:nvSpPr>
          <p:cNvPr id="416775" name="Rectangle 7"/>
          <p:cNvSpPr>
            <a:spLocks noChangeArrowheads="1"/>
          </p:cNvSpPr>
          <p:nvPr/>
        </p:nvSpPr>
        <p:spPr bwMode="auto">
          <a:xfrm>
            <a:off x="1600200" y="4191000"/>
            <a:ext cx="62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AR</a:t>
            </a:r>
          </a:p>
        </p:txBody>
      </p:sp>
      <p:sp>
        <p:nvSpPr>
          <p:cNvPr id="416776" name="AutoShape 8"/>
          <p:cNvSpPr>
            <a:spLocks noChangeArrowheads="1"/>
          </p:cNvSpPr>
          <p:nvPr/>
        </p:nvSpPr>
        <p:spPr bwMode="auto">
          <a:xfrm>
            <a:off x="1676400" y="2895600"/>
            <a:ext cx="1371600" cy="76200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K=0</a:t>
            </a:r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1295400" y="28194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416778" name="Rectangle 10"/>
          <p:cNvSpPr>
            <a:spLocks noChangeArrowheads="1"/>
          </p:cNvSpPr>
          <p:nvPr/>
        </p:nvSpPr>
        <p:spPr bwMode="auto">
          <a:xfrm>
            <a:off x="3048000" y="28194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</a:t>
            </a:r>
          </a:p>
        </p:txBody>
      </p:sp>
      <p:sp>
        <p:nvSpPr>
          <p:cNvPr id="20493" name="Freeform 11"/>
          <p:cNvSpPr>
            <a:spLocks/>
          </p:cNvSpPr>
          <p:nvPr/>
        </p:nvSpPr>
        <p:spPr bwMode="auto">
          <a:xfrm>
            <a:off x="1371600" y="3276600"/>
            <a:ext cx="304800" cy="1371600"/>
          </a:xfrm>
          <a:custGeom>
            <a:avLst/>
            <a:gdLst>
              <a:gd name="T0" fmla="*/ 192 w 192"/>
              <a:gd name="T1" fmla="*/ 0 h 864"/>
              <a:gd name="T2" fmla="*/ 0 w 192"/>
              <a:gd name="T3" fmla="*/ 0 h 864"/>
              <a:gd name="T4" fmla="*/ 0 w 192"/>
              <a:gd name="T5" fmla="*/ 864 h 864"/>
              <a:gd name="T6" fmla="*/ 0 60000 65536"/>
              <a:gd name="T7" fmla="*/ 0 60000 65536"/>
              <a:gd name="T8" fmla="*/ 0 60000 65536"/>
              <a:gd name="T9" fmla="*/ 0 w 192"/>
              <a:gd name="T10" fmla="*/ 0 h 864"/>
              <a:gd name="T11" fmla="*/ 192 w 192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864">
                <a:moveTo>
                  <a:pt x="192" y="0"/>
                </a:moveTo>
                <a:lnTo>
                  <a:pt x="0" y="0"/>
                </a:lnTo>
                <a:lnTo>
                  <a:pt x="0" y="86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494" name="Freeform 12"/>
          <p:cNvSpPr>
            <a:spLocks/>
          </p:cNvSpPr>
          <p:nvPr/>
        </p:nvSpPr>
        <p:spPr bwMode="auto">
          <a:xfrm flipH="1">
            <a:off x="3048000" y="3276600"/>
            <a:ext cx="304800" cy="1371600"/>
          </a:xfrm>
          <a:custGeom>
            <a:avLst/>
            <a:gdLst>
              <a:gd name="T0" fmla="*/ 192 w 192"/>
              <a:gd name="T1" fmla="*/ 0 h 864"/>
              <a:gd name="T2" fmla="*/ 0 w 192"/>
              <a:gd name="T3" fmla="*/ 0 h 864"/>
              <a:gd name="T4" fmla="*/ 0 w 192"/>
              <a:gd name="T5" fmla="*/ 864 h 864"/>
              <a:gd name="T6" fmla="*/ 0 60000 65536"/>
              <a:gd name="T7" fmla="*/ 0 60000 65536"/>
              <a:gd name="T8" fmla="*/ 0 60000 65536"/>
              <a:gd name="T9" fmla="*/ 0 w 192"/>
              <a:gd name="T10" fmla="*/ 0 h 864"/>
              <a:gd name="T11" fmla="*/ 192 w 192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864">
                <a:moveTo>
                  <a:pt x="192" y="0"/>
                </a:moveTo>
                <a:lnTo>
                  <a:pt x="0" y="0"/>
                </a:lnTo>
                <a:lnTo>
                  <a:pt x="0" y="86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6781" name="Rectangle 13"/>
          <p:cNvSpPr>
            <a:spLocks noChangeArrowheads="1"/>
          </p:cNvSpPr>
          <p:nvPr/>
        </p:nvSpPr>
        <p:spPr bwMode="auto">
          <a:xfrm>
            <a:off x="2514600" y="4648200"/>
            <a:ext cx="16764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X, W</a:t>
            </a:r>
          </a:p>
        </p:txBody>
      </p:sp>
      <p:sp>
        <p:nvSpPr>
          <p:cNvPr id="416782" name="Rectangle 14"/>
          <p:cNvSpPr>
            <a:spLocks noChangeArrowheads="1"/>
          </p:cNvSpPr>
          <p:nvPr/>
        </p:nvSpPr>
        <p:spPr bwMode="auto">
          <a:xfrm>
            <a:off x="2590800" y="4191000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nn</a:t>
            </a:r>
          </a:p>
        </p:txBody>
      </p:sp>
      <p:sp>
        <p:nvSpPr>
          <p:cNvPr id="416783" name="Rectangle 15"/>
          <p:cNvSpPr>
            <a:spLocks noChangeArrowheads="1"/>
          </p:cNvSpPr>
          <p:nvPr/>
        </p:nvSpPr>
        <p:spPr bwMode="auto">
          <a:xfrm>
            <a:off x="3498850" y="4191000"/>
            <a:ext cx="63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AH</a:t>
            </a:r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flipH="1">
            <a:off x="6934200" y="3124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6785" name="Rectangle 17"/>
          <p:cNvSpPr>
            <a:spLocks noChangeArrowheads="1"/>
          </p:cNvSpPr>
          <p:nvPr/>
        </p:nvSpPr>
        <p:spPr bwMode="auto">
          <a:xfrm>
            <a:off x="5105400" y="4800600"/>
            <a:ext cx="16764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X, Y, Z</a:t>
            </a:r>
          </a:p>
        </p:txBody>
      </p:sp>
      <p:sp>
        <p:nvSpPr>
          <p:cNvPr id="416786" name="Rectangle 18"/>
          <p:cNvSpPr>
            <a:spLocks noChangeArrowheads="1"/>
          </p:cNvSpPr>
          <p:nvPr/>
        </p:nvSpPr>
        <p:spPr bwMode="auto">
          <a:xfrm>
            <a:off x="5105400" y="43434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mm</a:t>
            </a:r>
          </a:p>
        </p:txBody>
      </p:sp>
      <p:sp>
        <p:nvSpPr>
          <p:cNvPr id="416787" name="Rectangle 19"/>
          <p:cNvSpPr>
            <a:spLocks noChangeArrowheads="1"/>
          </p:cNvSpPr>
          <p:nvPr/>
        </p:nvSpPr>
        <p:spPr bwMode="auto">
          <a:xfrm>
            <a:off x="6172200" y="4343400"/>
            <a:ext cx="62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AR</a:t>
            </a:r>
          </a:p>
        </p:txBody>
      </p:sp>
      <p:sp>
        <p:nvSpPr>
          <p:cNvPr id="416788" name="AutoShape 20"/>
          <p:cNvSpPr>
            <a:spLocks noChangeArrowheads="1"/>
          </p:cNvSpPr>
          <p:nvPr/>
        </p:nvSpPr>
        <p:spPr bwMode="auto">
          <a:xfrm>
            <a:off x="6248400" y="2362200"/>
            <a:ext cx="1371600" cy="76200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K=0</a:t>
            </a:r>
          </a:p>
        </p:txBody>
      </p:sp>
      <p:sp>
        <p:nvSpPr>
          <p:cNvPr id="416789" name="Rectangle 21"/>
          <p:cNvSpPr>
            <a:spLocks noChangeArrowheads="1"/>
          </p:cNvSpPr>
          <p:nvPr/>
        </p:nvSpPr>
        <p:spPr bwMode="auto">
          <a:xfrm>
            <a:off x="7010400" y="31242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416790" name="Rectangle 22"/>
          <p:cNvSpPr>
            <a:spLocks noChangeArrowheads="1"/>
          </p:cNvSpPr>
          <p:nvPr/>
        </p:nvSpPr>
        <p:spPr bwMode="auto">
          <a:xfrm>
            <a:off x="7543800" y="22860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</a:t>
            </a:r>
          </a:p>
        </p:txBody>
      </p:sp>
      <p:sp>
        <p:nvSpPr>
          <p:cNvPr id="20505" name="Freeform 23"/>
          <p:cNvSpPr>
            <a:spLocks/>
          </p:cNvSpPr>
          <p:nvPr/>
        </p:nvSpPr>
        <p:spPr bwMode="auto">
          <a:xfrm>
            <a:off x="5943600" y="3657600"/>
            <a:ext cx="304800" cy="1143000"/>
          </a:xfrm>
          <a:custGeom>
            <a:avLst/>
            <a:gdLst>
              <a:gd name="T0" fmla="*/ 192 w 192"/>
              <a:gd name="T1" fmla="*/ 0 h 864"/>
              <a:gd name="T2" fmla="*/ 0 w 192"/>
              <a:gd name="T3" fmla="*/ 0 h 864"/>
              <a:gd name="T4" fmla="*/ 0 w 192"/>
              <a:gd name="T5" fmla="*/ 864 h 864"/>
              <a:gd name="T6" fmla="*/ 0 60000 65536"/>
              <a:gd name="T7" fmla="*/ 0 60000 65536"/>
              <a:gd name="T8" fmla="*/ 0 60000 65536"/>
              <a:gd name="T9" fmla="*/ 0 w 192"/>
              <a:gd name="T10" fmla="*/ 0 h 864"/>
              <a:gd name="T11" fmla="*/ 192 w 192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864">
                <a:moveTo>
                  <a:pt x="192" y="0"/>
                </a:moveTo>
                <a:lnTo>
                  <a:pt x="0" y="0"/>
                </a:lnTo>
                <a:lnTo>
                  <a:pt x="0" y="86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506" name="Freeform 24"/>
          <p:cNvSpPr>
            <a:spLocks/>
          </p:cNvSpPr>
          <p:nvPr/>
        </p:nvSpPr>
        <p:spPr bwMode="auto">
          <a:xfrm flipH="1">
            <a:off x="7543800" y="3657600"/>
            <a:ext cx="381000" cy="1143000"/>
          </a:xfrm>
          <a:custGeom>
            <a:avLst/>
            <a:gdLst>
              <a:gd name="T0" fmla="*/ 192 w 192"/>
              <a:gd name="T1" fmla="*/ 0 h 864"/>
              <a:gd name="T2" fmla="*/ 0 w 192"/>
              <a:gd name="T3" fmla="*/ 0 h 864"/>
              <a:gd name="T4" fmla="*/ 0 w 192"/>
              <a:gd name="T5" fmla="*/ 864 h 864"/>
              <a:gd name="T6" fmla="*/ 0 60000 65536"/>
              <a:gd name="T7" fmla="*/ 0 60000 65536"/>
              <a:gd name="T8" fmla="*/ 0 60000 65536"/>
              <a:gd name="T9" fmla="*/ 0 w 192"/>
              <a:gd name="T10" fmla="*/ 0 h 864"/>
              <a:gd name="T11" fmla="*/ 192 w 192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864">
                <a:moveTo>
                  <a:pt x="192" y="0"/>
                </a:moveTo>
                <a:lnTo>
                  <a:pt x="0" y="0"/>
                </a:lnTo>
                <a:lnTo>
                  <a:pt x="0" y="86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6793" name="Rectangle 25"/>
          <p:cNvSpPr>
            <a:spLocks noChangeArrowheads="1"/>
          </p:cNvSpPr>
          <p:nvPr/>
        </p:nvSpPr>
        <p:spPr bwMode="auto">
          <a:xfrm>
            <a:off x="7086600" y="4800600"/>
            <a:ext cx="16764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X, W</a:t>
            </a:r>
          </a:p>
        </p:txBody>
      </p:sp>
      <p:sp>
        <p:nvSpPr>
          <p:cNvPr id="416794" name="Rectangle 26"/>
          <p:cNvSpPr>
            <a:spLocks noChangeArrowheads="1"/>
          </p:cNvSpPr>
          <p:nvPr/>
        </p:nvSpPr>
        <p:spPr bwMode="auto">
          <a:xfrm>
            <a:off x="7162800" y="4343400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nn</a:t>
            </a:r>
          </a:p>
        </p:txBody>
      </p:sp>
      <p:sp>
        <p:nvSpPr>
          <p:cNvPr id="416795" name="Rectangle 27"/>
          <p:cNvSpPr>
            <a:spLocks noChangeArrowheads="1"/>
          </p:cNvSpPr>
          <p:nvPr/>
        </p:nvSpPr>
        <p:spPr bwMode="auto">
          <a:xfrm>
            <a:off x="8070850" y="4343400"/>
            <a:ext cx="63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AH</a:t>
            </a:r>
          </a:p>
        </p:txBody>
      </p:sp>
      <p:sp>
        <p:nvSpPr>
          <p:cNvPr id="20510" name="Line 28"/>
          <p:cNvSpPr>
            <a:spLocks noChangeShapeType="1"/>
          </p:cNvSpPr>
          <p:nvPr/>
        </p:nvSpPr>
        <p:spPr bwMode="auto">
          <a:xfrm flipH="1">
            <a:off x="6934200" y="2057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11" name="Line 29"/>
          <p:cNvSpPr>
            <a:spLocks noChangeShapeType="1"/>
          </p:cNvSpPr>
          <p:nvPr/>
        </p:nvSpPr>
        <p:spPr bwMode="auto">
          <a:xfrm>
            <a:off x="6248400" y="3657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12" name="Line 30"/>
          <p:cNvSpPr>
            <a:spLocks noChangeShapeType="1"/>
          </p:cNvSpPr>
          <p:nvPr/>
        </p:nvSpPr>
        <p:spPr bwMode="auto">
          <a:xfrm rot="5400000" flipH="1">
            <a:off x="7886700" y="247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Segnaposto numero diapositiva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34</a:t>
            </a:fld>
            <a:endParaRPr lang="it-IT" dirty="0"/>
          </a:p>
        </p:txBody>
      </p:sp>
      <p:sp>
        <p:nvSpPr>
          <p:cNvPr id="35" name="Segnaposto piè di pagina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Condizioni sul Diagramma di </a:t>
            </a:r>
            <a:r>
              <a:rPr lang="it-IT" smtClean="0"/>
              <a:t>flusso 3</a:t>
            </a:r>
            <a:endParaRPr lang="it-IT" dirty="0" smtClean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0768"/>
            <a:ext cx="8839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 		</a:t>
            </a:r>
            <a:r>
              <a:rPr lang="it-IT" dirty="0" smtClean="0">
                <a:solidFill>
                  <a:srgbClr val="CC0000"/>
                </a:solidFill>
              </a:rPr>
              <a:t>no					</a:t>
            </a:r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 flipH="1">
            <a:off x="2685256" y="292988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934616" y="4725144"/>
            <a:ext cx="16764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16776" name="AutoShape 8"/>
          <p:cNvSpPr>
            <a:spLocks noChangeArrowheads="1"/>
          </p:cNvSpPr>
          <p:nvPr/>
        </p:nvSpPr>
        <p:spPr bwMode="auto">
          <a:xfrm>
            <a:off x="1999456" y="3615680"/>
            <a:ext cx="1371600" cy="76200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K=0</a:t>
            </a:r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1618456" y="353948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416778" name="Rectangle 10"/>
          <p:cNvSpPr>
            <a:spLocks noChangeArrowheads="1"/>
          </p:cNvSpPr>
          <p:nvPr/>
        </p:nvSpPr>
        <p:spPr bwMode="auto">
          <a:xfrm>
            <a:off x="3371056" y="353948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</a:t>
            </a:r>
          </a:p>
        </p:txBody>
      </p:sp>
      <p:sp>
        <p:nvSpPr>
          <p:cNvPr id="20493" name="Freeform 11"/>
          <p:cNvSpPr>
            <a:spLocks/>
          </p:cNvSpPr>
          <p:nvPr/>
        </p:nvSpPr>
        <p:spPr bwMode="auto">
          <a:xfrm>
            <a:off x="1654696" y="3996680"/>
            <a:ext cx="344760" cy="728464"/>
          </a:xfrm>
          <a:custGeom>
            <a:avLst/>
            <a:gdLst>
              <a:gd name="T0" fmla="*/ 192 w 192"/>
              <a:gd name="T1" fmla="*/ 0 h 864"/>
              <a:gd name="T2" fmla="*/ 0 w 192"/>
              <a:gd name="T3" fmla="*/ 0 h 864"/>
              <a:gd name="T4" fmla="*/ 0 w 192"/>
              <a:gd name="T5" fmla="*/ 864 h 864"/>
              <a:gd name="T6" fmla="*/ 0 60000 65536"/>
              <a:gd name="T7" fmla="*/ 0 60000 65536"/>
              <a:gd name="T8" fmla="*/ 0 60000 65536"/>
              <a:gd name="T9" fmla="*/ 0 w 192"/>
              <a:gd name="T10" fmla="*/ 0 h 864"/>
              <a:gd name="T11" fmla="*/ 192 w 192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864">
                <a:moveTo>
                  <a:pt x="192" y="0"/>
                </a:moveTo>
                <a:lnTo>
                  <a:pt x="0" y="0"/>
                </a:lnTo>
                <a:lnTo>
                  <a:pt x="0" y="86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3707904" y="1412776"/>
            <a:ext cx="16764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 flipH="1">
            <a:off x="6538664" y="292988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788024" y="4725144"/>
            <a:ext cx="16764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7" name="AutoShape 8"/>
          <p:cNvSpPr>
            <a:spLocks noChangeArrowheads="1"/>
          </p:cNvSpPr>
          <p:nvPr/>
        </p:nvSpPr>
        <p:spPr bwMode="auto">
          <a:xfrm>
            <a:off x="5852864" y="3615680"/>
            <a:ext cx="1371600" cy="76200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H=0</a:t>
            </a:r>
            <a:endParaRPr lang="it-IT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5471864" y="353948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7224464" y="353948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</a:t>
            </a:r>
          </a:p>
        </p:txBody>
      </p:sp>
      <p:sp>
        <p:nvSpPr>
          <p:cNvPr id="40" name="Freeform 11"/>
          <p:cNvSpPr>
            <a:spLocks/>
          </p:cNvSpPr>
          <p:nvPr/>
        </p:nvSpPr>
        <p:spPr bwMode="auto">
          <a:xfrm>
            <a:off x="5508104" y="3996680"/>
            <a:ext cx="344760" cy="728464"/>
          </a:xfrm>
          <a:custGeom>
            <a:avLst/>
            <a:gdLst>
              <a:gd name="T0" fmla="*/ 192 w 192"/>
              <a:gd name="T1" fmla="*/ 0 h 864"/>
              <a:gd name="T2" fmla="*/ 0 w 192"/>
              <a:gd name="T3" fmla="*/ 0 h 864"/>
              <a:gd name="T4" fmla="*/ 0 w 192"/>
              <a:gd name="T5" fmla="*/ 864 h 864"/>
              <a:gd name="T6" fmla="*/ 0 60000 65536"/>
              <a:gd name="T7" fmla="*/ 0 60000 65536"/>
              <a:gd name="T8" fmla="*/ 0 60000 65536"/>
              <a:gd name="T9" fmla="*/ 0 w 192"/>
              <a:gd name="T10" fmla="*/ 0 h 864"/>
              <a:gd name="T11" fmla="*/ 192 w 192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864">
                <a:moveTo>
                  <a:pt x="192" y="0"/>
                </a:moveTo>
                <a:lnTo>
                  <a:pt x="0" y="0"/>
                </a:lnTo>
                <a:lnTo>
                  <a:pt x="0" y="86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" name="Freeform 12"/>
          <p:cNvSpPr>
            <a:spLocks/>
          </p:cNvSpPr>
          <p:nvPr/>
        </p:nvSpPr>
        <p:spPr bwMode="auto">
          <a:xfrm flipH="1">
            <a:off x="7224464" y="3996680"/>
            <a:ext cx="299864" cy="728464"/>
          </a:xfrm>
          <a:custGeom>
            <a:avLst/>
            <a:gdLst>
              <a:gd name="T0" fmla="*/ 192 w 192"/>
              <a:gd name="T1" fmla="*/ 0 h 864"/>
              <a:gd name="T2" fmla="*/ 0 w 192"/>
              <a:gd name="T3" fmla="*/ 0 h 864"/>
              <a:gd name="T4" fmla="*/ 0 w 192"/>
              <a:gd name="T5" fmla="*/ 864 h 864"/>
              <a:gd name="T6" fmla="*/ 0 60000 65536"/>
              <a:gd name="T7" fmla="*/ 0 60000 65536"/>
              <a:gd name="T8" fmla="*/ 0 60000 65536"/>
              <a:gd name="T9" fmla="*/ 0 w 192"/>
              <a:gd name="T10" fmla="*/ 0 h 864"/>
              <a:gd name="T11" fmla="*/ 192 w 192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864">
                <a:moveTo>
                  <a:pt x="192" y="0"/>
                </a:moveTo>
                <a:lnTo>
                  <a:pt x="0" y="0"/>
                </a:lnTo>
                <a:lnTo>
                  <a:pt x="0" y="86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6769224" y="4725144"/>
            <a:ext cx="1676400" cy="66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cxnSp>
        <p:nvCxnSpPr>
          <p:cNvPr id="44" name="Connettore 2 43"/>
          <p:cNvCxnSpPr>
            <a:stCxn id="416776" idx="3"/>
            <a:endCxn id="40" idx="1"/>
          </p:cNvCxnSpPr>
          <p:nvPr/>
        </p:nvCxnSpPr>
        <p:spPr>
          <a:xfrm>
            <a:off x="3371056" y="3996680"/>
            <a:ext cx="21370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endCxn id="35" idx="0"/>
          </p:cNvCxnSpPr>
          <p:nvPr/>
        </p:nvCxnSpPr>
        <p:spPr>
          <a:xfrm>
            <a:off x="2699792" y="2852936"/>
            <a:ext cx="3838872" cy="769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stCxn id="34" idx="2"/>
          </p:cNvCxnSpPr>
          <p:nvPr/>
        </p:nvCxnSpPr>
        <p:spPr>
          <a:xfrm rot="16200000" flipH="1">
            <a:off x="4169172" y="2450108"/>
            <a:ext cx="779760" cy="258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numero diapositiv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35</a:t>
            </a:fld>
            <a:endParaRPr lang="it-IT" dirty="0"/>
          </a:p>
        </p:txBody>
      </p:sp>
      <p:sp>
        <p:nvSpPr>
          <p:cNvPr id="25" name="Segnaposto piè di pagina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858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Diagramma di flusso del </a:t>
            </a:r>
            <a:r>
              <a:rPr lang="it-IT" dirty="0" err="1" smtClean="0"/>
              <a:t>Flip</a:t>
            </a:r>
            <a:r>
              <a:rPr lang="it-IT" dirty="0" smtClean="0"/>
              <a:t> – Flop J-K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 flipH="1">
            <a:off x="1497013" y="2365375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7798" name="Rectangle 6"/>
          <p:cNvSpPr>
            <a:spLocks noChangeArrowheads="1"/>
          </p:cNvSpPr>
          <p:nvPr/>
        </p:nvSpPr>
        <p:spPr bwMode="auto">
          <a:xfrm>
            <a:off x="869950" y="1768475"/>
            <a:ext cx="1379538" cy="574675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20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17799" name="Rectangle 7"/>
          <p:cNvSpPr>
            <a:spLocks noChangeArrowheads="1"/>
          </p:cNvSpPr>
          <p:nvPr/>
        </p:nvSpPr>
        <p:spPr bwMode="auto">
          <a:xfrm>
            <a:off x="869950" y="14239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417800" name="Rectangle 8"/>
          <p:cNvSpPr>
            <a:spLocks noChangeArrowheads="1"/>
          </p:cNvSpPr>
          <p:nvPr/>
        </p:nvSpPr>
        <p:spPr bwMode="auto">
          <a:xfrm>
            <a:off x="1839913" y="14239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</a:t>
            </a:r>
          </a:p>
        </p:txBody>
      </p:sp>
      <p:sp>
        <p:nvSpPr>
          <p:cNvPr id="417801" name="AutoShape 9"/>
          <p:cNvSpPr>
            <a:spLocks noChangeArrowheads="1"/>
          </p:cNvSpPr>
          <p:nvPr/>
        </p:nvSpPr>
        <p:spPr bwMode="auto">
          <a:xfrm>
            <a:off x="744538" y="2762250"/>
            <a:ext cx="1504950" cy="661988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J=0, K=0</a:t>
            </a:r>
          </a:p>
        </p:txBody>
      </p:sp>
      <p:sp>
        <p:nvSpPr>
          <p:cNvPr id="417802" name="Rectangle 10"/>
          <p:cNvSpPr>
            <a:spLocks noChangeArrowheads="1"/>
          </p:cNvSpPr>
          <p:nvPr/>
        </p:nvSpPr>
        <p:spPr bwMode="auto">
          <a:xfrm>
            <a:off x="471488" y="27622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 flipH="1">
            <a:off x="1497013" y="3424238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7804" name="AutoShape 12"/>
          <p:cNvSpPr>
            <a:spLocks noChangeArrowheads="1"/>
          </p:cNvSpPr>
          <p:nvPr/>
        </p:nvSpPr>
        <p:spPr bwMode="auto">
          <a:xfrm>
            <a:off x="744538" y="3821113"/>
            <a:ext cx="1504950" cy="663575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J=0, K=1</a:t>
            </a:r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 flipH="1">
            <a:off x="1497013" y="4484688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7806" name="AutoShape 14"/>
          <p:cNvSpPr>
            <a:spLocks noChangeArrowheads="1"/>
          </p:cNvSpPr>
          <p:nvPr/>
        </p:nvSpPr>
        <p:spPr bwMode="auto">
          <a:xfrm>
            <a:off x="744538" y="4881563"/>
            <a:ext cx="1504950" cy="661987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J=1, k=0</a:t>
            </a:r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H="1">
            <a:off x="1497013" y="1371600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 rot="5400000" flipH="1">
            <a:off x="492919" y="2905919"/>
            <a:ext cx="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rot="5400000" flipH="1">
            <a:off x="492919" y="3964781"/>
            <a:ext cx="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23" name="Freeform 18"/>
          <p:cNvSpPr>
            <a:spLocks/>
          </p:cNvSpPr>
          <p:nvPr/>
        </p:nvSpPr>
        <p:spPr bwMode="auto">
          <a:xfrm>
            <a:off x="304800" y="1371600"/>
            <a:ext cx="1192213" cy="2781300"/>
          </a:xfrm>
          <a:custGeom>
            <a:avLst/>
            <a:gdLst>
              <a:gd name="T0" fmla="*/ 0 w 912"/>
              <a:gd name="T1" fmla="*/ 2016 h 2016"/>
              <a:gd name="T2" fmla="*/ 0 w 912"/>
              <a:gd name="T3" fmla="*/ 0 h 2016"/>
              <a:gd name="T4" fmla="*/ 912 w 912"/>
              <a:gd name="T5" fmla="*/ 0 h 2016"/>
              <a:gd name="T6" fmla="*/ 0 60000 65536"/>
              <a:gd name="T7" fmla="*/ 0 60000 65536"/>
              <a:gd name="T8" fmla="*/ 0 60000 65536"/>
              <a:gd name="T9" fmla="*/ 0 w 912"/>
              <a:gd name="T10" fmla="*/ 0 h 2016"/>
              <a:gd name="T11" fmla="*/ 912 w 912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2016">
                <a:moveTo>
                  <a:pt x="0" y="2016"/>
                </a:moveTo>
                <a:lnTo>
                  <a:pt x="0" y="0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7811" name="Rectangle 19"/>
          <p:cNvSpPr>
            <a:spLocks noChangeArrowheads="1"/>
          </p:cNvSpPr>
          <p:nvPr/>
        </p:nvSpPr>
        <p:spPr bwMode="auto">
          <a:xfrm>
            <a:off x="471488" y="3756025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 rot="-5400000">
            <a:off x="2499519" y="5023644"/>
            <a:ext cx="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7813" name="Rectangle 21"/>
          <p:cNvSpPr>
            <a:spLocks noChangeArrowheads="1"/>
          </p:cNvSpPr>
          <p:nvPr/>
        </p:nvSpPr>
        <p:spPr bwMode="auto">
          <a:xfrm>
            <a:off x="2281238" y="4814888"/>
            <a:ext cx="342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 rot="5400000" flipH="1">
            <a:off x="492919" y="5023644"/>
            <a:ext cx="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 flipH="1">
            <a:off x="4757738" y="2365375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7816" name="Rectangle 24"/>
          <p:cNvSpPr>
            <a:spLocks noChangeArrowheads="1"/>
          </p:cNvSpPr>
          <p:nvPr/>
        </p:nvSpPr>
        <p:spPr bwMode="auto">
          <a:xfrm>
            <a:off x="4130675" y="1768475"/>
            <a:ext cx="1379538" cy="574675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417817" name="Rectangle 25"/>
          <p:cNvSpPr>
            <a:spLocks noChangeArrowheads="1"/>
          </p:cNvSpPr>
          <p:nvPr/>
        </p:nvSpPr>
        <p:spPr bwMode="auto">
          <a:xfrm>
            <a:off x="4132263" y="14239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417818" name="Rectangle 26"/>
          <p:cNvSpPr>
            <a:spLocks noChangeArrowheads="1"/>
          </p:cNvSpPr>
          <p:nvPr/>
        </p:nvSpPr>
        <p:spPr bwMode="auto">
          <a:xfrm flipH="1">
            <a:off x="5162550" y="14239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B</a:t>
            </a:r>
          </a:p>
        </p:txBody>
      </p:sp>
      <p:sp>
        <p:nvSpPr>
          <p:cNvPr id="417819" name="AutoShape 27"/>
          <p:cNvSpPr>
            <a:spLocks noChangeArrowheads="1"/>
          </p:cNvSpPr>
          <p:nvPr/>
        </p:nvSpPr>
        <p:spPr bwMode="auto">
          <a:xfrm>
            <a:off x="4005263" y="2762250"/>
            <a:ext cx="1504950" cy="661988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J=0, K=0</a:t>
            </a:r>
          </a:p>
        </p:txBody>
      </p:sp>
      <p:sp>
        <p:nvSpPr>
          <p:cNvPr id="417820" name="Rectangle 28"/>
          <p:cNvSpPr>
            <a:spLocks noChangeArrowheads="1"/>
          </p:cNvSpPr>
          <p:nvPr/>
        </p:nvSpPr>
        <p:spPr bwMode="auto">
          <a:xfrm>
            <a:off x="5489575" y="27622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21534" name="Line 29"/>
          <p:cNvSpPr>
            <a:spLocks noChangeShapeType="1"/>
          </p:cNvSpPr>
          <p:nvPr/>
        </p:nvSpPr>
        <p:spPr bwMode="auto">
          <a:xfrm flipH="1">
            <a:off x="4757738" y="3424238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7822" name="AutoShape 30"/>
          <p:cNvSpPr>
            <a:spLocks noChangeArrowheads="1"/>
          </p:cNvSpPr>
          <p:nvPr/>
        </p:nvSpPr>
        <p:spPr bwMode="auto">
          <a:xfrm>
            <a:off x="4005263" y="3821113"/>
            <a:ext cx="1504950" cy="663575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J=1, K=0</a:t>
            </a:r>
          </a:p>
        </p:txBody>
      </p:sp>
      <p:sp>
        <p:nvSpPr>
          <p:cNvPr id="21536" name="Line 31"/>
          <p:cNvSpPr>
            <a:spLocks noChangeShapeType="1"/>
          </p:cNvSpPr>
          <p:nvPr/>
        </p:nvSpPr>
        <p:spPr bwMode="auto">
          <a:xfrm flipH="1">
            <a:off x="4757738" y="4484688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7824" name="AutoShape 32"/>
          <p:cNvSpPr>
            <a:spLocks noChangeArrowheads="1"/>
          </p:cNvSpPr>
          <p:nvPr/>
        </p:nvSpPr>
        <p:spPr bwMode="auto">
          <a:xfrm>
            <a:off x="4005263" y="4881563"/>
            <a:ext cx="1504950" cy="661987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J=0, K=1</a:t>
            </a:r>
          </a:p>
        </p:txBody>
      </p:sp>
      <p:sp>
        <p:nvSpPr>
          <p:cNvPr id="21538" name="Line 33"/>
          <p:cNvSpPr>
            <a:spLocks noChangeShapeType="1"/>
          </p:cNvSpPr>
          <p:nvPr/>
        </p:nvSpPr>
        <p:spPr bwMode="auto">
          <a:xfrm flipH="1">
            <a:off x="4757738" y="1371600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39" name="Line 34"/>
          <p:cNvSpPr>
            <a:spLocks noChangeShapeType="1"/>
          </p:cNvSpPr>
          <p:nvPr/>
        </p:nvSpPr>
        <p:spPr bwMode="auto">
          <a:xfrm rot="-5400000">
            <a:off x="5761832" y="2905919"/>
            <a:ext cx="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40" name="Line 35"/>
          <p:cNvSpPr>
            <a:spLocks noChangeShapeType="1"/>
          </p:cNvSpPr>
          <p:nvPr/>
        </p:nvSpPr>
        <p:spPr bwMode="auto">
          <a:xfrm rot="-5400000">
            <a:off x="5761832" y="3964781"/>
            <a:ext cx="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41" name="Freeform 36"/>
          <p:cNvSpPr>
            <a:spLocks/>
          </p:cNvSpPr>
          <p:nvPr/>
        </p:nvSpPr>
        <p:spPr bwMode="auto">
          <a:xfrm flipH="1">
            <a:off x="4757738" y="1371600"/>
            <a:ext cx="1192212" cy="2781300"/>
          </a:xfrm>
          <a:custGeom>
            <a:avLst/>
            <a:gdLst>
              <a:gd name="T0" fmla="*/ 0 w 912"/>
              <a:gd name="T1" fmla="*/ 2016 h 2016"/>
              <a:gd name="T2" fmla="*/ 0 w 912"/>
              <a:gd name="T3" fmla="*/ 0 h 2016"/>
              <a:gd name="T4" fmla="*/ 912 w 912"/>
              <a:gd name="T5" fmla="*/ 0 h 2016"/>
              <a:gd name="T6" fmla="*/ 0 60000 65536"/>
              <a:gd name="T7" fmla="*/ 0 60000 65536"/>
              <a:gd name="T8" fmla="*/ 0 60000 65536"/>
              <a:gd name="T9" fmla="*/ 0 w 912"/>
              <a:gd name="T10" fmla="*/ 0 h 2016"/>
              <a:gd name="T11" fmla="*/ 912 w 912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2016">
                <a:moveTo>
                  <a:pt x="0" y="2016"/>
                </a:moveTo>
                <a:lnTo>
                  <a:pt x="0" y="0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7829" name="Rectangle 37"/>
          <p:cNvSpPr>
            <a:spLocks noChangeArrowheads="1"/>
          </p:cNvSpPr>
          <p:nvPr/>
        </p:nvSpPr>
        <p:spPr bwMode="auto">
          <a:xfrm>
            <a:off x="5489575" y="3756025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21543" name="Line 38"/>
          <p:cNvSpPr>
            <a:spLocks noChangeShapeType="1"/>
          </p:cNvSpPr>
          <p:nvPr/>
        </p:nvSpPr>
        <p:spPr bwMode="auto">
          <a:xfrm rot="-5400000">
            <a:off x="5761832" y="5023644"/>
            <a:ext cx="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7831" name="Rectangle 39"/>
          <p:cNvSpPr>
            <a:spLocks noChangeArrowheads="1"/>
          </p:cNvSpPr>
          <p:nvPr/>
        </p:nvSpPr>
        <p:spPr bwMode="auto">
          <a:xfrm>
            <a:off x="3732213" y="4881563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21545" name="Line 40"/>
          <p:cNvSpPr>
            <a:spLocks noChangeShapeType="1"/>
          </p:cNvSpPr>
          <p:nvPr/>
        </p:nvSpPr>
        <p:spPr bwMode="auto">
          <a:xfrm rot="5400000" flipH="1">
            <a:off x="3755232" y="5023644"/>
            <a:ext cx="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46" name="Line 41"/>
          <p:cNvSpPr>
            <a:spLocks noChangeShapeType="1"/>
          </p:cNvSpPr>
          <p:nvPr/>
        </p:nvSpPr>
        <p:spPr bwMode="auto">
          <a:xfrm rot="-5400000">
            <a:off x="4162426" y="776287"/>
            <a:ext cx="0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47" name="Line 42"/>
          <p:cNvSpPr>
            <a:spLocks noChangeShapeType="1"/>
          </p:cNvSpPr>
          <p:nvPr/>
        </p:nvSpPr>
        <p:spPr bwMode="auto">
          <a:xfrm rot="5400000" flipH="1">
            <a:off x="2092326" y="776287"/>
            <a:ext cx="0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48" name="Line 43"/>
          <p:cNvSpPr>
            <a:spLocks noChangeShapeType="1"/>
          </p:cNvSpPr>
          <p:nvPr/>
        </p:nvSpPr>
        <p:spPr bwMode="auto">
          <a:xfrm flipV="1">
            <a:off x="2687638" y="1371600"/>
            <a:ext cx="879475" cy="3840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49" name="Line 44"/>
          <p:cNvSpPr>
            <a:spLocks noChangeShapeType="1"/>
          </p:cNvSpPr>
          <p:nvPr/>
        </p:nvSpPr>
        <p:spPr bwMode="auto">
          <a:xfrm flipH="1" flipV="1">
            <a:off x="2687638" y="1371600"/>
            <a:ext cx="879475" cy="3840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417985" name="Group 193"/>
          <p:cNvGraphicFramePr>
            <a:graphicFrameLocks noGrp="1"/>
          </p:cNvGraphicFramePr>
          <p:nvPr/>
        </p:nvGraphicFramePr>
        <p:xfrm>
          <a:off x="7391400" y="2057400"/>
          <a:ext cx="1524000" cy="1722120"/>
        </p:xfrm>
        <a:graphic>
          <a:graphicData uri="http://schemas.openxmlformats.org/drawingml/2006/table">
            <a:tbl>
              <a:tblPr/>
              <a:tblGrid>
                <a:gridCol w="468313"/>
                <a:gridCol w="466725"/>
                <a:gridCol w="5889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8" name="Rectangle 142"/>
          <p:cNvSpPr>
            <a:spLocks noChangeArrowheads="1"/>
          </p:cNvSpPr>
          <p:nvPr/>
        </p:nvSpPr>
        <p:spPr bwMode="auto">
          <a:xfrm>
            <a:off x="6353175" y="4206875"/>
            <a:ext cx="2389188" cy="1406525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69" name="Rectangle 143"/>
          <p:cNvSpPr>
            <a:spLocks noChangeArrowheads="1"/>
          </p:cNvSpPr>
          <p:nvPr/>
        </p:nvSpPr>
        <p:spPr bwMode="auto">
          <a:xfrm>
            <a:off x="6513513" y="4283075"/>
            <a:ext cx="1158875" cy="941388"/>
          </a:xfrm>
          <a:prstGeom prst="rect">
            <a:avLst/>
          </a:prstGeom>
          <a:solidFill>
            <a:srgbClr val="66FFCC"/>
          </a:solidFill>
          <a:ln w="381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70" name="AutoShape 144"/>
          <p:cNvSpPr>
            <a:spLocks noChangeArrowheads="1"/>
          </p:cNvSpPr>
          <p:nvPr/>
        </p:nvSpPr>
        <p:spPr bwMode="auto">
          <a:xfrm rot="5400000">
            <a:off x="8067675" y="5100638"/>
            <a:ext cx="101600" cy="8255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71" name="Line 145"/>
          <p:cNvSpPr>
            <a:spLocks noChangeShapeType="1"/>
          </p:cNvSpPr>
          <p:nvPr/>
        </p:nvSpPr>
        <p:spPr bwMode="auto">
          <a:xfrm>
            <a:off x="8513763" y="4835525"/>
            <a:ext cx="300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72" name="Oval 146"/>
          <p:cNvSpPr>
            <a:spLocks noChangeArrowheads="1"/>
          </p:cNvSpPr>
          <p:nvPr/>
        </p:nvSpPr>
        <p:spPr bwMode="auto">
          <a:xfrm>
            <a:off x="8623300" y="4808538"/>
            <a:ext cx="53975" cy="523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73" name="Rectangle 147"/>
          <p:cNvSpPr>
            <a:spLocks noChangeArrowheads="1"/>
          </p:cNvSpPr>
          <p:nvPr/>
        </p:nvSpPr>
        <p:spPr bwMode="auto">
          <a:xfrm>
            <a:off x="8077200" y="4630738"/>
            <a:ext cx="436563" cy="7413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200">
                <a:latin typeface="Arial Rounded MT Bold" pitchFamily="34" charset="0"/>
              </a:rPr>
              <a:t>D  Q</a:t>
            </a:r>
          </a:p>
          <a:p>
            <a:endParaRPr lang="it-IT" sz="1200">
              <a:latin typeface="Arial Rounded MT Bold" pitchFamily="34" charset="0"/>
            </a:endParaRPr>
          </a:p>
          <a:p>
            <a:r>
              <a:rPr lang="it-IT" sz="1200">
                <a:latin typeface="Arial Rounded MT Bold" pitchFamily="34" charset="0"/>
              </a:rPr>
              <a:t>  Ck</a:t>
            </a:r>
          </a:p>
        </p:txBody>
      </p:sp>
      <p:sp>
        <p:nvSpPr>
          <p:cNvPr id="21574" name="Line 148"/>
          <p:cNvSpPr>
            <a:spLocks noChangeShapeType="1"/>
          </p:cNvSpPr>
          <p:nvPr/>
        </p:nvSpPr>
        <p:spPr bwMode="auto">
          <a:xfrm flipH="1">
            <a:off x="7483475" y="4835525"/>
            <a:ext cx="587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75" name="Freeform 149"/>
          <p:cNvSpPr>
            <a:spLocks/>
          </p:cNvSpPr>
          <p:nvPr/>
        </p:nvSpPr>
        <p:spPr bwMode="auto">
          <a:xfrm>
            <a:off x="7185025" y="4630738"/>
            <a:ext cx="134938" cy="1524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76" name="Freeform 150"/>
          <p:cNvSpPr>
            <a:spLocks/>
          </p:cNvSpPr>
          <p:nvPr/>
        </p:nvSpPr>
        <p:spPr bwMode="auto">
          <a:xfrm flipV="1">
            <a:off x="7185025" y="4886325"/>
            <a:ext cx="134938" cy="1524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77" name="Line 151"/>
          <p:cNvSpPr>
            <a:spLocks noChangeShapeType="1"/>
          </p:cNvSpPr>
          <p:nvPr/>
        </p:nvSpPr>
        <p:spPr bwMode="auto">
          <a:xfrm>
            <a:off x="8650288" y="48355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78" name="Line 152"/>
          <p:cNvSpPr>
            <a:spLocks noChangeShapeType="1"/>
          </p:cNvSpPr>
          <p:nvPr/>
        </p:nvSpPr>
        <p:spPr bwMode="auto">
          <a:xfrm>
            <a:off x="6254750" y="4987925"/>
            <a:ext cx="738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79" name="Freeform 153"/>
          <p:cNvSpPr>
            <a:spLocks/>
          </p:cNvSpPr>
          <p:nvPr/>
        </p:nvSpPr>
        <p:spPr bwMode="auto">
          <a:xfrm>
            <a:off x="6881813" y="4425950"/>
            <a:ext cx="1771650" cy="409575"/>
          </a:xfrm>
          <a:custGeom>
            <a:avLst/>
            <a:gdLst>
              <a:gd name="T0" fmla="*/ 2160 w 2160"/>
              <a:gd name="T1" fmla="*/ 768 h 768"/>
              <a:gd name="T2" fmla="*/ 2160 w 2160"/>
              <a:gd name="T3" fmla="*/ 0 h 768"/>
              <a:gd name="T4" fmla="*/ 0 w 2160"/>
              <a:gd name="T5" fmla="*/ 0 h 768"/>
              <a:gd name="T6" fmla="*/ 0 w 2160"/>
              <a:gd name="T7" fmla="*/ 288 h 768"/>
              <a:gd name="T8" fmla="*/ 144 w 2160"/>
              <a:gd name="T9" fmla="*/ 288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68"/>
              <a:gd name="T17" fmla="*/ 2160 w 2160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68">
                <a:moveTo>
                  <a:pt x="2160" y="768"/>
                </a:moveTo>
                <a:lnTo>
                  <a:pt x="2160" y="0"/>
                </a:lnTo>
                <a:lnTo>
                  <a:pt x="0" y="0"/>
                </a:lnTo>
                <a:lnTo>
                  <a:pt x="0" y="288"/>
                </a:lnTo>
                <a:lnTo>
                  <a:pt x="144" y="28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80" name="Line 154"/>
          <p:cNvSpPr>
            <a:spLocks noChangeShapeType="1"/>
          </p:cNvSpPr>
          <p:nvPr/>
        </p:nvSpPr>
        <p:spPr bwMode="auto">
          <a:xfrm rot="-5400000">
            <a:off x="6446838" y="4437063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81" name="Freeform 155"/>
          <p:cNvSpPr>
            <a:spLocks/>
          </p:cNvSpPr>
          <p:nvPr/>
        </p:nvSpPr>
        <p:spPr bwMode="auto">
          <a:xfrm>
            <a:off x="6877050" y="5091113"/>
            <a:ext cx="1773238" cy="382587"/>
          </a:xfrm>
          <a:custGeom>
            <a:avLst/>
            <a:gdLst>
              <a:gd name="T0" fmla="*/ 2160 w 2160"/>
              <a:gd name="T1" fmla="*/ 240 h 720"/>
              <a:gd name="T2" fmla="*/ 2160 w 2160"/>
              <a:gd name="T3" fmla="*/ 720 h 720"/>
              <a:gd name="T4" fmla="*/ 0 w 2160"/>
              <a:gd name="T5" fmla="*/ 720 h 720"/>
              <a:gd name="T6" fmla="*/ 0 w 2160"/>
              <a:gd name="T7" fmla="*/ 0 h 720"/>
              <a:gd name="T8" fmla="*/ 144 w 2160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20"/>
              <a:gd name="T17" fmla="*/ 2160 w 216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20">
                <a:moveTo>
                  <a:pt x="2160" y="240"/>
                </a:moveTo>
                <a:lnTo>
                  <a:pt x="2160" y="720"/>
                </a:lnTo>
                <a:lnTo>
                  <a:pt x="0" y="72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156"/>
          <p:cNvGrpSpPr>
            <a:grpSpLocks/>
          </p:cNvGrpSpPr>
          <p:nvPr/>
        </p:nvGrpSpPr>
        <p:grpSpPr bwMode="auto">
          <a:xfrm rot="5400000">
            <a:off x="8572500" y="5087938"/>
            <a:ext cx="153987" cy="109538"/>
            <a:chOff x="3744" y="2640"/>
            <a:chExt cx="288" cy="192"/>
          </a:xfrm>
        </p:grpSpPr>
        <p:sp>
          <p:nvSpPr>
            <p:cNvPr id="21603" name="AutoShape 157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604" name="Oval 158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59"/>
          <p:cNvGrpSpPr>
            <a:grpSpLocks/>
          </p:cNvGrpSpPr>
          <p:nvPr/>
        </p:nvGrpSpPr>
        <p:grpSpPr bwMode="auto">
          <a:xfrm>
            <a:off x="6665913" y="4605338"/>
            <a:ext cx="165100" cy="101600"/>
            <a:chOff x="3744" y="2640"/>
            <a:chExt cx="288" cy="192"/>
          </a:xfrm>
        </p:grpSpPr>
        <p:sp>
          <p:nvSpPr>
            <p:cNvPr id="21601" name="AutoShape 160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602" name="Oval 161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584" name="AutoShape 162"/>
          <p:cNvSpPr>
            <a:spLocks noChangeArrowheads="1"/>
          </p:cNvSpPr>
          <p:nvPr/>
        </p:nvSpPr>
        <p:spPr bwMode="auto">
          <a:xfrm>
            <a:off x="6992938" y="4552950"/>
            <a:ext cx="192087" cy="153988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163"/>
          <p:cNvGrpSpPr>
            <a:grpSpLocks/>
          </p:cNvGrpSpPr>
          <p:nvPr/>
        </p:nvGrpSpPr>
        <p:grpSpPr bwMode="auto">
          <a:xfrm>
            <a:off x="7292975" y="4757738"/>
            <a:ext cx="190500" cy="153987"/>
            <a:chOff x="3585" y="2352"/>
            <a:chExt cx="614" cy="480"/>
          </a:xfrm>
        </p:grpSpPr>
        <p:sp>
          <p:nvSpPr>
            <p:cNvPr id="21597" name="Arc 164"/>
            <p:cNvSpPr>
              <a:spLocks/>
            </p:cNvSpPr>
            <p:nvPr/>
          </p:nvSpPr>
          <p:spPr bwMode="auto">
            <a:xfrm>
              <a:off x="3585" y="2354"/>
              <a:ext cx="612" cy="241"/>
            </a:xfrm>
            <a:custGeom>
              <a:avLst/>
              <a:gdLst>
                <a:gd name="T0" fmla="*/ 0 w 21600"/>
                <a:gd name="T1" fmla="*/ 0 h 21872"/>
                <a:gd name="T2" fmla="*/ 612 w 21600"/>
                <a:gd name="T3" fmla="*/ 241 h 21872"/>
                <a:gd name="T4" fmla="*/ 0 w 21600"/>
                <a:gd name="T5" fmla="*/ 238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98" name="Arc 165"/>
            <p:cNvSpPr>
              <a:spLocks/>
            </p:cNvSpPr>
            <p:nvPr/>
          </p:nvSpPr>
          <p:spPr bwMode="auto">
            <a:xfrm flipV="1">
              <a:off x="3585" y="2592"/>
              <a:ext cx="614" cy="240"/>
            </a:xfrm>
            <a:custGeom>
              <a:avLst/>
              <a:gdLst>
                <a:gd name="T0" fmla="*/ 0 w 21600"/>
                <a:gd name="T1" fmla="*/ 0 h 21600"/>
                <a:gd name="T2" fmla="*/ 614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99" name="Arc 166"/>
            <p:cNvSpPr>
              <a:spLocks/>
            </p:cNvSpPr>
            <p:nvPr/>
          </p:nvSpPr>
          <p:spPr bwMode="auto">
            <a:xfrm>
              <a:off x="3585" y="235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600" name="Arc 167"/>
            <p:cNvSpPr>
              <a:spLocks/>
            </p:cNvSpPr>
            <p:nvPr/>
          </p:nvSpPr>
          <p:spPr bwMode="auto">
            <a:xfrm flipV="1">
              <a:off x="3585" y="259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586" name="AutoShape 168"/>
          <p:cNvSpPr>
            <a:spLocks noChangeArrowheads="1"/>
          </p:cNvSpPr>
          <p:nvPr/>
        </p:nvSpPr>
        <p:spPr bwMode="auto">
          <a:xfrm>
            <a:off x="6992938" y="4962525"/>
            <a:ext cx="192087" cy="153988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7961" name="Rectangle 169"/>
          <p:cNvSpPr>
            <a:spLocks noChangeArrowheads="1"/>
          </p:cNvSpPr>
          <p:nvPr/>
        </p:nvSpPr>
        <p:spPr bwMode="auto">
          <a:xfrm>
            <a:off x="7896225" y="5684838"/>
            <a:ext cx="244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Ck</a:t>
            </a:r>
          </a:p>
        </p:txBody>
      </p:sp>
      <p:sp>
        <p:nvSpPr>
          <p:cNvPr id="417962" name="Rectangle 170"/>
          <p:cNvSpPr>
            <a:spLocks noChangeArrowheads="1"/>
          </p:cNvSpPr>
          <p:nvPr/>
        </p:nvSpPr>
        <p:spPr bwMode="auto">
          <a:xfrm>
            <a:off x="6053138" y="4906963"/>
            <a:ext cx="873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</a:t>
            </a:r>
          </a:p>
        </p:txBody>
      </p:sp>
      <p:sp>
        <p:nvSpPr>
          <p:cNvPr id="417963" name="Rectangle 171"/>
          <p:cNvSpPr>
            <a:spLocks noChangeArrowheads="1"/>
          </p:cNvSpPr>
          <p:nvPr/>
        </p:nvSpPr>
        <p:spPr bwMode="auto">
          <a:xfrm>
            <a:off x="8866188" y="4757738"/>
            <a:ext cx="1190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21590" name="Line 172"/>
          <p:cNvSpPr>
            <a:spLocks noChangeShapeType="1"/>
          </p:cNvSpPr>
          <p:nvPr/>
        </p:nvSpPr>
        <p:spPr bwMode="auto">
          <a:xfrm rot="-5400000">
            <a:off x="6911182" y="4574381"/>
            <a:ext cx="0" cy="163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7965" name="Rectangle 173"/>
          <p:cNvSpPr>
            <a:spLocks noChangeArrowheads="1"/>
          </p:cNvSpPr>
          <p:nvPr/>
        </p:nvSpPr>
        <p:spPr bwMode="auto">
          <a:xfrm>
            <a:off x="6035675" y="4559300"/>
            <a:ext cx="1127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</a:t>
            </a:r>
          </a:p>
        </p:txBody>
      </p:sp>
      <p:sp>
        <p:nvSpPr>
          <p:cNvPr id="21592" name="Freeform 174"/>
          <p:cNvSpPr>
            <a:spLocks/>
          </p:cNvSpPr>
          <p:nvPr/>
        </p:nvSpPr>
        <p:spPr bwMode="auto">
          <a:xfrm>
            <a:off x="7956550" y="5140325"/>
            <a:ext cx="122238" cy="523875"/>
          </a:xfrm>
          <a:custGeom>
            <a:avLst/>
            <a:gdLst>
              <a:gd name="T0" fmla="*/ 213 w 213"/>
              <a:gd name="T1" fmla="*/ 0 h 983"/>
              <a:gd name="T2" fmla="*/ 0 w 213"/>
              <a:gd name="T3" fmla="*/ 0 h 983"/>
              <a:gd name="T4" fmla="*/ 0 w 213"/>
              <a:gd name="T5" fmla="*/ 983 h 983"/>
              <a:gd name="T6" fmla="*/ 0 60000 65536"/>
              <a:gd name="T7" fmla="*/ 0 60000 65536"/>
              <a:gd name="T8" fmla="*/ 0 60000 65536"/>
              <a:gd name="T9" fmla="*/ 0 w 213"/>
              <a:gd name="T10" fmla="*/ 0 h 983"/>
              <a:gd name="T11" fmla="*/ 213 w 213"/>
              <a:gd name="T12" fmla="*/ 983 h 9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" h="983">
                <a:moveTo>
                  <a:pt x="213" y="0"/>
                </a:moveTo>
                <a:lnTo>
                  <a:pt x="0" y="0"/>
                </a:lnTo>
                <a:lnTo>
                  <a:pt x="0" y="983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7967" name="Rectangle 175"/>
          <p:cNvSpPr>
            <a:spLocks noChangeArrowheads="1"/>
          </p:cNvSpPr>
          <p:nvPr/>
        </p:nvSpPr>
        <p:spPr bwMode="auto">
          <a:xfrm>
            <a:off x="6604000" y="4371975"/>
            <a:ext cx="341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R’</a:t>
            </a:r>
          </a:p>
        </p:txBody>
      </p:sp>
      <p:sp>
        <p:nvSpPr>
          <p:cNvPr id="21594" name="Line 176"/>
          <p:cNvSpPr>
            <a:spLocks noChangeShapeType="1"/>
          </p:cNvSpPr>
          <p:nvPr/>
        </p:nvSpPr>
        <p:spPr bwMode="auto">
          <a:xfrm>
            <a:off x="8518525" y="3489325"/>
            <a:ext cx="1889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95" name="Freeform 182"/>
          <p:cNvSpPr>
            <a:spLocks/>
          </p:cNvSpPr>
          <p:nvPr/>
        </p:nvSpPr>
        <p:spPr bwMode="auto">
          <a:xfrm>
            <a:off x="338138" y="5197475"/>
            <a:ext cx="2335212" cy="725488"/>
          </a:xfrm>
          <a:custGeom>
            <a:avLst/>
            <a:gdLst>
              <a:gd name="T0" fmla="*/ 0 w 1471"/>
              <a:gd name="T1" fmla="*/ 0 h 457"/>
              <a:gd name="T2" fmla="*/ 0 w 1471"/>
              <a:gd name="T3" fmla="*/ 457 h 457"/>
              <a:gd name="T4" fmla="*/ 1471 w 1471"/>
              <a:gd name="T5" fmla="*/ 457 h 457"/>
              <a:gd name="T6" fmla="*/ 1471 w 1471"/>
              <a:gd name="T7" fmla="*/ 7 h 457"/>
              <a:gd name="T8" fmla="*/ 0 60000 65536"/>
              <a:gd name="T9" fmla="*/ 0 60000 65536"/>
              <a:gd name="T10" fmla="*/ 0 60000 65536"/>
              <a:gd name="T11" fmla="*/ 0 60000 65536"/>
              <a:gd name="T12" fmla="*/ 0 w 1471"/>
              <a:gd name="T13" fmla="*/ 0 h 457"/>
              <a:gd name="T14" fmla="*/ 1471 w 1471"/>
              <a:gd name="T15" fmla="*/ 457 h 4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1" h="457">
                <a:moveTo>
                  <a:pt x="0" y="0"/>
                </a:moveTo>
                <a:lnTo>
                  <a:pt x="0" y="457"/>
                </a:lnTo>
                <a:lnTo>
                  <a:pt x="1471" y="457"/>
                </a:lnTo>
                <a:lnTo>
                  <a:pt x="1471" y="7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1596" name="Freeform 183"/>
          <p:cNvSpPr>
            <a:spLocks/>
          </p:cNvSpPr>
          <p:nvPr/>
        </p:nvSpPr>
        <p:spPr bwMode="auto">
          <a:xfrm>
            <a:off x="3578225" y="5178425"/>
            <a:ext cx="2335213" cy="725488"/>
          </a:xfrm>
          <a:custGeom>
            <a:avLst/>
            <a:gdLst>
              <a:gd name="T0" fmla="*/ 0 w 1471"/>
              <a:gd name="T1" fmla="*/ 0 h 457"/>
              <a:gd name="T2" fmla="*/ 0 w 1471"/>
              <a:gd name="T3" fmla="*/ 457 h 457"/>
              <a:gd name="T4" fmla="*/ 1471 w 1471"/>
              <a:gd name="T5" fmla="*/ 457 h 457"/>
              <a:gd name="T6" fmla="*/ 1471 w 1471"/>
              <a:gd name="T7" fmla="*/ 7 h 457"/>
              <a:gd name="T8" fmla="*/ 0 60000 65536"/>
              <a:gd name="T9" fmla="*/ 0 60000 65536"/>
              <a:gd name="T10" fmla="*/ 0 60000 65536"/>
              <a:gd name="T11" fmla="*/ 0 60000 65536"/>
              <a:gd name="T12" fmla="*/ 0 w 1471"/>
              <a:gd name="T13" fmla="*/ 0 h 457"/>
              <a:gd name="T14" fmla="*/ 1471 w 1471"/>
              <a:gd name="T15" fmla="*/ 457 h 4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1" h="457">
                <a:moveTo>
                  <a:pt x="0" y="0"/>
                </a:moveTo>
                <a:lnTo>
                  <a:pt x="0" y="457"/>
                </a:lnTo>
                <a:lnTo>
                  <a:pt x="1471" y="457"/>
                </a:lnTo>
                <a:lnTo>
                  <a:pt x="1471" y="7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5" name="Segnaposto numero diapositiva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36</a:t>
            </a:fld>
            <a:endParaRPr lang="it-IT" dirty="0"/>
          </a:p>
        </p:txBody>
      </p:sp>
      <p:sp>
        <p:nvSpPr>
          <p:cNvPr id="86" name="Segnaposto piè di pagina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858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Diagramma di flusso del </a:t>
            </a:r>
            <a:r>
              <a:rPr lang="it-IT" dirty="0" err="1" smtClean="0"/>
              <a:t>Flip</a:t>
            </a:r>
            <a:r>
              <a:rPr lang="it-IT" dirty="0" smtClean="0"/>
              <a:t> – Flop J-K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 flipH="1">
            <a:off x="1331913" y="2349500"/>
            <a:ext cx="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611188" y="1828800"/>
            <a:ext cx="1439862" cy="5207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20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774700" y="15017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1744663" y="15017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</a:t>
            </a:r>
          </a:p>
        </p:txBody>
      </p:sp>
      <p:sp>
        <p:nvSpPr>
          <p:cNvPr id="441352" name="AutoShape 8"/>
          <p:cNvSpPr>
            <a:spLocks noChangeArrowheads="1"/>
          </p:cNvSpPr>
          <p:nvPr/>
        </p:nvSpPr>
        <p:spPr bwMode="auto">
          <a:xfrm>
            <a:off x="611188" y="2889250"/>
            <a:ext cx="1439862" cy="769938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J=1</a:t>
            </a:r>
          </a:p>
        </p:txBody>
      </p:sp>
      <p:sp>
        <p:nvSpPr>
          <p:cNvPr id="441353" name="Rectangle 9"/>
          <p:cNvSpPr>
            <a:spLocks noChangeArrowheads="1"/>
          </p:cNvSpPr>
          <p:nvPr/>
        </p:nvSpPr>
        <p:spPr bwMode="auto">
          <a:xfrm>
            <a:off x="2051050" y="2708275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 flipH="1">
            <a:off x="1331913" y="1431925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1" name="Line 15"/>
          <p:cNvSpPr>
            <a:spLocks noChangeShapeType="1"/>
          </p:cNvSpPr>
          <p:nvPr/>
        </p:nvSpPr>
        <p:spPr bwMode="auto">
          <a:xfrm rot="5400000" flipH="1">
            <a:off x="341313" y="2979738"/>
            <a:ext cx="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2" name="Freeform 17"/>
          <p:cNvSpPr>
            <a:spLocks/>
          </p:cNvSpPr>
          <p:nvPr/>
        </p:nvSpPr>
        <p:spPr bwMode="auto">
          <a:xfrm>
            <a:off x="71438" y="1449388"/>
            <a:ext cx="1260475" cy="1800225"/>
          </a:xfrm>
          <a:custGeom>
            <a:avLst/>
            <a:gdLst>
              <a:gd name="T0" fmla="*/ 0 w 912"/>
              <a:gd name="T1" fmla="*/ 2016 h 2016"/>
              <a:gd name="T2" fmla="*/ 0 w 912"/>
              <a:gd name="T3" fmla="*/ 0 h 2016"/>
              <a:gd name="T4" fmla="*/ 912 w 912"/>
              <a:gd name="T5" fmla="*/ 0 h 2016"/>
              <a:gd name="T6" fmla="*/ 0 60000 65536"/>
              <a:gd name="T7" fmla="*/ 0 60000 65536"/>
              <a:gd name="T8" fmla="*/ 0 60000 65536"/>
              <a:gd name="T9" fmla="*/ 0 w 912"/>
              <a:gd name="T10" fmla="*/ 0 h 2016"/>
              <a:gd name="T11" fmla="*/ 912 w 912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2016">
                <a:moveTo>
                  <a:pt x="0" y="2016"/>
                </a:moveTo>
                <a:lnTo>
                  <a:pt x="0" y="0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543" name="Line 19"/>
          <p:cNvSpPr>
            <a:spLocks noChangeShapeType="1"/>
          </p:cNvSpPr>
          <p:nvPr/>
        </p:nvSpPr>
        <p:spPr bwMode="auto">
          <a:xfrm rot="-5400000">
            <a:off x="2321719" y="2978944"/>
            <a:ext cx="0" cy="541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4" name="Line 22"/>
          <p:cNvSpPr>
            <a:spLocks noChangeShapeType="1"/>
          </p:cNvSpPr>
          <p:nvPr/>
        </p:nvSpPr>
        <p:spPr bwMode="auto">
          <a:xfrm flipH="1">
            <a:off x="4572000" y="2349500"/>
            <a:ext cx="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41367" name="Rectangle 23"/>
          <p:cNvSpPr>
            <a:spLocks noChangeArrowheads="1"/>
          </p:cNvSpPr>
          <p:nvPr/>
        </p:nvSpPr>
        <p:spPr bwMode="auto">
          <a:xfrm>
            <a:off x="3851275" y="1828800"/>
            <a:ext cx="1441450" cy="5207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441368" name="Rectangle 24"/>
          <p:cNvSpPr>
            <a:spLocks noChangeArrowheads="1"/>
          </p:cNvSpPr>
          <p:nvPr/>
        </p:nvSpPr>
        <p:spPr bwMode="auto">
          <a:xfrm>
            <a:off x="4037013" y="15017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441369" name="Rectangle 25"/>
          <p:cNvSpPr>
            <a:spLocks noChangeArrowheads="1"/>
          </p:cNvSpPr>
          <p:nvPr/>
        </p:nvSpPr>
        <p:spPr bwMode="auto">
          <a:xfrm flipH="1">
            <a:off x="5067300" y="15017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B</a:t>
            </a:r>
          </a:p>
        </p:txBody>
      </p:sp>
      <p:sp>
        <p:nvSpPr>
          <p:cNvPr id="441370" name="AutoShape 26"/>
          <p:cNvSpPr>
            <a:spLocks noChangeArrowheads="1"/>
          </p:cNvSpPr>
          <p:nvPr/>
        </p:nvSpPr>
        <p:spPr bwMode="auto">
          <a:xfrm>
            <a:off x="3851275" y="2889250"/>
            <a:ext cx="1439863" cy="720725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K=1</a:t>
            </a:r>
          </a:p>
        </p:txBody>
      </p:sp>
      <p:sp>
        <p:nvSpPr>
          <p:cNvPr id="441371" name="Rectangle 27"/>
          <p:cNvSpPr>
            <a:spLocks noChangeArrowheads="1"/>
          </p:cNvSpPr>
          <p:nvPr/>
        </p:nvSpPr>
        <p:spPr bwMode="auto">
          <a:xfrm>
            <a:off x="3492500" y="2708275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22550" name="Line 32"/>
          <p:cNvSpPr>
            <a:spLocks noChangeShapeType="1"/>
          </p:cNvSpPr>
          <p:nvPr/>
        </p:nvSpPr>
        <p:spPr bwMode="auto">
          <a:xfrm flipH="1">
            <a:off x="4572000" y="1431925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51" name="Line 33"/>
          <p:cNvSpPr>
            <a:spLocks noChangeShapeType="1"/>
          </p:cNvSpPr>
          <p:nvPr/>
        </p:nvSpPr>
        <p:spPr bwMode="auto">
          <a:xfrm rot="-5400000">
            <a:off x="5562600" y="2979738"/>
            <a:ext cx="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52" name="Freeform 35"/>
          <p:cNvSpPr>
            <a:spLocks/>
          </p:cNvSpPr>
          <p:nvPr/>
        </p:nvSpPr>
        <p:spPr bwMode="auto">
          <a:xfrm flipH="1">
            <a:off x="4572000" y="1449388"/>
            <a:ext cx="1260475" cy="1800225"/>
          </a:xfrm>
          <a:custGeom>
            <a:avLst/>
            <a:gdLst>
              <a:gd name="T0" fmla="*/ 0 w 912"/>
              <a:gd name="T1" fmla="*/ 2016 h 2016"/>
              <a:gd name="T2" fmla="*/ 0 w 912"/>
              <a:gd name="T3" fmla="*/ 0 h 2016"/>
              <a:gd name="T4" fmla="*/ 912 w 912"/>
              <a:gd name="T5" fmla="*/ 0 h 2016"/>
              <a:gd name="T6" fmla="*/ 0 60000 65536"/>
              <a:gd name="T7" fmla="*/ 0 60000 65536"/>
              <a:gd name="T8" fmla="*/ 0 60000 65536"/>
              <a:gd name="T9" fmla="*/ 0 w 912"/>
              <a:gd name="T10" fmla="*/ 0 h 2016"/>
              <a:gd name="T11" fmla="*/ 912 w 912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2016">
                <a:moveTo>
                  <a:pt x="0" y="2016"/>
                </a:moveTo>
                <a:lnTo>
                  <a:pt x="0" y="0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553" name="Line 39"/>
          <p:cNvSpPr>
            <a:spLocks noChangeShapeType="1"/>
          </p:cNvSpPr>
          <p:nvPr/>
        </p:nvSpPr>
        <p:spPr bwMode="auto">
          <a:xfrm rot="5400000" flipH="1">
            <a:off x="3590132" y="2971006"/>
            <a:ext cx="0" cy="557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54" name="Line 40"/>
          <p:cNvSpPr>
            <a:spLocks noChangeShapeType="1"/>
          </p:cNvSpPr>
          <p:nvPr/>
        </p:nvSpPr>
        <p:spPr bwMode="auto">
          <a:xfrm rot="-5400000">
            <a:off x="4032250" y="90963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55" name="Line 41"/>
          <p:cNvSpPr>
            <a:spLocks noChangeShapeType="1"/>
          </p:cNvSpPr>
          <p:nvPr/>
        </p:nvSpPr>
        <p:spPr bwMode="auto">
          <a:xfrm rot="5400000" flipH="1">
            <a:off x="1962151" y="819150"/>
            <a:ext cx="0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56" name="Line 42"/>
          <p:cNvSpPr>
            <a:spLocks noChangeShapeType="1"/>
          </p:cNvSpPr>
          <p:nvPr/>
        </p:nvSpPr>
        <p:spPr bwMode="auto">
          <a:xfrm flipV="1">
            <a:off x="2592388" y="1449388"/>
            <a:ext cx="87947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57" name="Line 43"/>
          <p:cNvSpPr>
            <a:spLocks noChangeShapeType="1"/>
          </p:cNvSpPr>
          <p:nvPr/>
        </p:nvSpPr>
        <p:spPr bwMode="auto">
          <a:xfrm flipH="1" flipV="1">
            <a:off x="2592388" y="1449388"/>
            <a:ext cx="719137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441388" name="Group 44"/>
          <p:cNvGraphicFramePr>
            <a:graphicFrameLocks noGrp="1"/>
          </p:cNvGraphicFramePr>
          <p:nvPr/>
        </p:nvGraphicFramePr>
        <p:xfrm>
          <a:off x="7391400" y="2057400"/>
          <a:ext cx="1524000" cy="1722120"/>
        </p:xfrm>
        <a:graphic>
          <a:graphicData uri="http://schemas.openxmlformats.org/drawingml/2006/table">
            <a:tbl>
              <a:tblPr/>
              <a:tblGrid>
                <a:gridCol w="468313"/>
                <a:gridCol w="466725"/>
                <a:gridCol w="5889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6" name="Rectangle 78"/>
          <p:cNvSpPr>
            <a:spLocks noChangeArrowheads="1"/>
          </p:cNvSpPr>
          <p:nvPr/>
        </p:nvSpPr>
        <p:spPr bwMode="auto">
          <a:xfrm>
            <a:off x="6353175" y="4206875"/>
            <a:ext cx="2389188" cy="1406525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77" name="Rectangle 79"/>
          <p:cNvSpPr>
            <a:spLocks noChangeArrowheads="1"/>
          </p:cNvSpPr>
          <p:nvPr/>
        </p:nvSpPr>
        <p:spPr bwMode="auto">
          <a:xfrm>
            <a:off x="6513513" y="4283075"/>
            <a:ext cx="1158875" cy="941388"/>
          </a:xfrm>
          <a:prstGeom prst="rect">
            <a:avLst/>
          </a:prstGeom>
          <a:solidFill>
            <a:srgbClr val="66FFCC"/>
          </a:solidFill>
          <a:ln w="381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78" name="AutoShape 80"/>
          <p:cNvSpPr>
            <a:spLocks noChangeArrowheads="1"/>
          </p:cNvSpPr>
          <p:nvPr/>
        </p:nvSpPr>
        <p:spPr bwMode="auto">
          <a:xfrm rot="5400000">
            <a:off x="8067675" y="5100638"/>
            <a:ext cx="101600" cy="8255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79" name="Line 81"/>
          <p:cNvSpPr>
            <a:spLocks noChangeShapeType="1"/>
          </p:cNvSpPr>
          <p:nvPr/>
        </p:nvSpPr>
        <p:spPr bwMode="auto">
          <a:xfrm>
            <a:off x="8513763" y="4835525"/>
            <a:ext cx="300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0" name="Oval 82"/>
          <p:cNvSpPr>
            <a:spLocks noChangeArrowheads="1"/>
          </p:cNvSpPr>
          <p:nvPr/>
        </p:nvSpPr>
        <p:spPr bwMode="auto">
          <a:xfrm>
            <a:off x="8623300" y="4808538"/>
            <a:ext cx="53975" cy="523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81" name="Rectangle 83"/>
          <p:cNvSpPr>
            <a:spLocks noChangeArrowheads="1"/>
          </p:cNvSpPr>
          <p:nvPr/>
        </p:nvSpPr>
        <p:spPr bwMode="auto">
          <a:xfrm>
            <a:off x="8077200" y="4630738"/>
            <a:ext cx="436563" cy="7413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200">
                <a:latin typeface="Arial Rounded MT Bold" pitchFamily="34" charset="0"/>
              </a:rPr>
              <a:t>D  Q</a:t>
            </a:r>
          </a:p>
          <a:p>
            <a:endParaRPr lang="it-IT" sz="1200">
              <a:latin typeface="Arial Rounded MT Bold" pitchFamily="34" charset="0"/>
            </a:endParaRPr>
          </a:p>
          <a:p>
            <a:r>
              <a:rPr lang="it-IT" sz="1200">
                <a:latin typeface="Arial Rounded MT Bold" pitchFamily="34" charset="0"/>
              </a:rPr>
              <a:t>  Ck</a:t>
            </a:r>
          </a:p>
        </p:txBody>
      </p:sp>
      <p:sp>
        <p:nvSpPr>
          <p:cNvPr id="22582" name="Line 84"/>
          <p:cNvSpPr>
            <a:spLocks noChangeShapeType="1"/>
          </p:cNvSpPr>
          <p:nvPr/>
        </p:nvSpPr>
        <p:spPr bwMode="auto">
          <a:xfrm flipH="1">
            <a:off x="7483475" y="4835525"/>
            <a:ext cx="587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3" name="Freeform 85"/>
          <p:cNvSpPr>
            <a:spLocks/>
          </p:cNvSpPr>
          <p:nvPr/>
        </p:nvSpPr>
        <p:spPr bwMode="auto">
          <a:xfrm>
            <a:off x="7185025" y="4630738"/>
            <a:ext cx="134938" cy="1524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4" name="Freeform 86"/>
          <p:cNvSpPr>
            <a:spLocks/>
          </p:cNvSpPr>
          <p:nvPr/>
        </p:nvSpPr>
        <p:spPr bwMode="auto">
          <a:xfrm flipV="1">
            <a:off x="7185025" y="4886325"/>
            <a:ext cx="134938" cy="1524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5" name="Line 87"/>
          <p:cNvSpPr>
            <a:spLocks noChangeShapeType="1"/>
          </p:cNvSpPr>
          <p:nvPr/>
        </p:nvSpPr>
        <p:spPr bwMode="auto">
          <a:xfrm>
            <a:off x="8650288" y="48355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6" name="Line 88"/>
          <p:cNvSpPr>
            <a:spLocks noChangeShapeType="1"/>
          </p:cNvSpPr>
          <p:nvPr/>
        </p:nvSpPr>
        <p:spPr bwMode="auto">
          <a:xfrm>
            <a:off x="6254750" y="4987925"/>
            <a:ext cx="738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7" name="Freeform 89"/>
          <p:cNvSpPr>
            <a:spLocks/>
          </p:cNvSpPr>
          <p:nvPr/>
        </p:nvSpPr>
        <p:spPr bwMode="auto">
          <a:xfrm>
            <a:off x="6881813" y="4425950"/>
            <a:ext cx="1771650" cy="409575"/>
          </a:xfrm>
          <a:custGeom>
            <a:avLst/>
            <a:gdLst>
              <a:gd name="T0" fmla="*/ 2160 w 2160"/>
              <a:gd name="T1" fmla="*/ 768 h 768"/>
              <a:gd name="T2" fmla="*/ 2160 w 2160"/>
              <a:gd name="T3" fmla="*/ 0 h 768"/>
              <a:gd name="T4" fmla="*/ 0 w 2160"/>
              <a:gd name="T5" fmla="*/ 0 h 768"/>
              <a:gd name="T6" fmla="*/ 0 w 2160"/>
              <a:gd name="T7" fmla="*/ 288 h 768"/>
              <a:gd name="T8" fmla="*/ 144 w 2160"/>
              <a:gd name="T9" fmla="*/ 288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68"/>
              <a:gd name="T17" fmla="*/ 2160 w 2160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68">
                <a:moveTo>
                  <a:pt x="2160" y="768"/>
                </a:moveTo>
                <a:lnTo>
                  <a:pt x="2160" y="0"/>
                </a:lnTo>
                <a:lnTo>
                  <a:pt x="0" y="0"/>
                </a:lnTo>
                <a:lnTo>
                  <a:pt x="0" y="288"/>
                </a:lnTo>
                <a:lnTo>
                  <a:pt x="144" y="28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8" name="Line 90"/>
          <p:cNvSpPr>
            <a:spLocks noChangeShapeType="1"/>
          </p:cNvSpPr>
          <p:nvPr/>
        </p:nvSpPr>
        <p:spPr bwMode="auto">
          <a:xfrm rot="-5400000">
            <a:off x="6446838" y="4437063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89" name="Freeform 91"/>
          <p:cNvSpPr>
            <a:spLocks/>
          </p:cNvSpPr>
          <p:nvPr/>
        </p:nvSpPr>
        <p:spPr bwMode="auto">
          <a:xfrm>
            <a:off x="6877050" y="5091113"/>
            <a:ext cx="1773238" cy="382587"/>
          </a:xfrm>
          <a:custGeom>
            <a:avLst/>
            <a:gdLst>
              <a:gd name="T0" fmla="*/ 2160 w 2160"/>
              <a:gd name="T1" fmla="*/ 240 h 720"/>
              <a:gd name="T2" fmla="*/ 2160 w 2160"/>
              <a:gd name="T3" fmla="*/ 720 h 720"/>
              <a:gd name="T4" fmla="*/ 0 w 2160"/>
              <a:gd name="T5" fmla="*/ 720 h 720"/>
              <a:gd name="T6" fmla="*/ 0 w 2160"/>
              <a:gd name="T7" fmla="*/ 0 h 720"/>
              <a:gd name="T8" fmla="*/ 144 w 2160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20"/>
              <a:gd name="T17" fmla="*/ 2160 w 216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20">
                <a:moveTo>
                  <a:pt x="2160" y="240"/>
                </a:moveTo>
                <a:lnTo>
                  <a:pt x="2160" y="720"/>
                </a:lnTo>
                <a:lnTo>
                  <a:pt x="0" y="72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 rot="5400000">
            <a:off x="8572500" y="5087938"/>
            <a:ext cx="153987" cy="109538"/>
            <a:chOff x="3744" y="2640"/>
            <a:chExt cx="288" cy="192"/>
          </a:xfrm>
        </p:grpSpPr>
        <p:sp>
          <p:nvSpPr>
            <p:cNvPr id="22609" name="AutoShape 93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610" name="Oval 94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6665913" y="4605338"/>
            <a:ext cx="165100" cy="101600"/>
            <a:chOff x="3744" y="2640"/>
            <a:chExt cx="288" cy="192"/>
          </a:xfrm>
        </p:grpSpPr>
        <p:sp>
          <p:nvSpPr>
            <p:cNvPr id="22607" name="AutoShape 96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608" name="Oval 97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2592" name="AutoShape 98"/>
          <p:cNvSpPr>
            <a:spLocks noChangeArrowheads="1"/>
          </p:cNvSpPr>
          <p:nvPr/>
        </p:nvSpPr>
        <p:spPr bwMode="auto">
          <a:xfrm>
            <a:off x="6992938" y="4552950"/>
            <a:ext cx="192087" cy="153988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7292975" y="4757738"/>
            <a:ext cx="190500" cy="153987"/>
            <a:chOff x="3585" y="2352"/>
            <a:chExt cx="614" cy="480"/>
          </a:xfrm>
        </p:grpSpPr>
        <p:sp>
          <p:nvSpPr>
            <p:cNvPr id="22603" name="Arc 100"/>
            <p:cNvSpPr>
              <a:spLocks/>
            </p:cNvSpPr>
            <p:nvPr/>
          </p:nvSpPr>
          <p:spPr bwMode="auto">
            <a:xfrm>
              <a:off x="3585" y="2354"/>
              <a:ext cx="612" cy="241"/>
            </a:xfrm>
            <a:custGeom>
              <a:avLst/>
              <a:gdLst>
                <a:gd name="T0" fmla="*/ 0 w 21600"/>
                <a:gd name="T1" fmla="*/ 0 h 21872"/>
                <a:gd name="T2" fmla="*/ 612 w 21600"/>
                <a:gd name="T3" fmla="*/ 241 h 21872"/>
                <a:gd name="T4" fmla="*/ 0 w 21600"/>
                <a:gd name="T5" fmla="*/ 238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604" name="Arc 101"/>
            <p:cNvSpPr>
              <a:spLocks/>
            </p:cNvSpPr>
            <p:nvPr/>
          </p:nvSpPr>
          <p:spPr bwMode="auto">
            <a:xfrm flipV="1">
              <a:off x="3585" y="2592"/>
              <a:ext cx="614" cy="240"/>
            </a:xfrm>
            <a:custGeom>
              <a:avLst/>
              <a:gdLst>
                <a:gd name="T0" fmla="*/ 0 w 21600"/>
                <a:gd name="T1" fmla="*/ 0 h 21600"/>
                <a:gd name="T2" fmla="*/ 614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605" name="Arc 102"/>
            <p:cNvSpPr>
              <a:spLocks/>
            </p:cNvSpPr>
            <p:nvPr/>
          </p:nvSpPr>
          <p:spPr bwMode="auto">
            <a:xfrm>
              <a:off x="3585" y="235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606" name="Arc 103"/>
            <p:cNvSpPr>
              <a:spLocks/>
            </p:cNvSpPr>
            <p:nvPr/>
          </p:nvSpPr>
          <p:spPr bwMode="auto">
            <a:xfrm flipV="1">
              <a:off x="3585" y="259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2594" name="AutoShape 104"/>
          <p:cNvSpPr>
            <a:spLocks noChangeArrowheads="1"/>
          </p:cNvSpPr>
          <p:nvPr/>
        </p:nvSpPr>
        <p:spPr bwMode="auto">
          <a:xfrm>
            <a:off x="6992938" y="4962525"/>
            <a:ext cx="192087" cy="153988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41449" name="Rectangle 105"/>
          <p:cNvSpPr>
            <a:spLocks noChangeArrowheads="1"/>
          </p:cNvSpPr>
          <p:nvPr/>
        </p:nvSpPr>
        <p:spPr bwMode="auto">
          <a:xfrm>
            <a:off x="7896225" y="5684838"/>
            <a:ext cx="244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Ck</a:t>
            </a:r>
          </a:p>
        </p:txBody>
      </p:sp>
      <p:sp>
        <p:nvSpPr>
          <p:cNvPr id="441450" name="Rectangle 106"/>
          <p:cNvSpPr>
            <a:spLocks noChangeArrowheads="1"/>
          </p:cNvSpPr>
          <p:nvPr/>
        </p:nvSpPr>
        <p:spPr bwMode="auto">
          <a:xfrm>
            <a:off x="5957888" y="4984750"/>
            <a:ext cx="873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</a:t>
            </a:r>
          </a:p>
        </p:txBody>
      </p:sp>
      <p:sp>
        <p:nvSpPr>
          <p:cNvPr id="441451" name="Rectangle 107"/>
          <p:cNvSpPr>
            <a:spLocks noChangeArrowheads="1"/>
          </p:cNvSpPr>
          <p:nvPr/>
        </p:nvSpPr>
        <p:spPr bwMode="auto">
          <a:xfrm>
            <a:off x="8866188" y="4757738"/>
            <a:ext cx="1190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22598" name="Line 108"/>
          <p:cNvSpPr>
            <a:spLocks noChangeShapeType="1"/>
          </p:cNvSpPr>
          <p:nvPr/>
        </p:nvSpPr>
        <p:spPr bwMode="auto">
          <a:xfrm rot="-5400000">
            <a:off x="6911182" y="4574381"/>
            <a:ext cx="0" cy="163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41453" name="Rectangle 109"/>
          <p:cNvSpPr>
            <a:spLocks noChangeArrowheads="1"/>
          </p:cNvSpPr>
          <p:nvPr/>
        </p:nvSpPr>
        <p:spPr bwMode="auto">
          <a:xfrm>
            <a:off x="5940425" y="4637088"/>
            <a:ext cx="1127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</a:t>
            </a:r>
          </a:p>
        </p:txBody>
      </p:sp>
      <p:sp>
        <p:nvSpPr>
          <p:cNvPr id="22600" name="Freeform 110"/>
          <p:cNvSpPr>
            <a:spLocks/>
          </p:cNvSpPr>
          <p:nvPr/>
        </p:nvSpPr>
        <p:spPr bwMode="auto">
          <a:xfrm>
            <a:off x="7956550" y="5140325"/>
            <a:ext cx="122238" cy="523875"/>
          </a:xfrm>
          <a:custGeom>
            <a:avLst/>
            <a:gdLst>
              <a:gd name="T0" fmla="*/ 213 w 213"/>
              <a:gd name="T1" fmla="*/ 0 h 983"/>
              <a:gd name="T2" fmla="*/ 0 w 213"/>
              <a:gd name="T3" fmla="*/ 0 h 983"/>
              <a:gd name="T4" fmla="*/ 0 w 213"/>
              <a:gd name="T5" fmla="*/ 983 h 983"/>
              <a:gd name="T6" fmla="*/ 0 60000 65536"/>
              <a:gd name="T7" fmla="*/ 0 60000 65536"/>
              <a:gd name="T8" fmla="*/ 0 60000 65536"/>
              <a:gd name="T9" fmla="*/ 0 w 213"/>
              <a:gd name="T10" fmla="*/ 0 h 983"/>
              <a:gd name="T11" fmla="*/ 213 w 213"/>
              <a:gd name="T12" fmla="*/ 983 h 9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" h="983">
                <a:moveTo>
                  <a:pt x="213" y="0"/>
                </a:moveTo>
                <a:lnTo>
                  <a:pt x="0" y="0"/>
                </a:lnTo>
                <a:lnTo>
                  <a:pt x="0" y="983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41455" name="Rectangle 111"/>
          <p:cNvSpPr>
            <a:spLocks noChangeArrowheads="1"/>
          </p:cNvSpPr>
          <p:nvPr/>
        </p:nvSpPr>
        <p:spPr bwMode="auto">
          <a:xfrm>
            <a:off x="6604000" y="4371975"/>
            <a:ext cx="341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R’</a:t>
            </a:r>
          </a:p>
        </p:txBody>
      </p:sp>
      <p:sp>
        <p:nvSpPr>
          <p:cNvPr id="22602" name="Line 112"/>
          <p:cNvSpPr>
            <a:spLocks noChangeShapeType="1"/>
          </p:cNvSpPr>
          <p:nvPr/>
        </p:nvSpPr>
        <p:spPr bwMode="auto">
          <a:xfrm>
            <a:off x="8518525" y="3489325"/>
            <a:ext cx="1889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7" name="Segnaposto numero diapositiva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37</a:t>
            </a:fld>
            <a:endParaRPr lang="it-IT" dirty="0"/>
          </a:p>
        </p:txBody>
      </p:sp>
      <p:sp>
        <p:nvSpPr>
          <p:cNvPr id="68" name="Segnaposto piè di pagina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Grafo Orientato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I nodi corrispondono agli stati</a:t>
            </a:r>
          </a:p>
          <a:p>
            <a:pPr lvl="1" eaLnBrk="1" hangingPunct="1">
              <a:defRPr/>
            </a:pPr>
            <a:r>
              <a:rPr lang="it-IT" dirty="0" smtClean="0"/>
              <a:t>Internamente è indicato il valore dello stato e delle variabili d’uscita</a:t>
            </a:r>
          </a:p>
          <a:p>
            <a:pPr lvl="1" eaLnBrk="1" hangingPunct="1">
              <a:defRPr/>
            </a:pPr>
            <a:r>
              <a:rPr lang="it-IT" dirty="0" smtClean="0"/>
              <a:t>da ogni nodo partano tanti archi quante sono le configurazioni degli ingressi</a:t>
            </a:r>
          </a:p>
          <a:p>
            <a:pPr eaLnBrk="1" hangingPunct="1">
              <a:defRPr/>
            </a:pPr>
            <a:r>
              <a:rPr lang="it-IT" dirty="0" smtClean="0"/>
              <a:t>Gli archi orientati corrispondono alle transizioni dovute agli ingressi</a:t>
            </a:r>
          </a:p>
          <a:p>
            <a:pPr lvl="1" eaLnBrk="1" hangingPunct="1">
              <a:defRPr/>
            </a:pPr>
            <a:r>
              <a:rPr lang="it-IT" dirty="0" smtClean="0"/>
              <a:t>Sopra gli archi è riportata la configurazione degli ingressi corrispondente (e delle uscite asincrone)</a:t>
            </a:r>
          </a:p>
          <a:p>
            <a:pPr lvl="1" eaLnBrk="1" hangingPunct="1">
              <a:defRPr/>
            </a:pPr>
            <a:r>
              <a:rPr lang="it-IT" dirty="0" smtClean="0"/>
              <a:t>Le configurazioni degli ingressi che danno luogo a stati non specificati comportano archi interrotti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Grafo del </a:t>
            </a:r>
            <a:r>
              <a:rPr lang="it-IT" dirty="0" err="1" smtClean="0"/>
              <a:t>Flip</a:t>
            </a:r>
            <a:r>
              <a:rPr lang="it-IT" dirty="0" smtClean="0"/>
              <a:t> – Flop J-K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  <a:p>
            <a:pPr eaLnBrk="1" hangingPunct="1">
              <a:defRPr/>
            </a:pPr>
            <a:endParaRPr lang="it-IT" sz="2000" dirty="0" smtClean="0"/>
          </a:p>
          <a:p>
            <a:pPr eaLnBrk="1" hangingPunct="1">
              <a:defRPr/>
            </a:pPr>
            <a:endParaRPr lang="it-IT" sz="2000" dirty="0" smtClean="0"/>
          </a:p>
          <a:p>
            <a:pPr eaLnBrk="1" hangingPunct="1">
              <a:defRPr/>
            </a:pPr>
            <a:r>
              <a:rPr lang="it-IT" sz="2000" dirty="0" smtClean="0"/>
              <a:t>Gli archi che si  richiudono sullo stesso stato da dove partono indicano uno sto stabile di Memorizzazione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511300" y="1630363"/>
            <a:ext cx="973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JK/(Q)</a:t>
            </a:r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533400" y="1524000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Y/Q</a:t>
            </a:r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1447800" y="1981200"/>
            <a:ext cx="963613" cy="7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1644650" y="4338638"/>
            <a:ext cx="793750" cy="539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A/0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4951413" y="4292600"/>
            <a:ext cx="793750" cy="5413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B/1</a:t>
            </a:r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2260600" y="3878263"/>
            <a:ext cx="2844800" cy="495300"/>
          </a:xfrm>
          <a:custGeom>
            <a:avLst/>
            <a:gdLst>
              <a:gd name="T0" fmla="*/ 0 w 2064"/>
              <a:gd name="T1" fmla="*/ 528 h 528"/>
              <a:gd name="T2" fmla="*/ 1008 w 2064"/>
              <a:gd name="T3" fmla="*/ 0 h 528"/>
              <a:gd name="T4" fmla="*/ 2064 w 2064"/>
              <a:gd name="T5" fmla="*/ 528 h 528"/>
              <a:gd name="T6" fmla="*/ 0 60000 65536"/>
              <a:gd name="T7" fmla="*/ 0 60000 65536"/>
              <a:gd name="T8" fmla="*/ 0 60000 65536"/>
              <a:gd name="T9" fmla="*/ 0 w 2064"/>
              <a:gd name="T10" fmla="*/ 0 h 528"/>
              <a:gd name="T11" fmla="*/ 2064 w 20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28">
                <a:moveTo>
                  <a:pt x="0" y="528"/>
                </a:moveTo>
                <a:cubicBezTo>
                  <a:pt x="332" y="264"/>
                  <a:pt x="664" y="0"/>
                  <a:pt x="1008" y="0"/>
                </a:cubicBezTo>
                <a:cubicBezTo>
                  <a:pt x="1352" y="0"/>
                  <a:pt x="1708" y="264"/>
                  <a:pt x="2064" y="5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 flipV="1">
            <a:off x="2306638" y="4789488"/>
            <a:ext cx="2778125" cy="684212"/>
          </a:xfrm>
          <a:custGeom>
            <a:avLst/>
            <a:gdLst>
              <a:gd name="T0" fmla="*/ 0 w 2064"/>
              <a:gd name="T1" fmla="*/ 528 h 528"/>
              <a:gd name="T2" fmla="*/ 1008 w 2064"/>
              <a:gd name="T3" fmla="*/ 0 h 528"/>
              <a:gd name="T4" fmla="*/ 2064 w 2064"/>
              <a:gd name="T5" fmla="*/ 528 h 528"/>
              <a:gd name="T6" fmla="*/ 0 60000 65536"/>
              <a:gd name="T7" fmla="*/ 0 60000 65536"/>
              <a:gd name="T8" fmla="*/ 0 60000 65536"/>
              <a:gd name="T9" fmla="*/ 0 w 2064"/>
              <a:gd name="T10" fmla="*/ 0 h 528"/>
              <a:gd name="T11" fmla="*/ 2064 w 20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28">
                <a:moveTo>
                  <a:pt x="0" y="528"/>
                </a:moveTo>
                <a:cubicBezTo>
                  <a:pt x="332" y="264"/>
                  <a:pt x="664" y="0"/>
                  <a:pt x="1008" y="0"/>
                </a:cubicBezTo>
                <a:cubicBezTo>
                  <a:pt x="1352" y="0"/>
                  <a:pt x="1708" y="264"/>
                  <a:pt x="2064" y="5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354388" y="3581400"/>
            <a:ext cx="485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10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334125" y="4749800"/>
            <a:ext cx="485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10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54050" y="4873625"/>
            <a:ext cx="485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01</a:t>
            </a:r>
          </a:p>
        </p:txBody>
      </p:sp>
      <p:sp>
        <p:nvSpPr>
          <p:cNvPr id="24592" name="Arc 16"/>
          <p:cNvSpPr>
            <a:spLocks/>
          </p:cNvSpPr>
          <p:nvPr/>
        </p:nvSpPr>
        <p:spPr bwMode="auto">
          <a:xfrm rot="3514656">
            <a:off x="1281907" y="4510881"/>
            <a:ext cx="304800" cy="769937"/>
          </a:xfrm>
          <a:custGeom>
            <a:avLst/>
            <a:gdLst>
              <a:gd name="T0" fmla="*/ 226744 w 43200"/>
              <a:gd name="T1" fmla="*/ 0 h 40455"/>
              <a:gd name="T2" fmla="*/ 60191 w 43200"/>
              <a:gd name="T3" fmla="*/ 31555 h 40455"/>
              <a:gd name="T4" fmla="*/ 152400 w 43200"/>
              <a:gd name="T5" fmla="*/ 358847 h 40455"/>
              <a:gd name="T6" fmla="*/ 0 60000 65536"/>
              <a:gd name="T7" fmla="*/ 0 60000 65536"/>
              <a:gd name="T8" fmla="*/ 0 60000 65536"/>
              <a:gd name="T9" fmla="*/ 0 w 43200"/>
              <a:gd name="T10" fmla="*/ 0 h 40455"/>
              <a:gd name="T11" fmla="*/ 43200 w 43200"/>
              <a:gd name="T12" fmla="*/ 40455 h 40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55" fill="none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</a:path>
              <a:path w="43200" h="40455" stroke="0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  <a:lnTo>
                  <a:pt x="21600" y="1885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93" name="Arc 17"/>
          <p:cNvSpPr>
            <a:spLocks/>
          </p:cNvSpPr>
          <p:nvPr/>
        </p:nvSpPr>
        <p:spPr bwMode="auto">
          <a:xfrm rot="18085344" flipH="1">
            <a:off x="5779294" y="4466431"/>
            <a:ext cx="304800" cy="769938"/>
          </a:xfrm>
          <a:custGeom>
            <a:avLst/>
            <a:gdLst>
              <a:gd name="T0" fmla="*/ 226744 w 43200"/>
              <a:gd name="T1" fmla="*/ 0 h 40455"/>
              <a:gd name="T2" fmla="*/ 60191 w 43200"/>
              <a:gd name="T3" fmla="*/ 31555 h 40455"/>
              <a:gd name="T4" fmla="*/ 152400 w 43200"/>
              <a:gd name="T5" fmla="*/ 358848 h 40455"/>
              <a:gd name="T6" fmla="*/ 0 60000 65536"/>
              <a:gd name="T7" fmla="*/ 0 60000 65536"/>
              <a:gd name="T8" fmla="*/ 0 60000 65536"/>
              <a:gd name="T9" fmla="*/ 0 w 43200"/>
              <a:gd name="T10" fmla="*/ 0 h 40455"/>
              <a:gd name="T11" fmla="*/ 43200 w 43200"/>
              <a:gd name="T12" fmla="*/ 40455 h 40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55" fill="none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</a:path>
              <a:path w="43200" h="40455" stroke="0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  <a:lnTo>
                  <a:pt x="21600" y="1885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3441700" y="4581525"/>
            <a:ext cx="5651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11</a:t>
            </a:r>
          </a:p>
        </p:txBody>
      </p:sp>
      <p:sp>
        <p:nvSpPr>
          <p:cNvPr id="24595" name="Text Box 21"/>
          <p:cNvSpPr txBox="1">
            <a:spLocks noChangeArrowheads="1"/>
          </p:cNvSpPr>
          <p:nvPr/>
        </p:nvSpPr>
        <p:spPr bwMode="auto">
          <a:xfrm>
            <a:off x="3327400" y="3897313"/>
            <a:ext cx="485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11</a:t>
            </a:r>
          </a:p>
        </p:txBody>
      </p:sp>
      <p:sp>
        <p:nvSpPr>
          <p:cNvPr id="24596" name="Text Box 22"/>
          <p:cNvSpPr txBox="1">
            <a:spLocks noChangeArrowheads="1"/>
          </p:cNvSpPr>
          <p:nvPr/>
        </p:nvSpPr>
        <p:spPr bwMode="auto">
          <a:xfrm>
            <a:off x="3408363" y="5032375"/>
            <a:ext cx="490537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01</a:t>
            </a:r>
          </a:p>
        </p:txBody>
      </p:sp>
      <p:graphicFrame>
        <p:nvGraphicFramePr>
          <p:cNvPr id="294137" name="Group 249"/>
          <p:cNvGraphicFramePr>
            <a:graphicFrameLocks noGrp="1"/>
          </p:cNvGraphicFramePr>
          <p:nvPr/>
        </p:nvGraphicFramePr>
        <p:xfrm>
          <a:off x="7315200" y="3657600"/>
          <a:ext cx="1524000" cy="1722120"/>
        </p:xfrm>
        <a:graphic>
          <a:graphicData uri="http://schemas.openxmlformats.org/drawingml/2006/table">
            <a:tbl>
              <a:tblPr/>
              <a:tblGrid>
                <a:gridCol w="468313"/>
                <a:gridCol w="466725"/>
                <a:gridCol w="5889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5" name="Text Box 127"/>
          <p:cNvSpPr txBox="1">
            <a:spLocks noChangeArrowheads="1"/>
          </p:cNvSpPr>
          <p:nvPr/>
        </p:nvSpPr>
        <p:spPr bwMode="auto">
          <a:xfrm>
            <a:off x="519113" y="5373688"/>
            <a:ext cx="1841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endParaRPr lang="it-IT" sz="1400">
              <a:latin typeface="Arial Rounded MT Bold" pitchFamily="34" charset="0"/>
            </a:endParaRPr>
          </a:p>
        </p:txBody>
      </p:sp>
      <p:sp>
        <p:nvSpPr>
          <p:cNvPr id="24616" name="Rectangle 130"/>
          <p:cNvSpPr>
            <a:spLocks noChangeArrowheads="1"/>
          </p:cNvSpPr>
          <p:nvPr/>
        </p:nvSpPr>
        <p:spPr bwMode="auto">
          <a:xfrm>
            <a:off x="5857875" y="963613"/>
            <a:ext cx="2389188" cy="1406525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617" name="Rectangle 131"/>
          <p:cNvSpPr>
            <a:spLocks noChangeArrowheads="1"/>
          </p:cNvSpPr>
          <p:nvPr/>
        </p:nvSpPr>
        <p:spPr bwMode="auto">
          <a:xfrm>
            <a:off x="6018213" y="1039813"/>
            <a:ext cx="1158875" cy="941387"/>
          </a:xfrm>
          <a:prstGeom prst="rect">
            <a:avLst/>
          </a:prstGeom>
          <a:solidFill>
            <a:srgbClr val="66FFCC"/>
          </a:solidFill>
          <a:ln w="381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618" name="AutoShape 132"/>
          <p:cNvSpPr>
            <a:spLocks noChangeArrowheads="1"/>
          </p:cNvSpPr>
          <p:nvPr/>
        </p:nvSpPr>
        <p:spPr bwMode="auto">
          <a:xfrm rot="5400000">
            <a:off x="7572375" y="1857375"/>
            <a:ext cx="101600" cy="8255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619" name="Line 133"/>
          <p:cNvSpPr>
            <a:spLocks noChangeShapeType="1"/>
          </p:cNvSpPr>
          <p:nvPr/>
        </p:nvSpPr>
        <p:spPr bwMode="auto">
          <a:xfrm>
            <a:off x="8018463" y="1592263"/>
            <a:ext cx="300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20" name="Oval 134"/>
          <p:cNvSpPr>
            <a:spLocks noChangeArrowheads="1"/>
          </p:cNvSpPr>
          <p:nvPr/>
        </p:nvSpPr>
        <p:spPr bwMode="auto">
          <a:xfrm>
            <a:off x="8128000" y="1565275"/>
            <a:ext cx="53975" cy="523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621" name="Rectangle 135"/>
          <p:cNvSpPr>
            <a:spLocks noChangeArrowheads="1"/>
          </p:cNvSpPr>
          <p:nvPr/>
        </p:nvSpPr>
        <p:spPr bwMode="auto">
          <a:xfrm>
            <a:off x="7581900" y="1387475"/>
            <a:ext cx="436563" cy="7413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200">
                <a:latin typeface="Arial Rounded MT Bold" pitchFamily="34" charset="0"/>
              </a:rPr>
              <a:t>D  Q</a:t>
            </a:r>
          </a:p>
          <a:p>
            <a:endParaRPr lang="it-IT" sz="1200">
              <a:latin typeface="Arial Rounded MT Bold" pitchFamily="34" charset="0"/>
            </a:endParaRPr>
          </a:p>
          <a:p>
            <a:r>
              <a:rPr lang="it-IT" sz="1200">
                <a:latin typeface="Arial Rounded MT Bold" pitchFamily="34" charset="0"/>
              </a:rPr>
              <a:t>  Ck</a:t>
            </a:r>
          </a:p>
        </p:txBody>
      </p:sp>
      <p:sp>
        <p:nvSpPr>
          <p:cNvPr id="24622" name="Line 136"/>
          <p:cNvSpPr>
            <a:spLocks noChangeShapeType="1"/>
          </p:cNvSpPr>
          <p:nvPr/>
        </p:nvSpPr>
        <p:spPr bwMode="auto">
          <a:xfrm flipH="1">
            <a:off x="6988175" y="1592263"/>
            <a:ext cx="587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23" name="Freeform 137"/>
          <p:cNvSpPr>
            <a:spLocks/>
          </p:cNvSpPr>
          <p:nvPr/>
        </p:nvSpPr>
        <p:spPr bwMode="auto">
          <a:xfrm>
            <a:off x="6689725" y="1387475"/>
            <a:ext cx="134938" cy="1524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24" name="Freeform 138"/>
          <p:cNvSpPr>
            <a:spLocks/>
          </p:cNvSpPr>
          <p:nvPr/>
        </p:nvSpPr>
        <p:spPr bwMode="auto">
          <a:xfrm flipV="1">
            <a:off x="6689725" y="1643063"/>
            <a:ext cx="134938" cy="1524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25" name="Line 139"/>
          <p:cNvSpPr>
            <a:spLocks noChangeShapeType="1"/>
          </p:cNvSpPr>
          <p:nvPr/>
        </p:nvSpPr>
        <p:spPr bwMode="auto">
          <a:xfrm>
            <a:off x="8154988" y="15922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26" name="Line 140"/>
          <p:cNvSpPr>
            <a:spLocks noChangeShapeType="1"/>
          </p:cNvSpPr>
          <p:nvPr/>
        </p:nvSpPr>
        <p:spPr bwMode="auto">
          <a:xfrm>
            <a:off x="5759450" y="1744663"/>
            <a:ext cx="738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27" name="Freeform 141"/>
          <p:cNvSpPr>
            <a:spLocks/>
          </p:cNvSpPr>
          <p:nvPr/>
        </p:nvSpPr>
        <p:spPr bwMode="auto">
          <a:xfrm>
            <a:off x="6386513" y="1182688"/>
            <a:ext cx="1771650" cy="409575"/>
          </a:xfrm>
          <a:custGeom>
            <a:avLst/>
            <a:gdLst>
              <a:gd name="T0" fmla="*/ 2160 w 2160"/>
              <a:gd name="T1" fmla="*/ 768 h 768"/>
              <a:gd name="T2" fmla="*/ 2160 w 2160"/>
              <a:gd name="T3" fmla="*/ 0 h 768"/>
              <a:gd name="T4" fmla="*/ 0 w 2160"/>
              <a:gd name="T5" fmla="*/ 0 h 768"/>
              <a:gd name="T6" fmla="*/ 0 w 2160"/>
              <a:gd name="T7" fmla="*/ 288 h 768"/>
              <a:gd name="T8" fmla="*/ 144 w 2160"/>
              <a:gd name="T9" fmla="*/ 288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68"/>
              <a:gd name="T17" fmla="*/ 2160 w 2160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68">
                <a:moveTo>
                  <a:pt x="2160" y="768"/>
                </a:moveTo>
                <a:lnTo>
                  <a:pt x="2160" y="0"/>
                </a:lnTo>
                <a:lnTo>
                  <a:pt x="0" y="0"/>
                </a:lnTo>
                <a:lnTo>
                  <a:pt x="0" y="288"/>
                </a:lnTo>
                <a:lnTo>
                  <a:pt x="144" y="28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28" name="Line 142"/>
          <p:cNvSpPr>
            <a:spLocks noChangeShapeType="1"/>
          </p:cNvSpPr>
          <p:nvPr/>
        </p:nvSpPr>
        <p:spPr bwMode="auto">
          <a:xfrm rot="-5400000">
            <a:off x="5951538" y="1193800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29" name="Freeform 143"/>
          <p:cNvSpPr>
            <a:spLocks/>
          </p:cNvSpPr>
          <p:nvPr/>
        </p:nvSpPr>
        <p:spPr bwMode="auto">
          <a:xfrm>
            <a:off x="6381750" y="1847850"/>
            <a:ext cx="1773238" cy="382588"/>
          </a:xfrm>
          <a:custGeom>
            <a:avLst/>
            <a:gdLst>
              <a:gd name="T0" fmla="*/ 2160 w 2160"/>
              <a:gd name="T1" fmla="*/ 240 h 720"/>
              <a:gd name="T2" fmla="*/ 2160 w 2160"/>
              <a:gd name="T3" fmla="*/ 720 h 720"/>
              <a:gd name="T4" fmla="*/ 0 w 2160"/>
              <a:gd name="T5" fmla="*/ 720 h 720"/>
              <a:gd name="T6" fmla="*/ 0 w 2160"/>
              <a:gd name="T7" fmla="*/ 0 h 720"/>
              <a:gd name="T8" fmla="*/ 144 w 2160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20"/>
              <a:gd name="T17" fmla="*/ 2160 w 216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20">
                <a:moveTo>
                  <a:pt x="2160" y="240"/>
                </a:moveTo>
                <a:lnTo>
                  <a:pt x="2160" y="720"/>
                </a:lnTo>
                <a:lnTo>
                  <a:pt x="0" y="72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 rot="5400000">
            <a:off x="8077200" y="1844675"/>
            <a:ext cx="153988" cy="109538"/>
            <a:chOff x="3744" y="2640"/>
            <a:chExt cx="288" cy="192"/>
          </a:xfrm>
        </p:grpSpPr>
        <p:sp>
          <p:nvSpPr>
            <p:cNvPr id="24655" name="AutoShape 145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656" name="Oval 146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47"/>
          <p:cNvGrpSpPr>
            <a:grpSpLocks/>
          </p:cNvGrpSpPr>
          <p:nvPr/>
        </p:nvGrpSpPr>
        <p:grpSpPr bwMode="auto">
          <a:xfrm>
            <a:off x="6170613" y="1362075"/>
            <a:ext cx="165100" cy="101600"/>
            <a:chOff x="3744" y="2640"/>
            <a:chExt cx="288" cy="192"/>
          </a:xfrm>
        </p:grpSpPr>
        <p:sp>
          <p:nvSpPr>
            <p:cNvPr id="24653" name="AutoShape 148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654" name="Oval 149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4632" name="AutoShape 150"/>
          <p:cNvSpPr>
            <a:spLocks noChangeArrowheads="1"/>
          </p:cNvSpPr>
          <p:nvPr/>
        </p:nvSpPr>
        <p:spPr bwMode="auto">
          <a:xfrm>
            <a:off x="6497638" y="1309688"/>
            <a:ext cx="192087" cy="153987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151"/>
          <p:cNvGrpSpPr>
            <a:grpSpLocks/>
          </p:cNvGrpSpPr>
          <p:nvPr/>
        </p:nvGrpSpPr>
        <p:grpSpPr bwMode="auto">
          <a:xfrm>
            <a:off x="6797675" y="1514475"/>
            <a:ext cx="190500" cy="153988"/>
            <a:chOff x="3585" y="2352"/>
            <a:chExt cx="614" cy="480"/>
          </a:xfrm>
        </p:grpSpPr>
        <p:sp>
          <p:nvSpPr>
            <p:cNvPr id="24649" name="Arc 152"/>
            <p:cNvSpPr>
              <a:spLocks/>
            </p:cNvSpPr>
            <p:nvPr/>
          </p:nvSpPr>
          <p:spPr bwMode="auto">
            <a:xfrm>
              <a:off x="3585" y="2354"/>
              <a:ext cx="612" cy="241"/>
            </a:xfrm>
            <a:custGeom>
              <a:avLst/>
              <a:gdLst>
                <a:gd name="T0" fmla="*/ 0 w 21600"/>
                <a:gd name="T1" fmla="*/ 0 h 21872"/>
                <a:gd name="T2" fmla="*/ 612 w 21600"/>
                <a:gd name="T3" fmla="*/ 241 h 21872"/>
                <a:gd name="T4" fmla="*/ 0 w 21600"/>
                <a:gd name="T5" fmla="*/ 238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650" name="Arc 153"/>
            <p:cNvSpPr>
              <a:spLocks/>
            </p:cNvSpPr>
            <p:nvPr/>
          </p:nvSpPr>
          <p:spPr bwMode="auto">
            <a:xfrm flipV="1">
              <a:off x="3585" y="2592"/>
              <a:ext cx="614" cy="240"/>
            </a:xfrm>
            <a:custGeom>
              <a:avLst/>
              <a:gdLst>
                <a:gd name="T0" fmla="*/ 0 w 21600"/>
                <a:gd name="T1" fmla="*/ 0 h 21600"/>
                <a:gd name="T2" fmla="*/ 614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651" name="Arc 154"/>
            <p:cNvSpPr>
              <a:spLocks/>
            </p:cNvSpPr>
            <p:nvPr/>
          </p:nvSpPr>
          <p:spPr bwMode="auto">
            <a:xfrm>
              <a:off x="3585" y="235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652" name="Arc 155"/>
            <p:cNvSpPr>
              <a:spLocks/>
            </p:cNvSpPr>
            <p:nvPr/>
          </p:nvSpPr>
          <p:spPr bwMode="auto">
            <a:xfrm flipV="1">
              <a:off x="3585" y="259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4634" name="AutoShape 156"/>
          <p:cNvSpPr>
            <a:spLocks noChangeArrowheads="1"/>
          </p:cNvSpPr>
          <p:nvPr/>
        </p:nvSpPr>
        <p:spPr bwMode="auto">
          <a:xfrm>
            <a:off x="6497638" y="1719263"/>
            <a:ext cx="192087" cy="153987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4045" name="Rectangle 157"/>
          <p:cNvSpPr>
            <a:spLocks noChangeArrowheads="1"/>
          </p:cNvSpPr>
          <p:nvPr/>
        </p:nvSpPr>
        <p:spPr bwMode="auto">
          <a:xfrm>
            <a:off x="7400925" y="2441575"/>
            <a:ext cx="2444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Ck</a:t>
            </a:r>
          </a:p>
        </p:txBody>
      </p:sp>
      <p:sp>
        <p:nvSpPr>
          <p:cNvPr id="294046" name="Rectangle 158"/>
          <p:cNvSpPr>
            <a:spLocks noChangeArrowheads="1"/>
          </p:cNvSpPr>
          <p:nvPr/>
        </p:nvSpPr>
        <p:spPr bwMode="auto">
          <a:xfrm>
            <a:off x="5557838" y="1663700"/>
            <a:ext cx="873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</a:t>
            </a:r>
          </a:p>
        </p:txBody>
      </p:sp>
      <p:sp>
        <p:nvSpPr>
          <p:cNvPr id="294047" name="Rectangle 159"/>
          <p:cNvSpPr>
            <a:spLocks noChangeArrowheads="1"/>
          </p:cNvSpPr>
          <p:nvPr/>
        </p:nvSpPr>
        <p:spPr bwMode="auto">
          <a:xfrm>
            <a:off x="8370888" y="1514475"/>
            <a:ext cx="1190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24638" name="Line 160"/>
          <p:cNvSpPr>
            <a:spLocks noChangeShapeType="1"/>
          </p:cNvSpPr>
          <p:nvPr/>
        </p:nvSpPr>
        <p:spPr bwMode="auto">
          <a:xfrm rot="-5400000">
            <a:off x="6415882" y="1331118"/>
            <a:ext cx="0" cy="163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4049" name="Rectangle 161"/>
          <p:cNvSpPr>
            <a:spLocks noChangeArrowheads="1"/>
          </p:cNvSpPr>
          <p:nvPr/>
        </p:nvSpPr>
        <p:spPr bwMode="auto">
          <a:xfrm>
            <a:off x="5540375" y="1316038"/>
            <a:ext cx="1127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</a:t>
            </a:r>
          </a:p>
        </p:txBody>
      </p:sp>
      <p:sp>
        <p:nvSpPr>
          <p:cNvPr id="24640" name="Freeform 162"/>
          <p:cNvSpPr>
            <a:spLocks/>
          </p:cNvSpPr>
          <p:nvPr/>
        </p:nvSpPr>
        <p:spPr bwMode="auto">
          <a:xfrm>
            <a:off x="7461250" y="1897063"/>
            <a:ext cx="122238" cy="523875"/>
          </a:xfrm>
          <a:custGeom>
            <a:avLst/>
            <a:gdLst>
              <a:gd name="T0" fmla="*/ 213 w 213"/>
              <a:gd name="T1" fmla="*/ 0 h 983"/>
              <a:gd name="T2" fmla="*/ 0 w 213"/>
              <a:gd name="T3" fmla="*/ 0 h 983"/>
              <a:gd name="T4" fmla="*/ 0 w 213"/>
              <a:gd name="T5" fmla="*/ 983 h 983"/>
              <a:gd name="T6" fmla="*/ 0 60000 65536"/>
              <a:gd name="T7" fmla="*/ 0 60000 65536"/>
              <a:gd name="T8" fmla="*/ 0 60000 65536"/>
              <a:gd name="T9" fmla="*/ 0 w 213"/>
              <a:gd name="T10" fmla="*/ 0 h 983"/>
              <a:gd name="T11" fmla="*/ 213 w 213"/>
              <a:gd name="T12" fmla="*/ 983 h 9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" h="983">
                <a:moveTo>
                  <a:pt x="213" y="0"/>
                </a:moveTo>
                <a:lnTo>
                  <a:pt x="0" y="0"/>
                </a:lnTo>
                <a:lnTo>
                  <a:pt x="0" y="983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4051" name="Rectangle 163"/>
          <p:cNvSpPr>
            <a:spLocks noChangeArrowheads="1"/>
          </p:cNvSpPr>
          <p:nvPr/>
        </p:nvSpPr>
        <p:spPr bwMode="auto">
          <a:xfrm>
            <a:off x="6108700" y="1128713"/>
            <a:ext cx="3413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R’</a:t>
            </a:r>
          </a:p>
        </p:txBody>
      </p:sp>
      <p:sp>
        <p:nvSpPr>
          <p:cNvPr id="24642" name="Freeform 165"/>
          <p:cNvSpPr>
            <a:spLocks/>
          </p:cNvSpPr>
          <p:nvPr/>
        </p:nvSpPr>
        <p:spPr bwMode="auto">
          <a:xfrm>
            <a:off x="2320925" y="4246563"/>
            <a:ext cx="2665413" cy="187325"/>
          </a:xfrm>
          <a:custGeom>
            <a:avLst/>
            <a:gdLst>
              <a:gd name="T0" fmla="*/ 0 w 2064"/>
              <a:gd name="T1" fmla="*/ 528 h 528"/>
              <a:gd name="T2" fmla="*/ 1008 w 2064"/>
              <a:gd name="T3" fmla="*/ 0 h 528"/>
              <a:gd name="T4" fmla="*/ 2064 w 2064"/>
              <a:gd name="T5" fmla="*/ 528 h 528"/>
              <a:gd name="T6" fmla="*/ 0 60000 65536"/>
              <a:gd name="T7" fmla="*/ 0 60000 65536"/>
              <a:gd name="T8" fmla="*/ 0 60000 65536"/>
              <a:gd name="T9" fmla="*/ 0 w 2064"/>
              <a:gd name="T10" fmla="*/ 0 h 528"/>
              <a:gd name="T11" fmla="*/ 2064 w 20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28">
                <a:moveTo>
                  <a:pt x="0" y="528"/>
                </a:moveTo>
                <a:cubicBezTo>
                  <a:pt x="332" y="264"/>
                  <a:pt x="664" y="0"/>
                  <a:pt x="1008" y="0"/>
                </a:cubicBezTo>
                <a:cubicBezTo>
                  <a:pt x="1352" y="0"/>
                  <a:pt x="1708" y="264"/>
                  <a:pt x="2064" y="5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643" name="Freeform 166"/>
          <p:cNvSpPr>
            <a:spLocks/>
          </p:cNvSpPr>
          <p:nvPr/>
        </p:nvSpPr>
        <p:spPr bwMode="auto">
          <a:xfrm flipV="1">
            <a:off x="2397125" y="4679950"/>
            <a:ext cx="2568575" cy="338138"/>
          </a:xfrm>
          <a:custGeom>
            <a:avLst/>
            <a:gdLst>
              <a:gd name="T0" fmla="*/ 0 w 2064"/>
              <a:gd name="T1" fmla="*/ 528 h 528"/>
              <a:gd name="T2" fmla="*/ 1008 w 2064"/>
              <a:gd name="T3" fmla="*/ 0 h 528"/>
              <a:gd name="T4" fmla="*/ 2064 w 2064"/>
              <a:gd name="T5" fmla="*/ 528 h 528"/>
              <a:gd name="T6" fmla="*/ 0 60000 65536"/>
              <a:gd name="T7" fmla="*/ 0 60000 65536"/>
              <a:gd name="T8" fmla="*/ 0 60000 65536"/>
              <a:gd name="T9" fmla="*/ 0 w 2064"/>
              <a:gd name="T10" fmla="*/ 0 h 528"/>
              <a:gd name="T11" fmla="*/ 2064 w 20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28">
                <a:moveTo>
                  <a:pt x="0" y="528"/>
                </a:moveTo>
                <a:cubicBezTo>
                  <a:pt x="332" y="264"/>
                  <a:pt x="664" y="0"/>
                  <a:pt x="1008" y="0"/>
                </a:cubicBezTo>
                <a:cubicBezTo>
                  <a:pt x="1352" y="0"/>
                  <a:pt x="1708" y="264"/>
                  <a:pt x="2064" y="5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644" name="Arc 167"/>
          <p:cNvSpPr>
            <a:spLocks/>
          </p:cNvSpPr>
          <p:nvPr/>
        </p:nvSpPr>
        <p:spPr bwMode="auto">
          <a:xfrm rot="18085344" flipV="1">
            <a:off x="1281907" y="3825081"/>
            <a:ext cx="304800" cy="769937"/>
          </a:xfrm>
          <a:custGeom>
            <a:avLst/>
            <a:gdLst>
              <a:gd name="T0" fmla="*/ 226744 w 43200"/>
              <a:gd name="T1" fmla="*/ 0 h 40455"/>
              <a:gd name="T2" fmla="*/ 60191 w 43200"/>
              <a:gd name="T3" fmla="*/ 31555 h 40455"/>
              <a:gd name="T4" fmla="*/ 152400 w 43200"/>
              <a:gd name="T5" fmla="*/ 358847 h 40455"/>
              <a:gd name="T6" fmla="*/ 0 60000 65536"/>
              <a:gd name="T7" fmla="*/ 0 60000 65536"/>
              <a:gd name="T8" fmla="*/ 0 60000 65536"/>
              <a:gd name="T9" fmla="*/ 0 w 43200"/>
              <a:gd name="T10" fmla="*/ 0 h 40455"/>
              <a:gd name="T11" fmla="*/ 43200 w 43200"/>
              <a:gd name="T12" fmla="*/ 40455 h 40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55" fill="none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</a:path>
              <a:path w="43200" h="40455" stroke="0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  <a:lnTo>
                  <a:pt x="21600" y="1885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645" name="Text Box 168"/>
          <p:cNvSpPr txBox="1">
            <a:spLocks noChangeArrowheads="1"/>
          </p:cNvSpPr>
          <p:nvPr/>
        </p:nvSpPr>
        <p:spPr bwMode="auto">
          <a:xfrm>
            <a:off x="995363" y="3613150"/>
            <a:ext cx="485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00</a:t>
            </a:r>
          </a:p>
        </p:txBody>
      </p:sp>
      <p:sp>
        <p:nvSpPr>
          <p:cNvPr id="24646" name="Line 169"/>
          <p:cNvSpPr>
            <a:spLocks noChangeShapeType="1"/>
          </p:cNvSpPr>
          <p:nvPr/>
        </p:nvSpPr>
        <p:spPr bwMode="auto">
          <a:xfrm>
            <a:off x="8458200" y="5089525"/>
            <a:ext cx="1190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47" name="Arc 170"/>
          <p:cNvSpPr>
            <a:spLocks/>
          </p:cNvSpPr>
          <p:nvPr/>
        </p:nvSpPr>
        <p:spPr bwMode="auto">
          <a:xfrm rot="3514656" flipH="1" flipV="1">
            <a:off x="5799932" y="3810794"/>
            <a:ext cx="304800" cy="769937"/>
          </a:xfrm>
          <a:custGeom>
            <a:avLst/>
            <a:gdLst>
              <a:gd name="T0" fmla="*/ 226744 w 43200"/>
              <a:gd name="T1" fmla="*/ 0 h 40455"/>
              <a:gd name="T2" fmla="*/ 60191 w 43200"/>
              <a:gd name="T3" fmla="*/ 31555 h 40455"/>
              <a:gd name="T4" fmla="*/ 152400 w 43200"/>
              <a:gd name="T5" fmla="*/ 358847 h 40455"/>
              <a:gd name="T6" fmla="*/ 0 60000 65536"/>
              <a:gd name="T7" fmla="*/ 0 60000 65536"/>
              <a:gd name="T8" fmla="*/ 0 60000 65536"/>
              <a:gd name="T9" fmla="*/ 0 w 43200"/>
              <a:gd name="T10" fmla="*/ 0 h 40455"/>
              <a:gd name="T11" fmla="*/ 43200 w 43200"/>
              <a:gd name="T12" fmla="*/ 40455 h 40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55" fill="none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</a:path>
              <a:path w="43200" h="40455" stroke="0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  <a:lnTo>
                  <a:pt x="21600" y="1885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648" name="Text Box 171"/>
          <p:cNvSpPr txBox="1">
            <a:spLocks noChangeArrowheads="1"/>
          </p:cNvSpPr>
          <p:nvPr/>
        </p:nvSpPr>
        <p:spPr bwMode="auto">
          <a:xfrm>
            <a:off x="5838825" y="3517900"/>
            <a:ext cx="485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00</a:t>
            </a:r>
          </a:p>
        </p:txBody>
      </p:sp>
      <p:sp>
        <p:nvSpPr>
          <p:cNvPr id="65" name="Segnaposto numero diapositiva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39</a:t>
            </a:fld>
            <a:endParaRPr lang="it-IT" dirty="0"/>
          </a:p>
        </p:txBody>
      </p:sp>
      <p:sp>
        <p:nvSpPr>
          <p:cNvPr id="66" name="Segnaposto piè di pagina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mediante sommatore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Uso </a:t>
            </a:r>
            <a:r>
              <a:rPr lang="it-IT" dirty="0" smtClean="0"/>
              <a:t>del </a:t>
            </a:r>
            <a:r>
              <a:rPr lang="it-IT" dirty="0"/>
              <a:t>Full </a:t>
            </a:r>
            <a:r>
              <a:rPr lang="it-IT" dirty="0" err="1"/>
              <a:t>Adder</a:t>
            </a:r>
            <a:endParaRPr lang="it-IT" dirty="0"/>
          </a:p>
        </p:txBody>
      </p:sp>
      <p:sp>
        <p:nvSpPr>
          <p:cNvPr id="283652" name="AutoShape 4"/>
          <p:cNvSpPr>
            <a:spLocks noChangeArrowheads="1"/>
          </p:cNvSpPr>
          <p:nvPr/>
        </p:nvSpPr>
        <p:spPr bwMode="auto">
          <a:xfrm>
            <a:off x="16002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FA</a:t>
            </a:r>
          </a:p>
        </p:txBody>
      </p:sp>
      <p:sp>
        <p:nvSpPr>
          <p:cNvPr id="283653" name="Line 5"/>
          <p:cNvSpPr>
            <a:spLocks noChangeShapeType="1"/>
          </p:cNvSpPr>
          <p:nvPr/>
        </p:nvSpPr>
        <p:spPr bwMode="auto">
          <a:xfrm>
            <a:off x="24384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 flipH="1">
            <a:off x="2514600" y="4343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 flipH="1">
            <a:off x="14478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 flipH="1">
            <a:off x="18288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21336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22098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59" name="Line 11"/>
          <p:cNvSpPr>
            <a:spLocks noChangeShapeType="1"/>
          </p:cNvSpPr>
          <p:nvPr/>
        </p:nvSpPr>
        <p:spPr bwMode="auto">
          <a:xfrm>
            <a:off x="22098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0" name="AutoShape 12"/>
          <p:cNvSpPr>
            <a:spLocks noChangeArrowheads="1"/>
          </p:cNvSpPr>
          <p:nvPr/>
        </p:nvSpPr>
        <p:spPr bwMode="auto">
          <a:xfrm>
            <a:off x="29718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FA</a:t>
            </a:r>
          </a:p>
        </p:txBody>
      </p:sp>
      <p:sp>
        <p:nvSpPr>
          <p:cNvPr id="283661" name="Line 13"/>
          <p:cNvSpPr>
            <a:spLocks noChangeShapeType="1"/>
          </p:cNvSpPr>
          <p:nvPr/>
        </p:nvSpPr>
        <p:spPr bwMode="auto">
          <a:xfrm>
            <a:off x="38100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2" name="Line 14"/>
          <p:cNvSpPr>
            <a:spLocks noChangeShapeType="1"/>
          </p:cNvSpPr>
          <p:nvPr/>
        </p:nvSpPr>
        <p:spPr bwMode="auto">
          <a:xfrm flipH="1">
            <a:off x="3886200" y="4343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3" name="Line 15"/>
          <p:cNvSpPr>
            <a:spLocks noChangeShapeType="1"/>
          </p:cNvSpPr>
          <p:nvPr/>
        </p:nvSpPr>
        <p:spPr bwMode="auto">
          <a:xfrm flipH="1">
            <a:off x="32004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4" name="Line 16"/>
          <p:cNvSpPr>
            <a:spLocks noChangeShapeType="1"/>
          </p:cNvSpPr>
          <p:nvPr/>
        </p:nvSpPr>
        <p:spPr bwMode="auto">
          <a:xfrm>
            <a:off x="35052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5" name="Rectangle 17"/>
          <p:cNvSpPr>
            <a:spLocks noChangeArrowheads="1"/>
          </p:cNvSpPr>
          <p:nvPr/>
        </p:nvSpPr>
        <p:spPr bwMode="auto">
          <a:xfrm>
            <a:off x="35814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66" name="Line 18"/>
          <p:cNvSpPr>
            <a:spLocks noChangeShapeType="1"/>
          </p:cNvSpPr>
          <p:nvPr/>
        </p:nvSpPr>
        <p:spPr bwMode="auto">
          <a:xfrm>
            <a:off x="35814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7" name="AutoShape 19"/>
          <p:cNvSpPr>
            <a:spLocks noChangeArrowheads="1"/>
          </p:cNvSpPr>
          <p:nvPr/>
        </p:nvSpPr>
        <p:spPr bwMode="auto">
          <a:xfrm>
            <a:off x="43434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FA</a:t>
            </a:r>
          </a:p>
        </p:txBody>
      </p:sp>
      <p:sp>
        <p:nvSpPr>
          <p:cNvPr id="283668" name="Line 20"/>
          <p:cNvSpPr>
            <a:spLocks noChangeShapeType="1"/>
          </p:cNvSpPr>
          <p:nvPr/>
        </p:nvSpPr>
        <p:spPr bwMode="auto">
          <a:xfrm>
            <a:off x="51816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9" name="Line 21"/>
          <p:cNvSpPr>
            <a:spLocks noChangeShapeType="1"/>
          </p:cNvSpPr>
          <p:nvPr/>
        </p:nvSpPr>
        <p:spPr bwMode="auto">
          <a:xfrm flipH="1">
            <a:off x="5257800" y="4343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0" name="Line 22"/>
          <p:cNvSpPr>
            <a:spLocks noChangeShapeType="1"/>
          </p:cNvSpPr>
          <p:nvPr/>
        </p:nvSpPr>
        <p:spPr bwMode="auto">
          <a:xfrm flipH="1">
            <a:off x="45720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1" name="Line 23"/>
          <p:cNvSpPr>
            <a:spLocks noChangeShapeType="1"/>
          </p:cNvSpPr>
          <p:nvPr/>
        </p:nvSpPr>
        <p:spPr bwMode="auto">
          <a:xfrm>
            <a:off x="48768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2" name="Rectangle 24"/>
          <p:cNvSpPr>
            <a:spLocks noChangeArrowheads="1"/>
          </p:cNvSpPr>
          <p:nvPr/>
        </p:nvSpPr>
        <p:spPr bwMode="auto">
          <a:xfrm>
            <a:off x="49530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73" name="Line 25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4" name="AutoShape 26"/>
          <p:cNvSpPr>
            <a:spLocks noChangeArrowheads="1"/>
          </p:cNvSpPr>
          <p:nvPr/>
        </p:nvSpPr>
        <p:spPr bwMode="auto">
          <a:xfrm>
            <a:off x="57150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FA</a:t>
            </a:r>
          </a:p>
        </p:txBody>
      </p:sp>
      <p:sp>
        <p:nvSpPr>
          <p:cNvPr id="283675" name="Line 27"/>
          <p:cNvSpPr>
            <a:spLocks noChangeShapeType="1"/>
          </p:cNvSpPr>
          <p:nvPr/>
        </p:nvSpPr>
        <p:spPr bwMode="auto">
          <a:xfrm>
            <a:off x="65532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6" name="Line 28"/>
          <p:cNvSpPr>
            <a:spLocks noChangeShapeType="1"/>
          </p:cNvSpPr>
          <p:nvPr/>
        </p:nvSpPr>
        <p:spPr bwMode="auto">
          <a:xfrm flipH="1">
            <a:off x="6629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7" name="Line 29"/>
          <p:cNvSpPr>
            <a:spLocks noChangeShapeType="1"/>
          </p:cNvSpPr>
          <p:nvPr/>
        </p:nvSpPr>
        <p:spPr bwMode="auto">
          <a:xfrm flipH="1">
            <a:off x="59436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8" name="Line 30"/>
          <p:cNvSpPr>
            <a:spLocks noChangeShapeType="1"/>
          </p:cNvSpPr>
          <p:nvPr/>
        </p:nvSpPr>
        <p:spPr bwMode="auto">
          <a:xfrm>
            <a:off x="62484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9" name="Rectangle 31"/>
          <p:cNvSpPr>
            <a:spLocks noChangeArrowheads="1"/>
          </p:cNvSpPr>
          <p:nvPr/>
        </p:nvSpPr>
        <p:spPr bwMode="auto">
          <a:xfrm>
            <a:off x="63246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80" name="Line 32"/>
          <p:cNvSpPr>
            <a:spLocks noChangeShapeType="1"/>
          </p:cNvSpPr>
          <p:nvPr/>
        </p:nvSpPr>
        <p:spPr bwMode="auto">
          <a:xfrm>
            <a:off x="63246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1" name="Freeform 33"/>
          <p:cNvSpPr>
            <a:spLocks/>
          </p:cNvSpPr>
          <p:nvPr/>
        </p:nvSpPr>
        <p:spPr bwMode="auto">
          <a:xfrm>
            <a:off x="6248400" y="2819400"/>
            <a:ext cx="1143000" cy="1905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720" y="1200"/>
              </a:cxn>
              <a:cxn ang="0">
                <a:pos x="720" y="0"/>
              </a:cxn>
              <a:cxn ang="0">
                <a:pos x="192" y="0"/>
              </a:cxn>
              <a:cxn ang="0">
                <a:pos x="192" y="144"/>
              </a:cxn>
            </a:cxnLst>
            <a:rect l="0" t="0" r="r" b="b"/>
            <a:pathLst>
              <a:path w="720" h="1200">
                <a:moveTo>
                  <a:pt x="0" y="1200"/>
                </a:moveTo>
                <a:lnTo>
                  <a:pt x="720" y="1200"/>
                </a:lnTo>
                <a:lnTo>
                  <a:pt x="720" y="0"/>
                </a:lnTo>
                <a:lnTo>
                  <a:pt x="192" y="0"/>
                </a:lnTo>
                <a:lnTo>
                  <a:pt x="192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2" name="Freeform 34"/>
          <p:cNvSpPr>
            <a:spLocks/>
          </p:cNvSpPr>
          <p:nvPr/>
        </p:nvSpPr>
        <p:spPr bwMode="auto">
          <a:xfrm>
            <a:off x="2133600" y="2362200"/>
            <a:ext cx="5943600" cy="2819400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3744" y="1776"/>
              </a:cxn>
              <a:cxn ang="0">
                <a:pos x="3744" y="0"/>
              </a:cxn>
              <a:cxn ang="0">
                <a:pos x="192" y="0"/>
              </a:cxn>
              <a:cxn ang="0">
                <a:pos x="192" y="432"/>
              </a:cxn>
            </a:cxnLst>
            <a:rect l="0" t="0" r="r" b="b"/>
            <a:pathLst>
              <a:path w="3744" h="1776">
                <a:moveTo>
                  <a:pt x="0" y="1776"/>
                </a:moveTo>
                <a:lnTo>
                  <a:pt x="3744" y="1776"/>
                </a:lnTo>
                <a:lnTo>
                  <a:pt x="3744" y="0"/>
                </a:lnTo>
                <a:lnTo>
                  <a:pt x="192" y="0"/>
                </a:lnTo>
                <a:lnTo>
                  <a:pt x="192" y="43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3" name="Freeform 35"/>
          <p:cNvSpPr>
            <a:spLocks/>
          </p:cNvSpPr>
          <p:nvPr/>
        </p:nvSpPr>
        <p:spPr bwMode="auto">
          <a:xfrm>
            <a:off x="4876800" y="2667000"/>
            <a:ext cx="27432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1728" y="1392"/>
              </a:cxn>
              <a:cxn ang="0">
                <a:pos x="1728" y="0"/>
              </a:cxn>
              <a:cxn ang="0">
                <a:pos x="192" y="0"/>
              </a:cxn>
              <a:cxn ang="0">
                <a:pos x="192" y="240"/>
              </a:cxn>
            </a:cxnLst>
            <a:rect l="0" t="0" r="r" b="b"/>
            <a:pathLst>
              <a:path w="1728" h="1392">
                <a:moveTo>
                  <a:pt x="0" y="1392"/>
                </a:moveTo>
                <a:lnTo>
                  <a:pt x="1728" y="1392"/>
                </a:lnTo>
                <a:lnTo>
                  <a:pt x="1728" y="0"/>
                </a:lnTo>
                <a:lnTo>
                  <a:pt x="192" y="0"/>
                </a:lnTo>
                <a:lnTo>
                  <a:pt x="192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4" name="Freeform 36"/>
          <p:cNvSpPr>
            <a:spLocks/>
          </p:cNvSpPr>
          <p:nvPr/>
        </p:nvSpPr>
        <p:spPr bwMode="auto">
          <a:xfrm>
            <a:off x="3505200" y="2514600"/>
            <a:ext cx="43434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736" y="1584"/>
              </a:cxn>
              <a:cxn ang="0">
                <a:pos x="2736" y="0"/>
              </a:cxn>
              <a:cxn ang="0">
                <a:pos x="192" y="0"/>
              </a:cxn>
              <a:cxn ang="0">
                <a:pos x="192" y="336"/>
              </a:cxn>
            </a:cxnLst>
            <a:rect l="0" t="0" r="r" b="b"/>
            <a:pathLst>
              <a:path w="2736" h="1584">
                <a:moveTo>
                  <a:pt x="0" y="1584"/>
                </a:moveTo>
                <a:lnTo>
                  <a:pt x="2736" y="1584"/>
                </a:lnTo>
                <a:lnTo>
                  <a:pt x="2736" y="0"/>
                </a:lnTo>
                <a:lnTo>
                  <a:pt x="192" y="0"/>
                </a:lnTo>
                <a:lnTo>
                  <a:pt x="192" y="33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5" name="Line 37"/>
          <p:cNvSpPr>
            <a:spLocks noChangeShapeType="1"/>
          </p:cNvSpPr>
          <p:nvPr/>
        </p:nvSpPr>
        <p:spPr bwMode="auto">
          <a:xfrm>
            <a:off x="26670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6" name="Line 38"/>
          <p:cNvSpPr>
            <a:spLocks noChangeShapeType="1"/>
          </p:cNvSpPr>
          <p:nvPr/>
        </p:nvSpPr>
        <p:spPr bwMode="auto">
          <a:xfrm>
            <a:off x="40386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7" name="Line 39"/>
          <p:cNvSpPr>
            <a:spLocks noChangeShapeType="1"/>
          </p:cNvSpPr>
          <p:nvPr/>
        </p:nvSpPr>
        <p:spPr bwMode="auto">
          <a:xfrm>
            <a:off x="54102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8" name="Line 40"/>
          <p:cNvSpPr>
            <a:spLocks noChangeShapeType="1"/>
          </p:cNvSpPr>
          <p:nvPr/>
        </p:nvSpPr>
        <p:spPr bwMode="auto">
          <a:xfrm>
            <a:off x="6781800" y="3505200"/>
            <a:ext cx="15240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9" name="Oval 41"/>
          <p:cNvSpPr>
            <a:spLocks noChangeArrowheads="1"/>
          </p:cNvSpPr>
          <p:nvPr/>
        </p:nvSpPr>
        <p:spPr bwMode="auto">
          <a:xfrm>
            <a:off x="20574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90" name="Oval 42"/>
          <p:cNvSpPr>
            <a:spLocks noChangeArrowheads="1"/>
          </p:cNvSpPr>
          <p:nvPr/>
        </p:nvSpPr>
        <p:spPr bwMode="auto">
          <a:xfrm>
            <a:off x="3429000" y="495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91" name="Oval 43"/>
          <p:cNvSpPr>
            <a:spLocks noChangeArrowheads="1"/>
          </p:cNvSpPr>
          <p:nvPr/>
        </p:nvSpPr>
        <p:spPr bwMode="auto">
          <a:xfrm>
            <a:off x="48006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92" name="Oval 44"/>
          <p:cNvSpPr>
            <a:spLocks noChangeArrowheads="1"/>
          </p:cNvSpPr>
          <p:nvPr/>
        </p:nvSpPr>
        <p:spPr bwMode="auto">
          <a:xfrm>
            <a:off x="61722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93" name="Text Box 45"/>
          <p:cNvSpPr txBox="1">
            <a:spLocks noChangeArrowheads="1"/>
          </p:cNvSpPr>
          <p:nvPr/>
        </p:nvSpPr>
        <p:spPr bwMode="auto">
          <a:xfrm>
            <a:off x="18288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</a:t>
            </a:r>
          </a:p>
        </p:txBody>
      </p:sp>
      <p:sp>
        <p:nvSpPr>
          <p:cNvPr id="283694" name="Text Box 46"/>
          <p:cNvSpPr txBox="1">
            <a:spLocks noChangeArrowheads="1"/>
          </p:cNvSpPr>
          <p:nvPr/>
        </p:nvSpPr>
        <p:spPr bwMode="auto">
          <a:xfrm>
            <a:off x="7010400" y="4114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1</a:t>
            </a:r>
          </a:p>
        </p:txBody>
      </p:sp>
      <p:sp>
        <p:nvSpPr>
          <p:cNvPr id="283695" name="Text Box 47"/>
          <p:cNvSpPr txBox="1">
            <a:spLocks noChangeArrowheads="1"/>
          </p:cNvSpPr>
          <p:nvPr/>
        </p:nvSpPr>
        <p:spPr bwMode="auto">
          <a:xfrm>
            <a:off x="60198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</a:t>
            </a:r>
          </a:p>
        </p:txBody>
      </p:sp>
      <p:sp>
        <p:nvSpPr>
          <p:cNvPr id="283696" name="Text Box 48"/>
          <p:cNvSpPr txBox="1">
            <a:spLocks noChangeArrowheads="1"/>
          </p:cNvSpPr>
          <p:nvPr/>
        </p:nvSpPr>
        <p:spPr bwMode="auto">
          <a:xfrm>
            <a:off x="45720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</a:t>
            </a:r>
          </a:p>
        </p:txBody>
      </p:sp>
      <p:sp>
        <p:nvSpPr>
          <p:cNvPr id="283697" name="Text Box 49"/>
          <p:cNvSpPr txBox="1">
            <a:spLocks noChangeArrowheads="1"/>
          </p:cNvSpPr>
          <p:nvPr/>
        </p:nvSpPr>
        <p:spPr bwMode="auto">
          <a:xfrm>
            <a:off x="32004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</a:t>
            </a:r>
          </a:p>
        </p:txBody>
      </p:sp>
      <p:sp>
        <p:nvSpPr>
          <p:cNvPr id="53" name="Segnaposto numero diapositiva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55" name="Segnaposto piè di pagina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Grafo del </a:t>
            </a:r>
            <a:r>
              <a:rPr lang="it-IT" dirty="0" err="1" smtClean="0"/>
              <a:t>Flip</a:t>
            </a:r>
            <a:r>
              <a:rPr lang="it-IT" dirty="0" smtClean="0"/>
              <a:t> – Flop J-K (no)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  <a:p>
            <a:pPr eaLnBrk="1" hangingPunct="1">
              <a:defRPr/>
            </a:pPr>
            <a:endParaRPr lang="it-IT" sz="2000" dirty="0" smtClean="0"/>
          </a:p>
          <a:p>
            <a:pPr eaLnBrk="1" hangingPunct="1">
              <a:defRPr/>
            </a:pPr>
            <a:endParaRPr lang="it-IT" sz="2000" dirty="0" smtClean="0"/>
          </a:p>
        </p:txBody>
      </p:sp>
      <p:sp>
        <p:nvSpPr>
          <p:cNvPr id="25606" name="Oval 8"/>
          <p:cNvSpPr>
            <a:spLocks noChangeArrowheads="1"/>
          </p:cNvSpPr>
          <p:nvPr/>
        </p:nvSpPr>
        <p:spPr bwMode="auto">
          <a:xfrm>
            <a:off x="1644650" y="4338638"/>
            <a:ext cx="793750" cy="539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A</a:t>
            </a:r>
          </a:p>
        </p:txBody>
      </p:sp>
      <p:sp>
        <p:nvSpPr>
          <p:cNvPr id="25607" name="Oval 9"/>
          <p:cNvSpPr>
            <a:spLocks noChangeArrowheads="1"/>
          </p:cNvSpPr>
          <p:nvPr/>
        </p:nvSpPr>
        <p:spPr bwMode="auto">
          <a:xfrm>
            <a:off x="4951413" y="4292600"/>
            <a:ext cx="793750" cy="5413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B</a:t>
            </a:r>
          </a:p>
        </p:txBody>
      </p:sp>
      <p:sp>
        <p:nvSpPr>
          <p:cNvPr id="25608" name="Freeform 10"/>
          <p:cNvSpPr>
            <a:spLocks/>
          </p:cNvSpPr>
          <p:nvPr/>
        </p:nvSpPr>
        <p:spPr bwMode="auto">
          <a:xfrm>
            <a:off x="2260600" y="3878263"/>
            <a:ext cx="2844800" cy="495300"/>
          </a:xfrm>
          <a:custGeom>
            <a:avLst/>
            <a:gdLst>
              <a:gd name="T0" fmla="*/ 0 w 2064"/>
              <a:gd name="T1" fmla="*/ 528 h 528"/>
              <a:gd name="T2" fmla="*/ 1008 w 2064"/>
              <a:gd name="T3" fmla="*/ 0 h 528"/>
              <a:gd name="T4" fmla="*/ 2064 w 2064"/>
              <a:gd name="T5" fmla="*/ 528 h 528"/>
              <a:gd name="T6" fmla="*/ 0 60000 65536"/>
              <a:gd name="T7" fmla="*/ 0 60000 65536"/>
              <a:gd name="T8" fmla="*/ 0 60000 65536"/>
              <a:gd name="T9" fmla="*/ 0 w 2064"/>
              <a:gd name="T10" fmla="*/ 0 h 528"/>
              <a:gd name="T11" fmla="*/ 2064 w 20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28">
                <a:moveTo>
                  <a:pt x="0" y="528"/>
                </a:moveTo>
                <a:cubicBezTo>
                  <a:pt x="332" y="264"/>
                  <a:pt x="664" y="0"/>
                  <a:pt x="1008" y="0"/>
                </a:cubicBezTo>
                <a:cubicBezTo>
                  <a:pt x="1352" y="0"/>
                  <a:pt x="1708" y="264"/>
                  <a:pt x="2064" y="5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5609" name="Freeform 11"/>
          <p:cNvSpPr>
            <a:spLocks/>
          </p:cNvSpPr>
          <p:nvPr/>
        </p:nvSpPr>
        <p:spPr bwMode="auto">
          <a:xfrm flipV="1">
            <a:off x="2306638" y="4789488"/>
            <a:ext cx="2778125" cy="684212"/>
          </a:xfrm>
          <a:custGeom>
            <a:avLst/>
            <a:gdLst>
              <a:gd name="T0" fmla="*/ 0 w 2064"/>
              <a:gd name="T1" fmla="*/ 528 h 528"/>
              <a:gd name="T2" fmla="*/ 1008 w 2064"/>
              <a:gd name="T3" fmla="*/ 0 h 528"/>
              <a:gd name="T4" fmla="*/ 2064 w 2064"/>
              <a:gd name="T5" fmla="*/ 528 h 528"/>
              <a:gd name="T6" fmla="*/ 0 60000 65536"/>
              <a:gd name="T7" fmla="*/ 0 60000 65536"/>
              <a:gd name="T8" fmla="*/ 0 60000 65536"/>
              <a:gd name="T9" fmla="*/ 0 w 2064"/>
              <a:gd name="T10" fmla="*/ 0 h 528"/>
              <a:gd name="T11" fmla="*/ 2064 w 20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28">
                <a:moveTo>
                  <a:pt x="0" y="528"/>
                </a:moveTo>
                <a:cubicBezTo>
                  <a:pt x="332" y="264"/>
                  <a:pt x="664" y="0"/>
                  <a:pt x="1008" y="0"/>
                </a:cubicBezTo>
                <a:cubicBezTo>
                  <a:pt x="1352" y="0"/>
                  <a:pt x="1708" y="264"/>
                  <a:pt x="2064" y="5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3244850" y="3581400"/>
            <a:ext cx="708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10/1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6224588" y="4749800"/>
            <a:ext cx="708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10/1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15938" y="5181600"/>
            <a:ext cx="708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01/0</a:t>
            </a:r>
          </a:p>
        </p:txBody>
      </p:sp>
      <p:sp>
        <p:nvSpPr>
          <p:cNvPr id="25613" name="Arc 15"/>
          <p:cNvSpPr>
            <a:spLocks/>
          </p:cNvSpPr>
          <p:nvPr/>
        </p:nvSpPr>
        <p:spPr bwMode="auto">
          <a:xfrm rot="3514656">
            <a:off x="1281907" y="4510881"/>
            <a:ext cx="304800" cy="769937"/>
          </a:xfrm>
          <a:custGeom>
            <a:avLst/>
            <a:gdLst>
              <a:gd name="T0" fmla="*/ 226744 w 43200"/>
              <a:gd name="T1" fmla="*/ 0 h 40455"/>
              <a:gd name="T2" fmla="*/ 60191 w 43200"/>
              <a:gd name="T3" fmla="*/ 31555 h 40455"/>
              <a:gd name="T4" fmla="*/ 152400 w 43200"/>
              <a:gd name="T5" fmla="*/ 358847 h 40455"/>
              <a:gd name="T6" fmla="*/ 0 60000 65536"/>
              <a:gd name="T7" fmla="*/ 0 60000 65536"/>
              <a:gd name="T8" fmla="*/ 0 60000 65536"/>
              <a:gd name="T9" fmla="*/ 0 w 43200"/>
              <a:gd name="T10" fmla="*/ 0 h 40455"/>
              <a:gd name="T11" fmla="*/ 43200 w 43200"/>
              <a:gd name="T12" fmla="*/ 40455 h 40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55" fill="none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</a:path>
              <a:path w="43200" h="40455" stroke="0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  <a:lnTo>
                  <a:pt x="21600" y="1885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4" name="Arc 16"/>
          <p:cNvSpPr>
            <a:spLocks/>
          </p:cNvSpPr>
          <p:nvPr/>
        </p:nvSpPr>
        <p:spPr bwMode="auto">
          <a:xfrm rot="18085344" flipH="1">
            <a:off x="5779294" y="4466431"/>
            <a:ext cx="304800" cy="769938"/>
          </a:xfrm>
          <a:custGeom>
            <a:avLst/>
            <a:gdLst>
              <a:gd name="T0" fmla="*/ 226744 w 43200"/>
              <a:gd name="T1" fmla="*/ 0 h 40455"/>
              <a:gd name="T2" fmla="*/ 60191 w 43200"/>
              <a:gd name="T3" fmla="*/ 31555 h 40455"/>
              <a:gd name="T4" fmla="*/ 152400 w 43200"/>
              <a:gd name="T5" fmla="*/ 358848 h 40455"/>
              <a:gd name="T6" fmla="*/ 0 60000 65536"/>
              <a:gd name="T7" fmla="*/ 0 60000 65536"/>
              <a:gd name="T8" fmla="*/ 0 60000 65536"/>
              <a:gd name="T9" fmla="*/ 0 w 43200"/>
              <a:gd name="T10" fmla="*/ 0 h 40455"/>
              <a:gd name="T11" fmla="*/ 43200 w 43200"/>
              <a:gd name="T12" fmla="*/ 40455 h 40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55" fill="none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</a:path>
              <a:path w="43200" h="40455" stroke="0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  <a:lnTo>
                  <a:pt x="21600" y="1885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3441700" y="4583113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11/0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3217863" y="3897313"/>
            <a:ext cx="708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11/1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3408363" y="5033963"/>
            <a:ext cx="774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01/0</a:t>
            </a:r>
          </a:p>
        </p:txBody>
      </p:sp>
      <p:sp>
        <p:nvSpPr>
          <p:cNvPr id="25618" name="Text Box 54"/>
          <p:cNvSpPr txBox="1">
            <a:spLocks noChangeArrowheads="1"/>
          </p:cNvSpPr>
          <p:nvPr/>
        </p:nvSpPr>
        <p:spPr bwMode="auto">
          <a:xfrm>
            <a:off x="519113" y="5373688"/>
            <a:ext cx="1841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endParaRPr lang="it-IT" sz="1400">
              <a:latin typeface="Arial Rounded MT Bold" pitchFamily="34" charset="0"/>
            </a:endParaRPr>
          </a:p>
        </p:txBody>
      </p:sp>
      <p:sp>
        <p:nvSpPr>
          <p:cNvPr id="25619" name="Rectangle 56"/>
          <p:cNvSpPr>
            <a:spLocks noChangeArrowheads="1"/>
          </p:cNvSpPr>
          <p:nvPr/>
        </p:nvSpPr>
        <p:spPr bwMode="auto">
          <a:xfrm>
            <a:off x="2846388" y="1481138"/>
            <a:ext cx="2389187" cy="1406525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0" name="Rectangle 57"/>
          <p:cNvSpPr>
            <a:spLocks noChangeArrowheads="1"/>
          </p:cNvSpPr>
          <p:nvPr/>
        </p:nvSpPr>
        <p:spPr bwMode="auto">
          <a:xfrm>
            <a:off x="3006725" y="1557338"/>
            <a:ext cx="1158875" cy="941387"/>
          </a:xfrm>
          <a:prstGeom prst="rect">
            <a:avLst/>
          </a:prstGeom>
          <a:solidFill>
            <a:srgbClr val="66FFCC"/>
          </a:solidFill>
          <a:ln w="381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1" name="AutoShape 58"/>
          <p:cNvSpPr>
            <a:spLocks noChangeArrowheads="1"/>
          </p:cNvSpPr>
          <p:nvPr/>
        </p:nvSpPr>
        <p:spPr bwMode="auto">
          <a:xfrm rot="5400000">
            <a:off x="4560888" y="2374900"/>
            <a:ext cx="101600" cy="8255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2" name="Line 59"/>
          <p:cNvSpPr>
            <a:spLocks noChangeShapeType="1"/>
          </p:cNvSpPr>
          <p:nvPr/>
        </p:nvSpPr>
        <p:spPr bwMode="auto">
          <a:xfrm>
            <a:off x="5006975" y="2109788"/>
            <a:ext cx="300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23" name="Oval 60"/>
          <p:cNvSpPr>
            <a:spLocks noChangeArrowheads="1"/>
          </p:cNvSpPr>
          <p:nvPr/>
        </p:nvSpPr>
        <p:spPr bwMode="auto">
          <a:xfrm>
            <a:off x="5116513" y="2082800"/>
            <a:ext cx="53975" cy="523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4" name="Rectangle 61"/>
          <p:cNvSpPr>
            <a:spLocks noChangeArrowheads="1"/>
          </p:cNvSpPr>
          <p:nvPr/>
        </p:nvSpPr>
        <p:spPr bwMode="auto">
          <a:xfrm>
            <a:off x="4570413" y="1905000"/>
            <a:ext cx="436562" cy="7413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200">
                <a:latin typeface="Arial Rounded MT Bold" pitchFamily="34" charset="0"/>
              </a:rPr>
              <a:t>D  Q</a:t>
            </a:r>
          </a:p>
          <a:p>
            <a:endParaRPr lang="it-IT" sz="1200">
              <a:latin typeface="Arial Rounded MT Bold" pitchFamily="34" charset="0"/>
            </a:endParaRPr>
          </a:p>
          <a:p>
            <a:r>
              <a:rPr lang="it-IT" sz="1200">
                <a:latin typeface="Arial Rounded MT Bold" pitchFamily="34" charset="0"/>
              </a:rPr>
              <a:t>  Ck</a:t>
            </a:r>
          </a:p>
        </p:txBody>
      </p:sp>
      <p:sp>
        <p:nvSpPr>
          <p:cNvPr id="25625" name="Line 62"/>
          <p:cNvSpPr>
            <a:spLocks noChangeShapeType="1"/>
          </p:cNvSpPr>
          <p:nvPr/>
        </p:nvSpPr>
        <p:spPr bwMode="auto">
          <a:xfrm flipH="1">
            <a:off x="3976688" y="2109788"/>
            <a:ext cx="587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26" name="Freeform 63"/>
          <p:cNvSpPr>
            <a:spLocks/>
          </p:cNvSpPr>
          <p:nvPr/>
        </p:nvSpPr>
        <p:spPr bwMode="auto">
          <a:xfrm>
            <a:off x="3678238" y="1905000"/>
            <a:ext cx="134937" cy="1524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27" name="Freeform 64"/>
          <p:cNvSpPr>
            <a:spLocks/>
          </p:cNvSpPr>
          <p:nvPr/>
        </p:nvSpPr>
        <p:spPr bwMode="auto">
          <a:xfrm flipV="1">
            <a:off x="3678238" y="2160588"/>
            <a:ext cx="134937" cy="1524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28" name="Line 65"/>
          <p:cNvSpPr>
            <a:spLocks noChangeShapeType="1"/>
          </p:cNvSpPr>
          <p:nvPr/>
        </p:nvSpPr>
        <p:spPr bwMode="auto">
          <a:xfrm>
            <a:off x="5143500" y="2109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29" name="Line 66"/>
          <p:cNvSpPr>
            <a:spLocks noChangeShapeType="1"/>
          </p:cNvSpPr>
          <p:nvPr/>
        </p:nvSpPr>
        <p:spPr bwMode="auto">
          <a:xfrm>
            <a:off x="2747963" y="2262188"/>
            <a:ext cx="738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30" name="Freeform 67"/>
          <p:cNvSpPr>
            <a:spLocks/>
          </p:cNvSpPr>
          <p:nvPr/>
        </p:nvSpPr>
        <p:spPr bwMode="auto">
          <a:xfrm>
            <a:off x="3375025" y="1700213"/>
            <a:ext cx="1771650" cy="409575"/>
          </a:xfrm>
          <a:custGeom>
            <a:avLst/>
            <a:gdLst>
              <a:gd name="T0" fmla="*/ 2160 w 2160"/>
              <a:gd name="T1" fmla="*/ 768 h 768"/>
              <a:gd name="T2" fmla="*/ 2160 w 2160"/>
              <a:gd name="T3" fmla="*/ 0 h 768"/>
              <a:gd name="T4" fmla="*/ 0 w 2160"/>
              <a:gd name="T5" fmla="*/ 0 h 768"/>
              <a:gd name="T6" fmla="*/ 0 w 2160"/>
              <a:gd name="T7" fmla="*/ 288 h 768"/>
              <a:gd name="T8" fmla="*/ 144 w 2160"/>
              <a:gd name="T9" fmla="*/ 288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68"/>
              <a:gd name="T17" fmla="*/ 2160 w 2160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68">
                <a:moveTo>
                  <a:pt x="2160" y="768"/>
                </a:moveTo>
                <a:lnTo>
                  <a:pt x="2160" y="0"/>
                </a:lnTo>
                <a:lnTo>
                  <a:pt x="0" y="0"/>
                </a:lnTo>
                <a:lnTo>
                  <a:pt x="0" y="288"/>
                </a:lnTo>
                <a:lnTo>
                  <a:pt x="144" y="28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31" name="Line 68"/>
          <p:cNvSpPr>
            <a:spLocks noChangeShapeType="1"/>
          </p:cNvSpPr>
          <p:nvPr/>
        </p:nvSpPr>
        <p:spPr bwMode="auto">
          <a:xfrm rot="-5400000">
            <a:off x="2940050" y="1711325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32" name="Freeform 69"/>
          <p:cNvSpPr>
            <a:spLocks/>
          </p:cNvSpPr>
          <p:nvPr/>
        </p:nvSpPr>
        <p:spPr bwMode="auto">
          <a:xfrm>
            <a:off x="3370263" y="2365375"/>
            <a:ext cx="1773237" cy="382588"/>
          </a:xfrm>
          <a:custGeom>
            <a:avLst/>
            <a:gdLst>
              <a:gd name="T0" fmla="*/ 2160 w 2160"/>
              <a:gd name="T1" fmla="*/ 240 h 720"/>
              <a:gd name="T2" fmla="*/ 2160 w 2160"/>
              <a:gd name="T3" fmla="*/ 720 h 720"/>
              <a:gd name="T4" fmla="*/ 0 w 2160"/>
              <a:gd name="T5" fmla="*/ 720 h 720"/>
              <a:gd name="T6" fmla="*/ 0 w 2160"/>
              <a:gd name="T7" fmla="*/ 0 h 720"/>
              <a:gd name="T8" fmla="*/ 144 w 2160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20"/>
              <a:gd name="T17" fmla="*/ 2160 w 216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20">
                <a:moveTo>
                  <a:pt x="2160" y="240"/>
                </a:moveTo>
                <a:lnTo>
                  <a:pt x="2160" y="720"/>
                </a:lnTo>
                <a:lnTo>
                  <a:pt x="0" y="72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 rot="5400000">
            <a:off x="5065713" y="2362200"/>
            <a:ext cx="153988" cy="109537"/>
            <a:chOff x="3744" y="2640"/>
            <a:chExt cx="288" cy="192"/>
          </a:xfrm>
        </p:grpSpPr>
        <p:sp>
          <p:nvSpPr>
            <p:cNvPr id="25658" name="AutoShape 71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59" name="Oval 72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3159125" y="1879600"/>
            <a:ext cx="165100" cy="101600"/>
            <a:chOff x="3744" y="2640"/>
            <a:chExt cx="288" cy="192"/>
          </a:xfrm>
        </p:grpSpPr>
        <p:sp>
          <p:nvSpPr>
            <p:cNvPr id="25656" name="AutoShape 74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57" name="Oval 75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5635" name="AutoShape 76"/>
          <p:cNvSpPr>
            <a:spLocks noChangeArrowheads="1"/>
          </p:cNvSpPr>
          <p:nvPr/>
        </p:nvSpPr>
        <p:spPr bwMode="auto">
          <a:xfrm>
            <a:off x="3486150" y="1827213"/>
            <a:ext cx="192088" cy="153987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3786188" y="2032000"/>
            <a:ext cx="190500" cy="153988"/>
            <a:chOff x="3585" y="2352"/>
            <a:chExt cx="614" cy="480"/>
          </a:xfrm>
        </p:grpSpPr>
        <p:sp>
          <p:nvSpPr>
            <p:cNvPr id="25652" name="Arc 78"/>
            <p:cNvSpPr>
              <a:spLocks/>
            </p:cNvSpPr>
            <p:nvPr/>
          </p:nvSpPr>
          <p:spPr bwMode="auto">
            <a:xfrm>
              <a:off x="3585" y="2354"/>
              <a:ext cx="612" cy="241"/>
            </a:xfrm>
            <a:custGeom>
              <a:avLst/>
              <a:gdLst>
                <a:gd name="T0" fmla="*/ 0 w 21600"/>
                <a:gd name="T1" fmla="*/ 0 h 21872"/>
                <a:gd name="T2" fmla="*/ 612 w 21600"/>
                <a:gd name="T3" fmla="*/ 241 h 21872"/>
                <a:gd name="T4" fmla="*/ 0 w 21600"/>
                <a:gd name="T5" fmla="*/ 238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53" name="Arc 79"/>
            <p:cNvSpPr>
              <a:spLocks/>
            </p:cNvSpPr>
            <p:nvPr/>
          </p:nvSpPr>
          <p:spPr bwMode="auto">
            <a:xfrm flipV="1">
              <a:off x="3585" y="2592"/>
              <a:ext cx="614" cy="240"/>
            </a:xfrm>
            <a:custGeom>
              <a:avLst/>
              <a:gdLst>
                <a:gd name="T0" fmla="*/ 0 w 21600"/>
                <a:gd name="T1" fmla="*/ 0 h 21600"/>
                <a:gd name="T2" fmla="*/ 614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54" name="Arc 80"/>
            <p:cNvSpPr>
              <a:spLocks/>
            </p:cNvSpPr>
            <p:nvPr/>
          </p:nvSpPr>
          <p:spPr bwMode="auto">
            <a:xfrm>
              <a:off x="3585" y="235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55" name="Arc 81"/>
            <p:cNvSpPr>
              <a:spLocks/>
            </p:cNvSpPr>
            <p:nvPr/>
          </p:nvSpPr>
          <p:spPr bwMode="auto">
            <a:xfrm flipV="1">
              <a:off x="3585" y="259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5637" name="AutoShape 82"/>
          <p:cNvSpPr>
            <a:spLocks noChangeArrowheads="1"/>
          </p:cNvSpPr>
          <p:nvPr/>
        </p:nvSpPr>
        <p:spPr bwMode="auto">
          <a:xfrm>
            <a:off x="3486150" y="2236788"/>
            <a:ext cx="192088" cy="153987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8899" name="Rectangle 83"/>
          <p:cNvSpPr>
            <a:spLocks noChangeArrowheads="1"/>
          </p:cNvSpPr>
          <p:nvPr/>
        </p:nvSpPr>
        <p:spPr bwMode="auto">
          <a:xfrm>
            <a:off x="4389438" y="2959100"/>
            <a:ext cx="2444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Ck</a:t>
            </a:r>
          </a:p>
        </p:txBody>
      </p:sp>
      <p:sp>
        <p:nvSpPr>
          <p:cNvPr id="418900" name="Rectangle 84"/>
          <p:cNvSpPr>
            <a:spLocks noChangeArrowheads="1"/>
          </p:cNvSpPr>
          <p:nvPr/>
        </p:nvSpPr>
        <p:spPr bwMode="auto">
          <a:xfrm>
            <a:off x="2546350" y="2181225"/>
            <a:ext cx="873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</a:t>
            </a:r>
          </a:p>
        </p:txBody>
      </p:sp>
      <p:sp>
        <p:nvSpPr>
          <p:cNvPr id="418901" name="Rectangle 85"/>
          <p:cNvSpPr>
            <a:spLocks noChangeArrowheads="1"/>
          </p:cNvSpPr>
          <p:nvPr/>
        </p:nvSpPr>
        <p:spPr bwMode="auto">
          <a:xfrm>
            <a:off x="5359400" y="2032000"/>
            <a:ext cx="1190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25641" name="Line 86"/>
          <p:cNvSpPr>
            <a:spLocks noChangeShapeType="1"/>
          </p:cNvSpPr>
          <p:nvPr/>
        </p:nvSpPr>
        <p:spPr bwMode="auto">
          <a:xfrm rot="-5400000">
            <a:off x="3404394" y="1848644"/>
            <a:ext cx="0" cy="163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8903" name="Rectangle 87"/>
          <p:cNvSpPr>
            <a:spLocks noChangeArrowheads="1"/>
          </p:cNvSpPr>
          <p:nvPr/>
        </p:nvSpPr>
        <p:spPr bwMode="auto">
          <a:xfrm>
            <a:off x="2528888" y="1833563"/>
            <a:ext cx="1127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</a:t>
            </a:r>
          </a:p>
        </p:txBody>
      </p:sp>
      <p:sp>
        <p:nvSpPr>
          <p:cNvPr id="25643" name="Freeform 88"/>
          <p:cNvSpPr>
            <a:spLocks/>
          </p:cNvSpPr>
          <p:nvPr/>
        </p:nvSpPr>
        <p:spPr bwMode="auto">
          <a:xfrm>
            <a:off x="4449763" y="2414588"/>
            <a:ext cx="122237" cy="523875"/>
          </a:xfrm>
          <a:custGeom>
            <a:avLst/>
            <a:gdLst>
              <a:gd name="T0" fmla="*/ 213 w 213"/>
              <a:gd name="T1" fmla="*/ 0 h 983"/>
              <a:gd name="T2" fmla="*/ 0 w 213"/>
              <a:gd name="T3" fmla="*/ 0 h 983"/>
              <a:gd name="T4" fmla="*/ 0 w 213"/>
              <a:gd name="T5" fmla="*/ 983 h 983"/>
              <a:gd name="T6" fmla="*/ 0 60000 65536"/>
              <a:gd name="T7" fmla="*/ 0 60000 65536"/>
              <a:gd name="T8" fmla="*/ 0 60000 65536"/>
              <a:gd name="T9" fmla="*/ 0 w 213"/>
              <a:gd name="T10" fmla="*/ 0 h 983"/>
              <a:gd name="T11" fmla="*/ 213 w 213"/>
              <a:gd name="T12" fmla="*/ 983 h 9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" h="983">
                <a:moveTo>
                  <a:pt x="213" y="0"/>
                </a:moveTo>
                <a:lnTo>
                  <a:pt x="0" y="0"/>
                </a:lnTo>
                <a:lnTo>
                  <a:pt x="0" y="983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8905" name="Rectangle 89"/>
          <p:cNvSpPr>
            <a:spLocks noChangeArrowheads="1"/>
          </p:cNvSpPr>
          <p:nvPr/>
        </p:nvSpPr>
        <p:spPr bwMode="auto">
          <a:xfrm>
            <a:off x="3097213" y="1646238"/>
            <a:ext cx="3413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R’</a:t>
            </a:r>
          </a:p>
        </p:txBody>
      </p:sp>
      <p:sp>
        <p:nvSpPr>
          <p:cNvPr id="25645" name="Freeform 90"/>
          <p:cNvSpPr>
            <a:spLocks/>
          </p:cNvSpPr>
          <p:nvPr/>
        </p:nvSpPr>
        <p:spPr bwMode="auto">
          <a:xfrm>
            <a:off x="2320925" y="4246563"/>
            <a:ext cx="2665413" cy="187325"/>
          </a:xfrm>
          <a:custGeom>
            <a:avLst/>
            <a:gdLst>
              <a:gd name="T0" fmla="*/ 0 w 2064"/>
              <a:gd name="T1" fmla="*/ 528 h 528"/>
              <a:gd name="T2" fmla="*/ 1008 w 2064"/>
              <a:gd name="T3" fmla="*/ 0 h 528"/>
              <a:gd name="T4" fmla="*/ 2064 w 2064"/>
              <a:gd name="T5" fmla="*/ 528 h 528"/>
              <a:gd name="T6" fmla="*/ 0 60000 65536"/>
              <a:gd name="T7" fmla="*/ 0 60000 65536"/>
              <a:gd name="T8" fmla="*/ 0 60000 65536"/>
              <a:gd name="T9" fmla="*/ 0 w 2064"/>
              <a:gd name="T10" fmla="*/ 0 h 528"/>
              <a:gd name="T11" fmla="*/ 2064 w 20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28">
                <a:moveTo>
                  <a:pt x="0" y="528"/>
                </a:moveTo>
                <a:cubicBezTo>
                  <a:pt x="332" y="264"/>
                  <a:pt x="664" y="0"/>
                  <a:pt x="1008" y="0"/>
                </a:cubicBezTo>
                <a:cubicBezTo>
                  <a:pt x="1352" y="0"/>
                  <a:pt x="1708" y="264"/>
                  <a:pt x="2064" y="5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5646" name="Freeform 91"/>
          <p:cNvSpPr>
            <a:spLocks/>
          </p:cNvSpPr>
          <p:nvPr/>
        </p:nvSpPr>
        <p:spPr bwMode="auto">
          <a:xfrm flipV="1">
            <a:off x="2397125" y="4679950"/>
            <a:ext cx="2568575" cy="338138"/>
          </a:xfrm>
          <a:custGeom>
            <a:avLst/>
            <a:gdLst>
              <a:gd name="T0" fmla="*/ 0 w 2064"/>
              <a:gd name="T1" fmla="*/ 528 h 528"/>
              <a:gd name="T2" fmla="*/ 1008 w 2064"/>
              <a:gd name="T3" fmla="*/ 0 h 528"/>
              <a:gd name="T4" fmla="*/ 2064 w 2064"/>
              <a:gd name="T5" fmla="*/ 528 h 528"/>
              <a:gd name="T6" fmla="*/ 0 60000 65536"/>
              <a:gd name="T7" fmla="*/ 0 60000 65536"/>
              <a:gd name="T8" fmla="*/ 0 60000 65536"/>
              <a:gd name="T9" fmla="*/ 0 w 2064"/>
              <a:gd name="T10" fmla="*/ 0 h 528"/>
              <a:gd name="T11" fmla="*/ 2064 w 20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28">
                <a:moveTo>
                  <a:pt x="0" y="528"/>
                </a:moveTo>
                <a:cubicBezTo>
                  <a:pt x="332" y="264"/>
                  <a:pt x="664" y="0"/>
                  <a:pt x="1008" y="0"/>
                </a:cubicBezTo>
                <a:cubicBezTo>
                  <a:pt x="1352" y="0"/>
                  <a:pt x="1708" y="264"/>
                  <a:pt x="2064" y="5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5647" name="Arc 92"/>
          <p:cNvSpPr>
            <a:spLocks/>
          </p:cNvSpPr>
          <p:nvPr/>
        </p:nvSpPr>
        <p:spPr bwMode="auto">
          <a:xfrm rot="18085344" flipV="1">
            <a:off x="1281907" y="3825081"/>
            <a:ext cx="304800" cy="769937"/>
          </a:xfrm>
          <a:custGeom>
            <a:avLst/>
            <a:gdLst>
              <a:gd name="T0" fmla="*/ 226744 w 43200"/>
              <a:gd name="T1" fmla="*/ 0 h 40455"/>
              <a:gd name="T2" fmla="*/ 60191 w 43200"/>
              <a:gd name="T3" fmla="*/ 31555 h 40455"/>
              <a:gd name="T4" fmla="*/ 152400 w 43200"/>
              <a:gd name="T5" fmla="*/ 358847 h 40455"/>
              <a:gd name="T6" fmla="*/ 0 60000 65536"/>
              <a:gd name="T7" fmla="*/ 0 60000 65536"/>
              <a:gd name="T8" fmla="*/ 0 60000 65536"/>
              <a:gd name="T9" fmla="*/ 0 w 43200"/>
              <a:gd name="T10" fmla="*/ 0 h 40455"/>
              <a:gd name="T11" fmla="*/ 43200 w 43200"/>
              <a:gd name="T12" fmla="*/ 40455 h 40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55" fill="none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</a:path>
              <a:path w="43200" h="40455" stroke="0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  <a:lnTo>
                  <a:pt x="21600" y="1885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48" name="Text Box 93"/>
          <p:cNvSpPr txBox="1">
            <a:spLocks noChangeArrowheads="1"/>
          </p:cNvSpPr>
          <p:nvPr/>
        </p:nvSpPr>
        <p:spPr bwMode="auto">
          <a:xfrm>
            <a:off x="885825" y="3613150"/>
            <a:ext cx="708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00/0</a:t>
            </a:r>
          </a:p>
        </p:txBody>
      </p:sp>
      <p:sp>
        <p:nvSpPr>
          <p:cNvPr id="25649" name="Line 94"/>
          <p:cNvSpPr>
            <a:spLocks noChangeShapeType="1"/>
          </p:cNvSpPr>
          <p:nvPr/>
        </p:nvSpPr>
        <p:spPr bwMode="auto">
          <a:xfrm>
            <a:off x="8458200" y="5089525"/>
            <a:ext cx="1190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50" name="Arc 95"/>
          <p:cNvSpPr>
            <a:spLocks/>
          </p:cNvSpPr>
          <p:nvPr/>
        </p:nvSpPr>
        <p:spPr bwMode="auto">
          <a:xfrm rot="3514656" flipH="1" flipV="1">
            <a:off x="5799932" y="3810794"/>
            <a:ext cx="304800" cy="769937"/>
          </a:xfrm>
          <a:custGeom>
            <a:avLst/>
            <a:gdLst>
              <a:gd name="T0" fmla="*/ 226744 w 43200"/>
              <a:gd name="T1" fmla="*/ 0 h 40455"/>
              <a:gd name="T2" fmla="*/ 60191 w 43200"/>
              <a:gd name="T3" fmla="*/ 31555 h 40455"/>
              <a:gd name="T4" fmla="*/ 152400 w 43200"/>
              <a:gd name="T5" fmla="*/ 358847 h 40455"/>
              <a:gd name="T6" fmla="*/ 0 60000 65536"/>
              <a:gd name="T7" fmla="*/ 0 60000 65536"/>
              <a:gd name="T8" fmla="*/ 0 60000 65536"/>
              <a:gd name="T9" fmla="*/ 0 w 43200"/>
              <a:gd name="T10" fmla="*/ 0 h 40455"/>
              <a:gd name="T11" fmla="*/ 43200 w 43200"/>
              <a:gd name="T12" fmla="*/ 40455 h 40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55" fill="none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</a:path>
              <a:path w="43200" h="40455" stroke="0" extrusionOk="0">
                <a:moveTo>
                  <a:pt x="32137" y="-1"/>
                </a:moveTo>
                <a:cubicBezTo>
                  <a:pt x="38967" y="3816"/>
                  <a:pt x="43200" y="11029"/>
                  <a:pt x="43200" y="18855"/>
                </a:cubicBezTo>
                <a:cubicBezTo>
                  <a:pt x="43200" y="30784"/>
                  <a:pt x="33529" y="40455"/>
                  <a:pt x="21600" y="40455"/>
                </a:cubicBezTo>
                <a:cubicBezTo>
                  <a:pt x="9670" y="40455"/>
                  <a:pt x="0" y="30784"/>
                  <a:pt x="0" y="18855"/>
                </a:cubicBezTo>
                <a:cubicBezTo>
                  <a:pt x="-1" y="12104"/>
                  <a:pt x="3156" y="5742"/>
                  <a:pt x="8530" y="1657"/>
                </a:cubicBezTo>
                <a:lnTo>
                  <a:pt x="21600" y="1885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51" name="Text Box 96"/>
          <p:cNvSpPr txBox="1">
            <a:spLocks noChangeArrowheads="1"/>
          </p:cNvSpPr>
          <p:nvPr/>
        </p:nvSpPr>
        <p:spPr bwMode="auto">
          <a:xfrm>
            <a:off x="5729288" y="3517900"/>
            <a:ext cx="708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00/1</a:t>
            </a:r>
          </a:p>
        </p:txBody>
      </p:sp>
      <p:sp>
        <p:nvSpPr>
          <p:cNvPr id="61" name="Segnaposto numero diapositiva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40</a:t>
            </a:fld>
            <a:endParaRPr lang="it-IT" dirty="0"/>
          </a:p>
        </p:txBody>
      </p:sp>
      <p:sp>
        <p:nvSpPr>
          <p:cNvPr id="62" name="Segnaposto piè di pagina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Forme d’onda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Si riportano sia gli ingressi, sia le uscite, che gli stati interne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sz="2000" dirty="0" smtClean="0">
                <a:effectLst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819400"/>
            <a:ext cx="6684963" cy="3443288"/>
            <a:chOff x="624" y="1488"/>
            <a:chExt cx="4211" cy="2169"/>
          </a:xfrm>
        </p:grpSpPr>
        <p:sp>
          <p:nvSpPr>
            <p:cNvPr id="26657" name="Line 5"/>
            <p:cNvSpPr>
              <a:spLocks noChangeShapeType="1"/>
            </p:cNvSpPr>
            <p:nvPr/>
          </p:nvSpPr>
          <p:spPr bwMode="auto">
            <a:xfrm>
              <a:off x="1923" y="1488"/>
              <a:ext cx="0" cy="200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8" name="Line 6"/>
            <p:cNvSpPr>
              <a:spLocks noChangeShapeType="1"/>
            </p:cNvSpPr>
            <p:nvPr/>
          </p:nvSpPr>
          <p:spPr bwMode="auto">
            <a:xfrm>
              <a:off x="2420" y="1488"/>
              <a:ext cx="0" cy="200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9" name="Line 7"/>
            <p:cNvSpPr>
              <a:spLocks noChangeShapeType="1"/>
            </p:cNvSpPr>
            <p:nvPr/>
          </p:nvSpPr>
          <p:spPr bwMode="auto">
            <a:xfrm>
              <a:off x="2775" y="1488"/>
              <a:ext cx="0" cy="200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60" name="Line 8"/>
            <p:cNvSpPr>
              <a:spLocks noChangeShapeType="1"/>
            </p:cNvSpPr>
            <p:nvPr/>
          </p:nvSpPr>
          <p:spPr bwMode="auto">
            <a:xfrm>
              <a:off x="3272" y="1488"/>
              <a:ext cx="0" cy="200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61" name="Line 9"/>
            <p:cNvSpPr>
              <a:spLocks noChangeShapeType="1"/>
            </p:cNvSpPr>
            <p:nvPr/>
          </p:nvSpPr>
          <p:spPr bwMode="auto">
            <a:xfrm>
              <a:off x="3699" y="1488"/>
              <a:ext cx="0" cy="200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62" name="Line 10"/>
            <p:cNvSpPr>
              <a:spLocks noChangeShapeType="1"/>
            </p:cNvSpPr>
            <p:nvPr/>
          </p:nvSpPr>
          <p:spPr bwMode="auto">
            <a:xfrm>
              <a:off x="4054" y="1488"/>
              <a:ext cx="0" cy="200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63" name="Line 11"/>
            <p:cNvSpPr>
              <a:spLocks noChangeShapeType="1"/>
            </p:cNvSpPr>
            <p:nvPr/>
          </p:nvSpPr>
          <p:spPr bwMode="auto">
            <a:xfrm>
              <a:off x="1213" y="1488"/>
              <a:ext cx="0" cy="200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64" name="Line 12"/>
            <p:cNvSpPr>
              <a:spLocks noChangeShapeType="1"/>
            </p:cNvSpPr>
            <p:nvPr/>
          </p:nvSpPr>
          <p:spPr bwMode="auto">
            <a:xfrm>
              <a:off x="858" y="1990"/>
              <a:ext cx="3977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65" name="Line 13"/>
            <p:cNvSpPr>
              <a:spLocks noChangeShapeType="1"/>
            </p:cNvSpPr>
            <p:nvPr/>
          </p:nvSpPr>
          <p:spPr bwMode="auto">
            <a:xfrm>
              <a:off x="858" y="2429"/>
              <a:ext cx="3977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66" name="Line 14"/>
            <p:cNvSpPr>
              <a:spLocks noChangeShapeType="1"/>
            </p:cNvSpPr>
            <p:nvPr/>
          </p:nvSpPr>
          <p:spPr bwMode="auto">
            <a:xfrm>
              <a:off x="858" y="2868"/>
              <a:ext cx="3977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67" name="Line 15"/>
            <p:cNvSpPr>
              <a:spLocks noChangeShapeType="1"/>
            </p:cNvSpPr>
            <p:nvPr/>
          </p:nvSpPr>
          <p:spPr bwMode="auto">
            <a:xfrm>
              <a:off x="858" y="3307"/>
              <a:ext cx="3977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68" name="Text Box 16"/>
            <p:cNvSpPr txBox="1">
              <a:spLocks noChangeArrowheads="1"/>
            </p:cNvSpPr>
            <p:nvPr/>
          </p:nvSpPr>
          <p:spPr bwMode="auto">
            <a:xfrm>
              <a:off x="911" y="1651"/>
              <a:ext cx="22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S</a:t>
              </a:r>
            </a:p>
          </p:txBody>
        </p:sp>
        <p:sp>
          <p:nvSpPr>
            <p:cNvPr id="26669" name="Text Box 17"/>
            <p:cNvSpPr txBox="1">
              <a:spLocks noChangeArrowheads="1"/>
            </p:cNvSpPr>
            <p:nvPr/>
          </p:nvSpPr>
          <p:spPr bwMode="auto">
            <a:xfrm>
              <a:off x="912" y="2090"/>
              <a:ext cx="23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R</a:t>
              </a:r>
            </a:p>
          </p:txBody>
        </p:sp>
        <p:sp>
          <p:nvSpPr>
            <p:cNvPr id="26670" name="Text Box 18"/>
            <p:cNvSpPr txBox="1">
              <a:spLocks noChangeArrowheads="1"/>
            </p:cNvSpPr>
            <p:nvPr/>
          </p:nvSpPr>
          <p:spPr bwMode="auto">
            <a:xfrm>
              <a:off x="793" y="3031"/>
              <a:ext cx="32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  <a:sym typeface="Symbol" pitchFamily="18" charset="2"/>
                </a:rPr>
                <a:t></a:t>
              </a:r>
              <a:r>
                <a:rPr lang="it-IT" sz="2000" b="1">
                  <a:latin typeface="Arial Rounded MT Bold" pitchFamily="34" charset="0"/>
                </a:rPr>
                <a:t>Q</a:t>
              </a:r>
            </a:p>
          </p:txBody>
        </p:sp>
        <p:sp>
          <p:nvSpPr>
            <p:cNvPr id="26671" name="Freeform 19"/>
            <p:cNvSpPr>
              <a:spLocks/>
            </p:cNvSpPr>
            <p:nvPr/>
          </p:nvSpPr>
          <p:spPr bwMode="auto">
            <a:xfrm>
              <a:off x="1213" y="1613"/>
              <a:ext cx="3409" cy="377"/>
            </a:xfrm>
            <a:custGeom>
              <a:avLst/>
              <a:gdLst>
                <a:gd name="T0" fmla="*/ 0 w 2304"/>
                <a:gd name="T1" fmla="*/ 48 h 288"/>
                <a:gd name="T2" fmla="*/ 480 w 2304"/>
                <a:gd name="T3" fmla="*/ 48 h 288"/>
                <a:gd name="T4" fmla="*/ 480 w 2304"/>
                <a:gd name="T5" fmla="*/ 288 h 288"/>
                <a:gd name="T6" fmla="*/ 1392 w 2304"/>
                <a:gd name="T7" fmla="*/ 288 h 288"/>
                <a:gd name="T8" fmla="*/ 1392 w 2304"/>
                <a:gd name="T9" fmla="*/ 0 h 288"/>
                <a:gd name="T10" fmla="*/ 1920 w 2304"/>
                <a:gd name="T11" fmla="*/ 0 h 288"/>
                <a:gd name="T12" fmla="*/ 1920 w 2304"/>
                <a:gd name="T13" fmla="*/ 288 h 288"/>
                <a:gd name="T14" fmla="*/ 2304 w 2304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04"/>
                <a:gd name="T25" fmla="*/ 0 h 288"/>
                <a:gd name="T26" fmla="*/ 2304 w 2304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04" h="288">
                  <a:moveTo>
                    <a:pt x="0" y="48"/>
                  </a:moveTo>
                  <a:lnTo>
                    <a:pt x="480" y="48"/>
                  </a:lnTo>
                  <a:lnTo>
                    <a:pt x="480" y="288"/>
                  </a:lnTo>
                  <a:lnTo>
                    <a:pt x="1392" y="288"/>
                  </a:lnTo>
                  <a:lnTo>
                    <a:pt x="1392" y="0"/>
                  </a:lnTo>
                  <a:lnTo>
                    <a:pt x="1920" y="0"/>
                  </a:lnTo>
                  <a:lnTo>
                    <a:pt x="1920" y="288"/>
                  </a:lnTo>
                  <a:lnTo>
                    <a:pt x="2304" y="28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72" name="Freeform 20"/>
            <p:cNvSpPr>
              <a:spLocks/>
            </p:cNvSpPr>
            <p:nvPr/>
          </p:nvSpPr>
          <p:spPr bwMode="auto">
            <a:xfrm>
              <a:off x="1213" y="2115"/>
              <a:ext cx="3338" cy="314"/>
            </a:xfrm>
            <a:custGeom>
              <a:avLst/>
              <a:gdLst>
                <a:gd name="T0" fmla="*/ 0 w 2256"/>
                <a:gd name="T1" fmla="*/ 240 h 240"/>
                <a:gd name="T2" fmla="*/ 816 w 2256"/>
                <a:gd name="T3" fmla="*/ 240 h 240"/>
                <a:gd name="T4" fmla="*/ 816 w 2256"/>
                <a:gd name="T5" fmla="*/ 0 h 240"/>
                <a:gd name="T6" fmla="*/ 1056 w 2256"/>
                <a:gd name="T7" fmla="*/ 0 h 240"/>
                <a:gd name="T8" fmla="*/ 1056 w 2256"/>
                <a:gd name="T9" fmla="*/ 240 h 240"/>
                <a:gd name="T10" fmla="*/ 1680 w 2256"/>
                <a:gd name="T11" fmla="*/ 240 h 240"/>
                <a:gd name="T12" fmla="*/ 1680 w 2256"/>
                <a:gd name="T13" fmla="*/ 0 h 240"/>
                <a:gd name="T14" fmla="*/ 1920 w 2256"/>
                <a:gd name="T15" fmla="*/ 0 h 240"/>
                <a:gd name="T16" fmla="*/ 1920 w 2256"/>
                <a:gd name="T17" fmla="*/ 240 h 240"/>
                <a:gd name="T18" fmla="*/ 2256 w 2256"/>
                <a:gd name="T19" fmla="*/ 240 h 2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6"/>
                <a:gd name="T31" fmla="*/ 0 h 240"/>
                <a:gd name="T32" fmla="*/ 2256 w 2256"/>
                <a:gd name="T33" fmla="*/ 240 h 2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6" h="240">
                  <a:moveTo>
                    <a:pt x="0" y="240"/>
                  </a:moveTo>
                  <a:lnTo>
                    <a:pt x="816" y="240"/>
                  </a:lnTo>
                  <a:lnTo>
                    <a:pt x="816" y="0"/>
                  </a:lnTo>
                  <a:lnTo>
                    <a:pt x="1056" y="0"/>
                  </a:lnTo>
                  <a:lnTo>
                    <a:pt x="1056" y="240"/>
                  </a:lnTo>
                  <a:lnTo>
                    <a:pt x="1680" y="240"/>
                  </a:lnTo>
                  <a:lnTo>
                    <a:pt x="1680" y="0"/>
                  </a:lnTo>
                  <a:lnTo>
                    <a:pt x="1920" y="0"/>
                  </a:lnTo>
                  <a:lnTo>
                    <a:pt x="1920" y="240"/>
                  </a:lnTo>
                  <a:lnTo>
                    <a:pt x="2256" y="24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73" name="Freeform 21"/>
            <p:cNvSpPr>
              <a:spLocks/>
            </p:cNvSpPr>
            <p:nvPr/>
          </p:nvSpPr>
          <p:spPr bwMode="auto">
            <a:xfrm>
              <a:off x="1213" y="2554"/>
              <a:ext cx="2841" cy="314"/>
            </a:xfrm>
            <a:custGeom>
              <a:avLst/>
              <a:gdLst>
                <a:gd name="T0" fmla="*/ 0 w 1920"/>
                <a:gd name="T1" fmla="*/ 0 h 240"/>
                <a:gd name="T2" fmla="*/ 816 w 1920"/>
                <a:gd name="T3" fmla="*/ 0 h 240"/>
                <a:gd name="T4" fmla="*/ 816 w 1920"/>
                <a:gd name="T5" fmla="*/ 240 h 240"/>
                <a:gd name="T6" fmla="*/ 1392 w 1920"/>
                <a:gd name="T7" fmla="*/ 240 h 240"/>
                <a:gd name="T8" fmla="*/ 1392 w 1920"/>
                <a:gd name="T9" fmla="*/ 0 h 240"/>
                <a:gd name="T10" fmla="*/ 1920 w 1920"/>
                <a:gd name="T11" fmla="*/ 0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20"/>
                <a:gd name="T19" fmla="*/ 0 h 240"/>
                <a:gd name="T20" fmla="*/ 1920 w 1920"/>
                <a:gd name="T21" fmla="*/ 240 h 2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20" h="240">
                  <a:moveTo>
                    <a:pt x="0" y="0"/>
                  </a:moveTo>
                  <a:lnTo>
                    <a:pt x="816" y="0"/>
                  </a:lnTo>
                  <a:lnTo>
                    <a:pt x="816" y="240"/>
                  </a:lnTo>
                  <a:lnTo>
                    <a:pt x="1392" y="240"/>
                  </a:lnTo>
                  <a:lnTo>
                    <a:pt x="1392" y="0"/>
                  </a:lnTo>
                  <a:lnTo>
                    <a:pt x="192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74" name="Text Box 22"/>
            <p:cNvSpPr txBox="1">
              <a:spLocks noChangeArrowheads="1"/>
            </p:cNvSpPr>
            <p:nvPr/>
          </p:nvSpPr>
          <p:spPr bwMode="auto">
            <a:xfrm>
              <a:off x="4629" y="3407"/>
              <a:ext cx="17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algn="ctr" defTabSz="762000" eaLnBrk="0" hangingPunct="0"/>
              <a:r>
                <a:rPr lang="it-IT" sz="2000" b="1">
                  <a:latin typeface="Arial Rounded MT Bold" pitchFamily="34" charset="0"/>
                </a:rPr>
                <a:t>t</a:t>
              </a:r>
            </a:p>
          </p:txBody>
        </p:sp>
        <p:sp>
          <p:nvSpPr>
            <p:cNvPr id="26675" name="Line 23"/>
            <p:cNvSpPr>
              <a:spLocks noChangeShapeType="1"/>
            </p:cNvSpPr>
            <p:nvPr/>
          </p:nvSpPr>
          <p:spPr bwMode="auto">
            <a:xfrm>
              <a:off x="4054" y="2554"/>
              <a:ext cx="4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76" name="Line 24"/>
            <p:cNvSpPr>
              <a:spLocks noChangeShapeType="1"/>
            </p:cNvSpPr>
            <p:nvPr/>
          </p:nvSpPr>
          <p:spPr bwMode="auto">
            <a:xfrm>
              <a:off x="4054" y="2868"/>
              <a:ext cx="426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77" name="Line 25"/>
            <p:cNvSpPr>
              <a:spLocks noChangeShapeType="1"/>
            </p:cNvSpPr>
            <p:nvPr/>
          </p:nvSpPr>
          <p:spPr bwMode="auto">
            <a:xfrm>
              <a:off x="4054" y="2993"/>
              <a:ext cx="426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78" name="Line 26"/>
            <p:cNvSpPr>
              <a:spLocks noChangeShapeType="1"/>
            </p:cNvSpPr>
            <p:nvPr/>
          </p:nvSpPr>
          <p:spPr bwMode="auto">
            <a:xfrm>
              <a:off x="4054" y="3307"/>
              <a:ext cx="4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79" name="Freeform 27"/>
            <p:cNvSpPr>
              <a:spLocks/>
            </p:cNvSpPr>
            <p:nvPr/>
          </p:nvSpPr>
          <p:spPr bwMode="auto">
            <a:xfrm>
              <a:off x="1213" y="2993"/>
              <a:ext cx="2841" cy="314"/>
            </a:xfrm>
            <a:custGeom>
              <a:avLst/>
              <a:gdLst>
                <a:gd name="T0" fmla="*/ 0 w 1920"/>
                <a:gd name="T1" fmla="*/ 240 h 240"/>
                <a:gd name="T2" fmla="*/ 816 w 1920"/>
                <a:gd name="T3" fmla="*/ 240 h 240"/>
                <a:gd name="T4" fmla="*/ 816 w 1920"/>
                <a:gd name="T5" fmla="*/ 0 h 240"/>
                <a:gd name="T6" fmla="*/ 1392 w 1920"/>
                <a:gd name="T7" fmla="*/ 0 h 240"/>
                <a:gd name="T8" fmla="*/ 1392 w 1920"/>
                <a:gd name="T9" fmla="*/ 240 h 240"/>
                <a:gd name="T10" fmla="*/ 1680 w 1920"/>
                <a:gd name="T11" fmla="*/ 240 h 240"/>
                <a:gd name="T12" fmla="*/ 1680 w 1920"/>
                <a:gd name="T13" fmla="*/ 0 h 240"/>
                <a:gd name="T14" fmla="*/ 1920 w 192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20"/>
                <a:gd name="T25" fmla="*/ 0 h 240"/>
                <a:gd name="T26" fmla="*/ 1920 w 192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20" h="240">
                  <a:moveTo>
                    <a:pt x="0" y="240"/>
                  </a:moveTo>
                  <a:lnTo>
                    <a:pt x="816" y="240"/>
                  </a:lnTo>
                  <a:lnTo>
                    <a:pt x="816" y="0"/>
                  </a:lnTo>
                  <a:lnTo>
                    <a:pt x="1392" y="0"/>
                  </a:lnTo>
                  <a:lnTo>
                    <a:pt x="1392" y="240"/>
                  </a:lnTo>
                  <a:lnTo>
                    <a:pt x="1680" y="240"/>
                  </a:lnTo>
                  <a:lnTo>
                    <a:pt x="1680" y="0"/>
                  </a:lnTo>
                  <a:lnTo>
                    <a:pt x="192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80" name="Rectangle 28"/>
            <p:cNvSpPr>
              <a:spLocks noChangeArrowheads="1"/>
            </p:cNvSpPr>
            <p:nvPr/>
          </p:nvSpPr>
          <p:spPr bwMode="auto">
            <a:xfrm>
              <a:off x="624" y="2592"/>
              <a:ext cx="5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latin typeface="Arial Rounded MT Bold" pitchFamily="34" charset="0"/>
                </a:rPr>
                <a:t>Y  = Q</a:t>
              </a:r>
            </a:p>
          </p:txBody>
        </p:sp>
      </p:grpSp>
      <p:sp>
        <p:nvSpPr>
          <p:cNvPr id="26631" name="Text Box 30"/>
          <p:cNvSpPr txBox="1">
            <a:spLocks noChangeArrowheads="1"/>
          </p:cNvSpPr>
          <p:nvPr/>
        </p:nvSpPr>
        <p:spPr bwMode="auto">
          <a:xfrm>
            <a:off x="5867400" y="2298700"/>
            <a:ext cx="366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R</a:t>
            </a:r>
          </a:p>
        </p:txBody>
      </p:sp>
      <p:sp>
        <p:nvSpPr>
          <p:cNvPr id="26632" name="Text Box 31"/>
          <p:cNvSpPr txBox="1">
            <a:spLocks noChangeArrowheads="1"/>
          </p:cNvSpPr>
          <p:nvPr/>
        </p:nvSpPr>
        <p:spPr bwMode="auto">
          <a:xfrm>
            <a:off x="5876925" y="19812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S</a:t>
            </a:r>
          </a:p>
        </p:txBody>
      </p:sp>
      <p:sp>
        <p:nvSpPr>
          <p:cNvPr id="26633" name="Text Box 32"/>
          <p:cNvSpPr txBox="1">
            <a:spLocks noChangeArrowheads="1"/>
          </p:cNvSpPr>
          <p:nvPr/>
        </p:nvSpPr>
        <p:spPr bwMode="auto">
          <a:xfrm>
            <a:off x="8348663" y="2044700"/>
            <a:ext cx="385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26634" name="Line 33"/>
          <p:cNvSpPr>
            <a:spLocks noChangeShapeType="1"/>
          </p:cNvSpPr>
          <p:nvPr/>
        </p:nvSpPr>
        <p:spPr bwMode="auto">
          <a:xfrm flipH="1">
            <a:off x="6211888" y="2522538"/>
            <a:ext cx="301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5" name="Line 34"/>
          <p:cNvSpPr>
            <a:spLocks noChangeShapeType="1"/>
          </p:cNvSpPr>
          <p:nvPr/>
        </p:nvSpPr>
        <p:spPr bwMode="auto">
          <a:xfrm>
            <a:off x="6770688" y="2522538"/>
            <a:ext cx="17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36" name="Line 35"/>
          <p:cNvSpPr>
            <a:spLocks noChangeShapeType="1"/>
          </p:cNvSpPr>
          <p:nvPr/>
        </p:nvSpPr>
        <p:spPr bwMode="auto">
          <a:xfrm flipH="1">
            <a:off x="6770688" y="2205038"/>
            <a:ext cx="814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37" name="Freeform 36"/>
          <p:cNvSpPr>
            <a:spLocks/>
          </p:cNvSpPr>
          <p:nvPr/>
        </p:nvSpPr>
        <p:spPr bwMode="auto">
          <a:xfrm>
            <a:off x="7327900" y="2395538"/>
            <a:ext cx="257175" cy="254000"/>
          </a:xfrm>
          <a:custGeom>
            <a:avLst/>
            <a:gdLst>
              <a:gd name="T0" fmla="*/ 0 w 288"/>
              <a:gd name="T1" fmla="*/ 192 h 192"/>
              <a:gd name="T2" fmla="*/ 144 w 288"/>
              <a:gd name="T3" fmla="*/ 192 h 192"/>
              <a:gd name="T4" fmla="*/ 144 w 288"/>
              <a:gd name="T5" fmla="*/ 0 h 192"/>
              <a:gd name="T6" fmla="*/ 288 w 288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192"/>
              <a:gd name="T14" fmla="*/ 288 w 28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192">
                <a:moveTo>
                  <a:pt x="0" y="192"/>
                </a:moveTo>
                <a:lnTo>
                  <a:pt x="144" y="192"/>
                </a:lnTo>
                <a:lnTo>
                  <a:pt x="144" y="0"/>
                </a:lnTo>
                <a:lnTo>
                  <a:pt x="288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38" name="Freeform 37"/>
          <p:cNvSpPr>
            <a:spLocks/>
          </p:cNvSpPr>
          <p:nvPr/>
        </p:nvSpPr>
        <p:spPr bwMode="auto">
          <a:xfrm>
            <a:off x="6770688" y="2332038"/>
            <a:ext cx="1322387" cy="825500"/>
          </a:xfrm>
          <a:custGeom>
            <a:avLst/>
            <a:gdLst>
              <a:gd name="T0" fmla="*/ 192 w 1488"/>
              <a:gd name="T1" fmla="*/ 336 h 624"/>
              <a:gd name="T2" fmla="*/ 0 w 1488"/>
              <a:gd name="T3" fmla="*/ 336 h 624"/>
              <a:gd name="T4" fmla="*/ 0 w 1488"/>
              <a:gd name="T5" fmla="*/ 624 h 624"/>
              <a:gd name="T6" fmla="*/ 1488 w 1488"/>
              <a:gd name="T7" fmla="*/ 624 h 624"/>
              <a:gd name="T8" fmla="*/ 1488 w 1488"/>
              <a:gd name="T9" fmla="*/ 0 h 624"/>
              <a:gd name="T10" fmla="*/ 1344 w 1488"/>
              <a:gd name="T11" fmla="*/ 0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624"/>
              <a:gd name="T20" fmla="*/ 1488 w 1488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624">
                <a:moveTo>
                  <a:pt x="192" y="336"/>
                </a:moveTo>
                <a:lnTo>
                  <a:pt x="0" y="336"/>
                </a:lnTo>
                <a:lnTo>
                  <a:pt x="0" y="624"/>
                </a:lnTo>
                <a:lnTo>
                  <a:pt x="1488" y="624"/>
                </a:lnTo>
                <a:lnTo>
                  <a:pt x="1488" y="0"/>
                </a:lnTo>
                <a:lnTo>
                  <a:pt x="1344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39" name="Line 38"/>
          <p:cNvSpPr>
            <a:spLocks noChangeShapeType="1"/>
          </p:cNvSpPr>
          <p:nvPr/>
        </p:nvSpPr>
        <p:spPr bwMode="auto">
          <a:xfrm>
            <a:off x="7456488" y="2649538"/>
            <a:ext cx="944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40" name="Line 39"/>
          <p:cNvSpPr>
            <a:spLocks noChangeShapeType="1"/>
          </p:cNvSpPr>
          <p:nvPr/>
        </p:nvSpPr>
        <p:spPr bwMode="auto">
          <a:xfrm>
            <a:off x="8101013" y="2332038"/>
            <a:ext cx="257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41" name="Line 40"/>
          <p:cNvSpPr>
            <a:spLocks noChangeShapeType="1"/>
          </p:cNvSpPr>
          <p:nvPr/>
        </p:nvSpPr>
        <p:spPr bwMode="auto">
          <a:xfrm flipH="1">
            <a:off x="6211888" y="2205038"/>
            <a:ext cx="301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42" name="Oval 41"/>
          <p:cNvSpPr>
            <a:spLocks noChangeArrowheads="1"/>
          </p:cNvSpPr>
          <p:nvPr/>
        </p:nvSpPr>
        <p:spPr bwMode="auto">
          <a:xfrm>
            <a:off x="7413625" y="2586038"/>
            <a:ext cx="85725" cy="1270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6942138" y="2459038"/>
            <a:ext cx="385762" cy="381000"/>
            <a:chOff x="3600" y="2256"/>
            <a:chExt cx="432" cy="288"/>
          </a:xfrm>
        </p:grpSpPr>
        <p:sp>
          <p:nvSpPr>
            <p:cNvPr id="26655" name="AutoShape 43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56" name="Oval 44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6513513" y="2078038"/>
            <a:ext cx="257175" cy="254000"/>
            <a:chOff x="3744" y="2640"/>
            <a:chExt cx="288" cy="192"/>
          </a:xfrm>
        </p:grpSpPr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54" name="Oval 47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7585075" y="2141538"/>
            <a:ext cx="387350" cy="381000"/>
            <a:chOff x="3600" y="2256"/>
            <a:chExt cx="432" cy="288"/>
          </a:xfrm>
        </p:grpSpPr>
        <p:sp>
          <p:nvSpPr>
            <p:cNvPr id="26651" name="AutoShape 49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52" name="Oval 50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6513513" y="2395538"/>
            <a:ext cx="257175" cy="254000"/>
            <a:chOff x="3744" y="2640"/>
            <a:chExt cx="288" cy="192"/>
          </a:xfrm>
        </p:grpSpPr>
        <p:sp>
          <p:nvSpPr>
            <p:cNvPr id="26649" name="AutoShape 52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50" name="Oval 53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647" name="Text Box 54"/>
          <p:cNvSpPr txBox="1">
            <a:spLocks noChangeArrowheads="1"/>
          </p:cNvSpPr>
          <p:nvPr/>
        </p:nvSpPr>
        <p:spPr bwMode="auto">
          <a:xfrm>
            <a:off x="8289925" y="2489200"/>
            <a:ext cx="512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  <a:sym typeface="Symbol" pitchFamily="18" charset="2"/>
              </a:rPr>
              <a:t></a:t>
            </a:r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26648" name="Oval 55"/>
          <p:cNvSpPr>
            <a:spLocks noChangeArrowheads="1"/>
          </p:cNvSpPr>
          <p:nvPr/>
        </p:nvSpPr>
        <p:spPr bwMode="auto">
          <a:xfrm>
            <a:off x="8050213" y="2268538"/>
            <a:ext cx="85725" cy="1270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" name="Segnaposto numero diapositiva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41</a:t>
            </a:fld>
            <a:endParaRPr lang="it-IT" dirty="0"/>
          </a:p>
        </p:txBody>
      </p:sp>
      <p:sp>
        <p:nvSpPr>
          <p:cNvPr id="59" name="Segnaposto piè di pagina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Tabella degli stati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it-IT" sz="2400" dirty="0" smtClean="0"/>
              <a:t>Tante righe quanti sono gli stati interni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it-IT" sz="2400" dirty="0" smtClean="0"/>
              <a:t>Tante colonne quante sono le configurazioni degli ingressi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it-IT" sz="2400" dirty="0" smtClean="0"/>
              <a:t>In ogni casella si indica lo stato di “arrivo”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it-IT" sz="2400" dirty="0" smtClean="0"/>
              <a:t>Lo stato è cerchiato se non cambia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it-IT" sz="2400" dirty="0" smtClean="0"/>
              <a:t>A destra della tabella si può riportare il valore delle uscite</a:t>
            </a:r>
          </a:p>
        </p:txBody>
      </p:sp>
      <p:graphicFrame>
        <p:nvGraphicFramePr>
          <p:cNvPr id="291985" name="Group 145"/>
          <p:cNvGraphicFramePr>
            <a:graphicFrameLocks noGrp="1"/>
          </p:cNvGraphicFramePr>
          <p:nvPr/>
        </p:nvGraphicFramePr>
        <p:xfrm>
          <a:off x="2362200" y="4267200"/>
          <a:ext cx="3657600" cy="16002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4" name="Oval 42"/>
          <p:cNvSpPr>
            <a:spLocks noChangeArrowheads="1"/>
          </p:cNvSpPr>
          <p:nvPr/>
        </p:nvSpPr>
        <p:spPr bwMode="auto">
          <a:xfrm>
            <a:off x="3048000" y="4835525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85" name="Oval 43"/>
          <p:cNvSpPr>
            <a:spLocks noChangeArrowheads="1"/>
          </p:cNvSpPr>
          <p:nvPr/>
        </p:nvSpPr>
        <p:spPr bwMode="auto">
          <a:xfrm>
            <a:off x="3048000" y="5334000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86" name="Oval 44"/>
          <p:cNvSpPr>
            <a:spLocks noChangeArrowheads="1"/>
          </p:cNvSpPr>
          <p:nvPr/>
        </p:nvSpPr>
        <p:spPr bwMode="auto">
          <a:xfrm>
            <a:off x="3657600" y="4800600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87" name="Oval 45"/>
          <p:cNvSpPr>
            <a:spLocks noChangeArrowheads="1"/>
          </p:cNvSpPr>
          <p:nvPr/>
        </p:nvSpPr>
        <p:spPr bwMode="auto">
          <a:xfrm>
            <a:off x="4876800" y="5334000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88" name="Text Box 47"/>
          <p:cNvSpPr txBox="1">
            <a:spLocks noChangeArrowheads="1"/>
          </p:cNvSpPr>
          <p:nvPr/>
        </p:nvSpPr>
        <p:spPr bwMode="auto">
          <a:xfrm>
            <a:off x="2438400" y="3962400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SR</a:t>
            </a:r>
          </a:p>
        </p:txBody>
      </p:sp>
      <p:sp>
        <p:nvSpPr>
          <p:cNvPr id="27689" name="Text Box 48"/>
          <p:cNvSpPr txBox="1">
            <a:spLocks noChangeArrowheads="1"/>
          </p:cNvSpPr>
          <p:nvPr/>
        </p:nvSpPr>
        <p:spPr bwMode="auto">
          <a:xfrm>
            <a:off x="2057400" y="4343400"/>
            <a:ext cx="342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Y</a:t>
            </a:r>
          </a:p>
        </p:txBody>
      </p:sp>
      <p:graphicFrame>
        <p:nvGraphicFramePr>
          <p:cNvPr id="291993" name="Group 153"/>
          <p:cNvGraphicFramePr>
            <a:graphicFrameLocks noGrp="1"/>
          </p:cNvGraphicFramePr>
          <p:nvPr/>
        </p:nvGraphicFramePr>
        <p:xfrm>
          <a:off x="457200" y="4191000"/>
          <a:ext cx="1524000" cy="1722120"/>
        </p:xfrm>
        <a:graphic>
          <a:graphicData uri="http://schemas.openxmlformats.org/drawingml/2006/table">
            <a:tbl>
              <a:tblPr/>
              <a:tblGrid>
                <a:gridCol w="468313"/>
                <a:gridCol w="466725"/>
                <a:gridCol w="5889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8" name="Text Box 84"/>
          <p:cNvSpPr txBox="1">
            <a:spLocks noChangeArrowheads="1"/>
          </p:cNvSpPr>
          <p:nvPr/>
        </p:nvSpPr>
        <p:spPr bwMode="auto">
          <a:xfrm>
            <a:off x="6096000" y="4843463"/>
            <a:ext cx="366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R</a:t>
            </a:r>
          </a:p>
        </p:txBody>
      </p:sp>
      <p:sp>
        <p:nvSpPr>
          <p:cNvPr id="27709" name="Text Box 85"/>
          <p:cNvSpPr txBox="1">
            <a:spLocks noChangeArrowheads="1"/>
          </p:cNvSpPr>
          <p:nvPr/>
        </p:nvSpPr>
        <p:spPr bwMode="auto">
          <a:xfrm>
            <a:off x="6105525" y="44958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S</a:t>
            </a:r>
          </a:p>
        </p:txBody>
      </p:sp>
      <p:sp>
        <p:nvSpPr>
          <p:cNvPr id="27710" name="Text Box 86"/>
          <p:cNvSpPr txBox="1">
            <a:spLocks noChangeArrowheads="1"/>
          </p:cNvSpPr>
          <p:nvPr/>
        </p:nvSpPr>
        <p:spPr bwMode="auto">
          <a:xfrm>
            <a:off x="8580438" y="4562475"/>
            <a:ext cx="385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27711" name="Line 87"/>
          <p:cNvSpPr>
            <a:spLocks noChangeShapeType="1"/>
          </p:cNvSpPr>
          <p:nvPr/>
        </p:nvSpPr>
        <p:spPr bwMode="auto">
          <a:xfrm flipH="1">
            <a:off x="6442075" y="5070475"/>
            <a:ext cx="30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12" name="Line 88"/>
          <p:cNvSpPr>
            <a:spLocks noChangeShapeType="1"/>
          </p:cNvSpPr>
          <p:nvPr/>
        </p:nvSpPr>
        <p:spPr bwMode="auto">
          <a:xfrm>
            <a:off x="7000875" y="5070475"/>
            <a:ext cx="17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13" name="Line 89"/>
          <p:cNvSpPr>
            <a:spLocks noChangeShapeType="1"/>
          </p:cNvSpPr>
          <p:nvPr/>
        </p:nvSpPr>
        <p:spPr bwMode="auto">
          <a:xfrm flipH="1">
            <a:off x="7000875" y="4719638"/>
            <a:ext cx="815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14" name="Freeform 90"/>
          <p:cNvSpPr>
            <a:spLocks/>
          </p:cNvSpPr>
          <p:nvPr/>
        </p:nvSpPr>
        <p:spPr bwMode="auto">
          <a:xfrm>
            <a:off x="7559675" y="4929188"/>
            <a:ext cx="257175" cy="280987"/>
          </a:xfrm>
          <a:custGeom>
            <a:avLst/>
            <a:gdLst>
              <a:gd name="T0" fmla="*/ 0 w 288"/>
              <a:gd name="T1" fmla="*/ 192 h 192"/>
              <a:gd name="T2" fmla="*/ 144 w 288"/>
              <a:gd name="T3" fmla="*/ 192 h 192"/>
              <a:gd name="T4" fmla="*/ 144 w 288"/>
              <a:gd name="T5" fmla="*/ 0 h 192"/>
              <a:gd name="T6" fmla="*/ 288 w 288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192"/>
              <a:gd name="T14" fmla="*/ 288 w 28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192">
                <a:moveTo>
                  <a:pt x="0" y="192"/>
                </a:moveTo>
                <a:lnTo>
                  <a:pt x="144" y="192"/>
                </a:lnTo>
                <a:lnTo>
                  <a:pt x="144" y="0"/>
                </a:lnTo>
                <a:lnTo>
                  <a:pt x="288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15" name="Freeform 91"/>
          <p:cNvSpPr>
            <a:spLocks/>
          </p:cNvSpPr>
          <p:nvPr/>
        </p:nvSpPr>
        <p:spPr bwMode="auto">
          <a:xfrm>
            <a:off x="7000875" y="4859338"/>
            <a:ext cx="1323975" cy="909637"/>
          </a:xfrm>
          <a:custGeom>
            <a:avLst/>
            <a:gdLst>
              <a:gd name="T0" fmla="*/ 192 w 1488"/>
              <a:gd name="T1" fmla="*/ 336 h 624"/>
              <a:gd name="T2" fmla="*/ 0 w 1488"/>
              <a:gd name="T3" fmla="*/ 336 h 624"/>
              <a:gd name="T4" fmla="*/ 0 w 1488"/>
              <a:gd name="T5" fmla="*/ 624 h 624"/>
              <a:gd name="T6" fmla="*/ 1488 w 1488"/>
              <a:gd name="T7" fmla="*/ 624 h 624"/>
              <a:gd name="T8" fmla="*/ 1488 w 1488"/>
              <a:gd name="T9" fmla="*/ 0 h 624"/>
              <a:gd name="T10" fmla="*/ 1344 w 1488"/>
              <a:gd name="T11" fmla="*/ 0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624"/>
              <a:gd name="T20" fmla="*/ 1488 w 1488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624">
                <a:moveTo>
                  <a:pt x="192" y="336"/>
                </a:moveTo>
                <a:lnTo>
                  <a:pt x="0" y="336"/>
                </a:lnTo>
                <a:lnTo>
                  <a:pt x="0" y="624"/>
                </a:lnTo>
                <a:lnTo>
                  <a:pt x="1488" y="624"/>
                </a:lnTo>
                <a:lnTo>
                  <a:pt x="1488" y="0"/>
                </a:lnTo>
                <a:lnTo>
                  <a:pt x="1344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16" name="Line 92"/>
          <p:cNvSpPr>
            <a:spLocks noChangeShapeType="1"/>
          </p:cNvSpPr>
          <p:nvPr/>
        </p:nvSpPr>
        <p:spPr bwMode="auto">
          <a:xfrm>
            <a:off x="7688263" y="5210175"/>
            <a:ext cx="944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17" name="Line 93"/>
          <p:cNvSpPr>
            <a:spLocks noChangeShapeType="1"/>
          </p:cNvSpPr>
          <p:nvPr/>
        </p:nvSpPr>
        <p:spPr bwMode="auto">
          <a:xfrm>
            <a:off x="8332788" y="4859338"/>
            <a:ext cx="257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18" name="Line 94"/>
          <p:cNvSpPr>
            <a:spLocks noChangeShapeType="1"/>
          </p:cNvSpPr>
          <p:nvPr/>
        </p:nvSpPr>
        <p:spPr bwMode="auto">
          <a:xfrm flipH="1">
            <a:off x="6442075" y="4719638"/>
            <a:ext cx="30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19" name="Oval 95"/>
          <p:cNvSpPr>
            <a:spLocks noChangeArrowheads="1"/>
          </p:cNvSpPr>
          <p:nvPr/>
        </p:nvSpPr>
        <p:spPr bwMode="auto">
          <a:xfrm>
            <a:off x="7645400" y="5140325"/>
            <a:ext cx="85725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7172325" y="4999038"/>
            <a:ext cx="387350" cy="420687"/>
            <a:chOff x="3600" y="2256"/>
            <a:chExt cx="432" cy="288"/>
          </a:xfrm>
        </p:grpSpPr>
        <p:sp>
          <p:nvSpPr>
            <p:cNvPr id="27732" name="AutoShape 97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33" name="Oval 98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6742113" y="4579938"/>
            <a:ext cx="258762" cy="279400"/>
            <a:chOff x="3744" y="2640"/>
            <a:chExt cx="288" cy="192"/>
          </a:xfrm>
        </p:grpSpPr>
        <p:sp>
          <p:nvSpPr>
            <p:cNvPr id="27730" name="AutoShape 100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31" name="Oval 101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7816850" y="4649788"/>
            <a:ext cx="387350" cy="420687"/>
            <a:chOff x="3600" y="2256"/>
            <a:chExt cx="432" cy="288"/>
          </a:xfrm>
        </p:grpSpPr>
        <p:sp>
          <p:nvSpPr>
            <p:cNvPr id="27728" name="AutoShape 103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29" name="Oval 104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6742113" y="4929188"/>
            <a:ext cx="258762" cy="280987"/>
            <a:chOff x="3744" y="2640"/>
            <a:chExt cx="288" cy="192"/>
          </a:xfrm>
        </p:grpSpPr>
        <p:sp>
          <p:nvSpPr>
            <p:cNvPr id="27726" name="AutoShape 106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27" name="Oval 107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724" name="Text Box 108"/>
          <p:cNvSpPr txBox="1">
            <a:spLocks noChangeArrowheads="1"/>
          </p:cNvSpPr>
          <p:nvPr/>
        </p:nvSpPr>
        <p:spPr bwMode="auto">
          <a:xfrm>
            <a:off x="8521700" y="5053013"/>
            <a:ext cx="512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  <a:sym typeface="Symbol" pitchFamily="18" charset="2"/>
              </a:rPr>
              <a:t></a:t>
            </a:r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27725" name="Oval 109"/>
          <p:cNvSpPr>
            <a:spLocks noChangeArrowheads="1"/>
          </p:cNvSpPr>
          <p:nvPr/>
        </p:nvSpPr>
        <p:spPr bwMode="auto">
          <a:xfrm>
            <a:off x="8281988" y="4789488"/>
            <a:ext cx="85725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42</a:t>
            </a:fld>
            <a:endParaRPr lang="it-IT" dirty="0"/>
          </a:p>
        </p:txBody>
      </p:sp>
      <p:sp>
        <p:nvSpPr>
          <p:cNvPr id="42" name="Segnaposto piè di pagina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Tabella delle transizioni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54102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/>
              <a:t>Si riportano</a:t>
            </a:r>
          </a:p>
          <a:p>
            <a:pPr lvl="1" eaLnBrk="1" hangingPunct="1">
              <a:defRPr/>
            </a:pPr>
            <a:r>
              <a:rPr lang="it-IT" sz="2000" dirty="0" smtClean="0"/>
              <a:t>Valore degli ingressi</a:t>
            </a:r>
          </a:p>
          <a:p>
            <a:pPr lvl="1" eaLnBrk="1" hangingPunct="1">
              <a:defRPr/>
            </a:pPr>
            <a:r>
              <a:rPr lang="it-IT" sz="2000" dirty="0" smtClean="0"/>
              <a:t>Variabili di stato di partenza (Stato presente)</a:t>
            </a:r>
          </a:p>
          <a:p>
            <a:pPr lvl="1" eaLnBrk="1" hangingPunct="1">
              <a:defRPr/>
            </a:pPr>
            <a:r>
              <a:rPr lang="it-IT" sz="2000" dirty="0" smtClean="0"/>
              <a:t>Variabili di stato di arrivo	(Nuovo stato)</a:t>
            </a:r>
          </a:p>
        </p:txBody>
      </p:sp>
      <p:graphicFrame>
        <p:nvGraphicFramePr>
          <p:cNvPr id="328897" name="Group 193"/>
          <p:cNvGraphicFramePr>
            <a:graphicFrameLocks noGrp="1"/>
          </p:cNvGraphicFramePr>
          <p:nvPr/>
        </p:nvGraphicFramePr>
        <p:xfrm>
          <a:off x="533400" y="2286000"/>
          <a:ext cx="4876800" cy="3381693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533400"/>
                <a:gridCol w="609600"/>
                <a:gridCol w="533400"/>
                <a:gridCol w="609600"/>
                <a:gridCol w="587375"/>
                <a:gridCol w="520700"/>
                <a:gridCol w="568325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Sp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Sp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Sn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….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Sn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..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63" name="Text Box 125"/>
          <p:cNvSpPr txBox="1">
            <a:spLocks noChangeArrowheads="1"/>
          </p:cNvSpPr>
          <p:nvPr/>
        </p:nvSpPr>
        <p:spPr bwMode="auto">
          <a:xfrm>
            <a:off x="5549900" y="3386138"/>
            <a:ext cx="312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X</a:t>
            </a:r>
            <a:r>
              <a:rPr lang="it-IT" sz="1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8764" name="Text Box 126"/>
          <p:cNvSpPr txBox="1">
            <a:spLocks noChangeArrowheads="1"/>
          </p:cNvSpPr>
          <p:nvPr/>
        </p:nvSpPr>
        <p:spPr bwMode="auto">
          <a:xfrm>
            <a:off x="5559425" y="3675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X</a:t>
            </a:r>
            <a:r>
              <a:rPr lang="it-IT" sz="12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28765" name="Text Box 127"/>
          <p:cNvSpPr txBox="1">
            <a:spLocks noChangeArrowheads="1"/>
          </p:cNvSpPr>
          <p:nvPr/>
        </p:nvSpPr>
        <p:spPr bwMode="auto">
          <a:xfrm>
            <a:off x="7675563" y="3357563"/>
            <a:ext cx="4238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Ck</a:t>
            </a:r>
            <a:endParaRPr lang="it-IT" sz="1000" baseline="-25000">
              <a:latin typeface="Arial Rounded MT Bold" pitchFamily="34" charset="0"/>
            </a:endParaRPr>
          </a:p>
        </p:txBody>
      </p:sp>
      <p:sp>
        <p:nvSpPr>
          <p:cNvPr id="28766" name="Rectangle 128"/>
          <p:cNvSpPr>
            <a:spLocks noChangeArrowheads="1"/>
          </p:cNvSpPr>
          <p:nvPr/>
        </p:nvSpPr>
        <p:spPr bwMode="auto">
          <a:xfrm>
            <a:off x="6264275" y="3408363"/>
            <a:ext cx="2033588" cy="15621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67" name="Rectangle 129"/>
          <p:cNvSpPr>
            <a:spLocks noChangeArrowheads="1"/>
          </p:cNvSpPr>
          <p:nvPr/>
        </p:nvSpPr>
        <p:spPr bwMode="auto">
          <a:xfrm>
            <a:off x="7056438" y="3481388"/>
            <a:ext cx="677862" cy="985837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68" name="Line 130"/>
          <p:cNvSpPr>
            <a:spLocks noChangeShapeType="1"/>
          </p:cNvSpPr>
          <p:nvPr/>
        </p:nvSpPr>
        <p:spPr bwMode="auto">
          <a:xfrm>
            <a:off x="5984875" y="3519488"/>
            <a:ext cx="10652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769" name="Oval 131"/>
          <p:cNvSpPr>
            <a:spLocks noChangeArrowheads="1"/>
          </p:cNvSpPr>
          <p:nvPr/>
        </p:nvSpPr>
        <p:spPr bwMode="auto">
          <a:xfrm>
            <a:off x="6146800" y="3586163"/>
            <a:ext cx="31750" cy="317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70" name="Oval 132"/>
          <p:cNvSpPr>
            <a:spLocks noChangeArrowheads="1"/>
          </p:cNvSpPr>
          <p:nvPr/>
        </p:nvSpPr>
        <p:spPr bwMode="auto">
          <a:xfrm>
            <a:off x="6146800" y="3651250"/>
            <a:ext cx="31750" cy="33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71" name="Oval 133"/>
          <p:cNvSpPr>
            <a:spLocks noChangeArrowheads="1"/>
          </p:cNvSpPr>
          <p:nvPr/>
        </p:nvSpPr>
        <p:spPr bwMode="auto">
          <a:xfrm>
            <a:off x="6146800" y="3716338"/>
            <a:ext cx="31750" cy="33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72" name="Line 134"/>
          <p:cNvSpPr>
            <a:spLocks noChangeShapeType="1"/>
          </p:cNvSpPr>
          <p:nvPr/>
        </p:nvSpPr>
        <p:spPr bwMode="auto">
          <a:xfrm>
            <a:off x="5984875" y="3814763"/>
            <a:ext cx="10652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773" name="Line 135"/>
          <p:cNvSpPr>
            <a:spLocks noChangeShapeType="1"/>
          </p:cNvSpPr>
          <p:nvPr/>
        </p:nvSpPr>
        <p:spPr bwMode="auto">
          <a:xfrm>
            <a:off x="7727950" y="3519488"/>
            <a:ext cx="10652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774" name="Oval 136"/>
          <p:cNvSpPr>
            <a:spLocks noChangeArrowheads="1"/>
          </p:cNvSpPr>
          <p:nvPr/>
        </p:nvSpPr>
        <p:spPr bwMode="auto">
          <a:xfrm>
            <a:off x="8502650" y="3586163"/>
            <a:ext cx="31750" cy="317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75" name="Oval 137"/>
          <p:cNvSpPr>
            <a:spLocks noChangeArrowheads="1"/>
          </p:cNvSpPr>
          <p:nvPr/>
        </p:nvSpPr>
        <p:spPr bwMode="auto">
          <a:xfrm>
            <a:off x="8502650" y="3651250"/>
            <a:ext cx="31750" cy="33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76" name="Oval 138"/>
          <p:cNvSpPr>
            <a:spLocks noChangeArrowheads="1"/>
          </p:cNvSpPr>
          <p:nvPr/>
        </p:nvSpPr>
        <p:spPr bwMode="auto">
          <a:xfrm>
            <a:off x="8502650" y="3716338"/>
            <a:ext cx="31750" cy="33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77" name="Line 139"/>
          <p:cNvSpPr>
            <a:spLocks noChangeShapeType="1"/>
          </p:cNvSpPr>
          <p:nvPr/>
        </p:nvSpPr>
        <p:spPr bwMode="auto">
          <a:xfrm>
            <a:off x="7727950" y="3814763"/>
            <a:ext cx="10652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778" name="Freeform 140"/>
          <p:cNvSpPr>
            <a:spLocks/>
          </p:cNvSpPr>
          <p:nvPr/>
        </p:nvSpPr>
        <p:spPr bwMode="auto">
          <a:xfrm>
            <a:off x="6565900" y="4011613"/>
            <a:ext cx="1677988" cy="725487"/>
          </a:xfrm>
          <a:custGeom>
            <a:avLst/>
            <a:gdLst>
              <a:gd name="T0" fmla="*/ 1728 w 2496"/>
              <a:gd name="T1" fmla="*/ 0 h 1056"/>
              <a:gd name="T2" fmla="*/ 2496 w 2496"/>
              <a:gd name="T3" fmla="*/ 0 h 1056"/>
              <a:gd name="T4" fmla="*/ 2496 w 2496"/>
              <a:gd name="T5" fmla="*/ 1056 h 1056"/>
              <a:gd name="T6" fmla="*/ 0 w 2496"/>
              <a:gd name="T7" fmla="*/ 1056 h 1056"/>
              <a:gd name="T8" fmla="*/ 0 w 2496"/>
              <a:gd name="T9" fmla="*/ 0 h 1056"/>
              <a:gd name="T10" fmla="*/ 720 w 2496"/>
              <a:gd name="T11" fmla="*/ 0 h 10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1056"/>
              <a:gd name="T20" fmla="*/ 2496 w 2496"/>
              <a:gd name="T21" fmla="*/ 1056 h 10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779" name="Freeform 141"/>
          <p:cNvSpPr>
            <a:spLocks/>
          </p:cNvSpPr>
          <p:nvPr/>
        </p:nvSpPr>
        <p:spPr bwMode="auto">
          <a:xfrm>
            <a:off x="6727825" y="4210050"/>
            <a:ext cx="1419225" cy="361950"/>
          </a:xfrm>
          <a:custGeom>
            <a:avLst/>
            <a:gdLst>
              <a:gd name="T0" fmla="*/ 1488 w 2112"/>
              <a:gd name="T1" fmla="*/ 0 h 528"/>
              <a:gd name="T2" fmla="*/ 2112 w 2112"/>
              <a:gd name="T3" fmla="*/ 0 h 528"/>
              <a:gd name="T4" fmla="*/ 2112 w 2112"/>
              <a:gd name="T5" fmla="*/ 528 h 528"/>
              <a:gd name="T6" fmla="*/ 0 w 2112"/>
              <a:gd name="T7" fmla="*/ 528 h 528"/>
              <a:gd name="T8" fmla="*/ 0 w 2112"/>
              <a:gd name="T9" fmla="*/ 0 h 528"/>
              <a:gd name="T10" fmla="*/ 480 w 2112"/>
              <a:gd name="T11" fmla="*/ 0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2"/>
              <a:gd name="T19" fmla="*/ 0 h 528"/>
              <a:gd name="T20" fmla="*/ 2112 w 2112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780" name="Oval 142"/>
          <p:cNvSpPr>
            <a:spLocks noChangeArrowheads="1"/>
          </p:cNvSpPr>
          <p:nvPr/>
        </p:nvSpPr>
        <p:spPr bwMode="auto">
          <a:xfrm>
            <a:off x="6824663" y="4046538"/>
            <a:ext cx="31750" cy="317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81" name="Oval 143"/>
          <p:cNvSpPr>
            <a:spLocks noChangeArrowheads="1"/>
          </p:cNvSpPr>
          <p:nvPr/>
        </p:nvSpPr>
        <p:spPr bwMode="auto">
          <a:xfrm>
            <a:off x="6824663" y="4111625"/>
            <a:ext cx="31750" cy="33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82" name="Oval 144"/>
          <p:cNvSpPr>
            <a:spLocks noChangeArrowheads="1"/>
          </p:cNvSpPr>
          <p:nvPr/>
        </p:nvSpPr>
        <p:spPr bwMode="auto">
          <a:xfrm>
            <a:off x="8116888" y="4070350"/>
            <a:ext cx="33337" cy="317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83" name="Oval 145"/>
          <p:cNvSpPr>
            <a:spLocks noChangeArrowheads="1"/>
          </p:cNvSpPr>
          <p:nvPr/>
        </p:nvSpPr>
        <p:spPr bwMode="auto">
          <a:xfrm>
            <a:off x="8116888" y="4135438"/>
            <a:ext cx="33337" cy="33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784" name="Text Box 146"/>
          <p:cNvSpPr txBox="1">
            <a:spLocks noChangeArrowheads="1"/>
          </p:cNvSpPr>
          <p:nvPr/>
        </p:nvSpPr>
        <p:spPr bwMode="auto">
          <a:xfrm>
            <a:off x="6297613" y="4103688"/>
            <a:ext cx="27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R</a:t>
            </a:r>
          </a:p>
        </p:txBody>
      </p:sp>
      <p:sp>
        <p:nvSpPr>
          <p:cNvPr id="28785" name="Text Box 147"/>
          <p:cNvSpPr txBox="1">
            <a:spLocks noChangeArrowheads="1"/>
          </p:cNvSpPr>
          <p:nvPr/>
        </p:nvSpPr>
        <p:spPr bwMode="auto">
          <a:xfrm>
            <a:off x="7200900" y="3913188"/>
            <a:ext cx="315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R’</a:t>
            </a:r>
          </a:p>
        </p:txBody>
      </p:sp>
      <p:sp>
        <p:nvSpPr>
          <p:cNvPr id="28786" name="Text Box 148"/>
          <p:cNvSpPr txBox="1">
            <a:spLocks noChangeArrowheads="1"/>
          </p:cNvSpPr>
          <p:nvPr/>
        </p:nvSpPr>
        <p:spPr bwMode="auto">
          <a:xfrm>
            <a:off x="8793163" y="3421063"/>
            <a:ext cx="350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z</a:t>
            </a:r>
            <a:r>
              <a:rPr lang="it-IT" sz="1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8787" name="Text Box 149"/>
          <p:cNvSpPr txBox="1">
            <a:spLocks noChangeArrowheads="1"/>
          </p:cNvSpPr>
          <p:nvPr/>
        </p:nvSpPr>
        <p:spPr bwMode="auto">
          <a:xfrm>
            <a:off x="6624638" y="3768725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s</a:t>
            </a:r>
            <a:r>
              <a:rPr lang="it-IT" sz="10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28788" name="Text Box 150"/>
          <p:cNvSpPr txBox="1">
            <a:spLocks noChangeArrowheads="1"/>
          </p:cNvSpPr>
          <p:nvPr/>
        </p:nvSpPr>
        <p:spPr bwMode="auto">
          <a:xfrm>
            <a:off x="6551613" y="3984625"/>
            <a:ext cx="425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s</a:t>
            </a:r>
            <a:r>
              <a:rPr lang="it-IT" sz="10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28789" name="Text Box 151"/>
          <p:cNvSpPr txBox="1">
            <a:spLocks noChangeArrowheads="1"/>
          </p:cNvSpPr>
          <p:nvPr/>
        </p:nvSpPr>
        <p:spPr bwMode="auto">
          <a:xfrm>
            <a:off x="7632700" y="3768725"/>
            <a:ext cx="427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s</a:t>
            </a:r>
            <a:r>
              <a:rPr lang="it-IT" sz="10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28790" name="Text Box 152"/>
          <p:cNvSpPr txBox="1">
            <a:spLocks noChangeArrowheads="1"/>
          </p:cNvSpPr>
          <p:nvPr/>
        </p:nvSpPr>
        <p:spPr bwMode="auto">
          <a:xfrm>
            <a:off x="7632700" y="3984625"/>
            <a:ext cx="500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s</a:t>
            </a:r>
            <a:r>
              <a:rPr lang="it-IT" sz="10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28791" name="Text Box 153"/>
          <p:cNvSpPr txBox="1">
            <a:spLocks noChangeArrowheads="1"/>
          </p:cNvSpPr>
          <p:nvPr/>
        </p:nvSpPr>
        <p:spPr bwMode="auto">
          <a:xfrm>
            <a:off x="6985000" y="3408363"/>
            <a:ext cx="312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a</a:t>
            </a:r>
            <a:r>
              <a:rPr lang="it-IT" sz="1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8792" name="Text Box 154"/>
          <p:cNvSpPr txBox="1">
            <a:spLocks noChangeArrowheads="1"/>
          </p:cNvSpPr>
          <p:nvPr/>
        </p:nvSpPr>
        <p:spPr bwMode="auto">
          <a:xfrm>
            <a:off x="6985000" y="3840163"/>
            <a:ext cx="31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a</a:t>
            </a:r>
            <a:r>
              <a:rPr lang="it-IT" sz="10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28793" name="Text Box 155"/>
          <p:cNvSpPr txBox="1">
            <a:spLocks noChangeArrowheads="1"/>
          </p:cNvSpPr>
          <p:nvPr/>
        </p:nvSpPr>
        <p:spPr bwMode="auto">
          <a:xfrm>
            <a:off x="6985000" y="3697288"/>
            <a:ext cx="419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a</a:t>
            </a:r>
            <a:r>
              <a:rPr lang="it-IT" sz="10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28794" name="Text Box 156"/>
          <p:cNvSpPr txBox="1">
            <a:spLocks noChangeArrowheads="1"/>
          </p:cNvSpPr>
          <p:nvPr/>
        </p:nvSpPr>
        <p:spPr bwMode="auto">
          <a:xfrm>
            <a:off x="6985000" y="4056063"/>
            <a:ext cx="43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a</a:t>
            </a:r>
            <a:r>
              <a:rPr lang="it-IT" sz="10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28795" name="Text Box 157"/>
          <p:cNvSpPr txBox="1">
            <a:spLocks noChangeArrowheads="1"/>
          </p:cNvSpPr>
          <p:nvPr/>
        </p:nvSpPr>
        <p:spPr bwMode="auto">
          <a:xfrm>
            <a:off x="7488238" y="3408363"/>
            <a:ext cx="3032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z</a:t>
            </a:r>
            <a:r>
              <a:rPr lang="it-IT" sz="1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8796" name="Text Box 158"/>
          <p:cNvSpPr txBox="1">
            <a:spLocks noChangeArrowheads="1"/>
          </p:cNvSpPr>
          <p:nvPr/>
        </p:nvSpPr>
        <p:spPr bwMode="auto">
          <a:xfrm>
            <a:off x="7416800" y="3697288"/>
            <a:ext cx="33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z</a:t>
            </a:r>
            <a:r>
              <a:rPr lang="it-IT" sz="10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28797" name="Text Box 159"/>
          <p:cNvSpPr txBox="1">
            <a:spLocks noChangeArrowheads="1"/>
          </p:cNvSpPr>
          <p:nvPr/>
        </p:nvSpPr>
        <p:spPr bwMode="auto">
          <a:xfrm>
            <a:off x="7343775" y="3840163"/>
            <a:ext cx="434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z</a:t>
            </a:r>
            <a:r>
              <a:rPr lang="it-IT" sz="10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28798" name="Text Box 160"/>
          <p:cNvSpPr txBox="1">
            <a:spLocks noChangeArrowheads="1"/>
          </p:cNvSpPr>
          <p:nvPr/>
        </p:nvSpPr>
        <p:spPr bwMode="auto">
          <a:xfrm>
            <a:off x="7343775" y="4056063"/>
            <a:ext cx="48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z</a:t>
            </a:r>
            <a:r>
              <a:rPr lang="it-IT" sz="10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28799" name="Text Box 161"/>
          <p:cNvSpPr txBox="1">
            <a:spLocks noChangeArrowheads="1"/>
          </p:cNvSpPr>
          <p:nvPr/>
        </p:nvSpPr>
        <p:spPr bwMode="auto">
          <a:xfrm>
            <a:off x="8796338" y="3729038"/>
            <a:ext cx="347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z</a:t>
            </a:r>
            <a:r>
              <a:rPr lang="it-IT" sz="10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28800" name="Rectangle 162"/>
          <p:cNvSpPr>
            <a:spLocks noChangeArrowheads="1"/>
          </p:cNvSpPr>
          <p:nvPr/>
        </p:nvSpPr>
        <p:spPr bwMode="auto">
          <a:xfrm>
            <a:off x="7942263" y="3865563"/>
            <a:ext cx="155575" cy="49212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801" name="Line 163"/>
          <p:cNvSpPr>
            <a:spLocks noChangeShapeType="1"/>
          </p:cNvSpPr>
          <p:nvPr/>
        </p:nvSpPr>
        <p:spPr bwMode="auto">
          <a:xfrm>
            <a:off x="8020050" y="3865563"/>
            <a:ext cx="0" cy="492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02" name="Line 164"/>
          <p:cNvSpPr>
            <a:spLocks noChangeShapeType="1"/>
          </p:cNvSpPr>
          <p:nvPr/>
        </p:nvSpPr>
        <p:spPr bwMode="auto">
          <a:xfrm>
            <a:off x="7942263" y="3946525"/>
            <a:ext cx="1555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03" name="Line 165"/>
          <p:cNvSpPr>
            <a:spLocks noChangeShapeType="1"/>
          </p:cNvSpPr>
          <p:nvPr/>
        </p:nvSpPr>
        <p:spPr bwMode="auto">
          <a:xfrm>
            <a:off x="7942263" y="4070350"/>
            <a:ext cx="1555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04" name="Line 166"/>
          <p:cNvSpPr>
            <a:spLocks noChangeShapeType="1"/>
          </p:cNvSpPr>
          <p:nvPr/>
        </p:nvSpPr>
        <p:spPr bwMode="auto">
          <a:xfrm>
            <a:off x="7942263" y="4152900"/>
            <a:ext cx="1555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05" name="Line 167"/>
          <p:cNvSpPr>
            <a:spLocks noChangeShapeType="1"/>
          </p:cNvSpPr>
          <p:nvPr/>
        </p:nvSpPr>
        <p:spPr bwMode="auto">
          <a:xfrm>
            <a:off x="7942263" y="4275138"/>
            <a:ext cx="1555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06" name="Line 168"/>
          <p:cNvSpPr>
            <a:spLocks noChangeShapeType="1"/>
          </p:cNvSpPr>
          <p:nvPr/>
        </p:nvSpPr>
        <p:spPr bwMode="auto">
          <a:xfrm>
            <a:off x="7981950" y="4357688"/>
            <a:ext cx="0" cy="73977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07" name="Text Box 169"/>
          <p:cNvSpPr txBox="1">
            <a:spLocks noChangeArrowheads="1"/>
          </p:cNvSpPr>
          <p:nvPr/>
        </p:nvSpPr>
        <p:spPr bwMode="auto">
          <a:xfrm>
            <a:off x="7812088" y="5157788"/>
            <a:ext cx="487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Arial Rounded MT Bold" pitchFamily="34" charset="0"/>
              </a:rPr>
              <a:t>Ck</a:t>
            </a:r>
            <a:endParaRPr lang="it-IT" sz="1000" baseline="-25000">
              <a:latin typeface="Arial Rounded MT Bold" pitchFamily="34" charset="0"/>
            </a:endParaRPr>
          </a:p>
        </p:txBody>
      </p:sp>
      <p:sp>
        <p:nvSpPr>
          <p:cNvPr id="28808" name="Rectangle 170"/>
          <p:cNvSpPr>
            <a:spLocks noChangeArrowheads="1"/>
          </p:cNvSpPr>
          <p:nvPr/>
        </p:nvSpPr>
        <p:spPr bwMode="auto">
          <a:xfrm>
            <a:off x="7942263" y="3454400"/>
            <a:ext cx="155575" cy="49212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809" name="Line 171"/>
          <p:cNvSpPr>
            <a:spLocks noChangeShapeType="1"/>
          </p:cNvSpPr>
          <p:nvPr/>
        </p:nvSpPr>
        <p:spPr bwMode="auto">
          <a:xfrm>
            <a:off x="8020050" y="3454400"/>
            <a:ext cx="0" cy="492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10" name="Line 172"/>
          <p:cNvSpPr>
            <a:spLocks noChangeShapeType="1"/>
          </p:cNvSpPr>
          <p:nvPr/>
        </p:nvSpPr>
        <p:spPr bwMode="auto">
          <a:xfrm>
            <a:off x="7942263" y="3535363"/>
            <a:ext cx="1555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11" name="Line 173"/>
          <p:cNvSpPr>
            <a:spLocks noChangeShapeType="1"/>
          </p:cNvSpPr>
          <p:nvPr/>
        </p:nvSpPr>
        <p:spPr bwMode="auto">
          <a:xfrm>
            <a:off x="7942263" y="3659188"/>
            <a:ext cx="1555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12" name="Line 174"/>
          <p:cNvSpPr>
            <a:spLocks noChangeShapeType="1"/>
          </p:cNvSpPr>
          <p:nvPr/>
        </p:nvSpPr>
        <p:spPr bwMode="auto">
          <a:xfrm>
            <a:off x="7942263" y="3741738"/>
            <a:ext cx="1555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813" name="Line 175"/>
          <p:cNvSpPr>
            <a:spLocks noChangeShapeType="1"/>
          </p:cNvSpPr>
          <p:nvPr/>
        </p:nvSpPr>
        <p:spPr bwMode="auto">
          <a:xfrm>
            <a:off x="7942263" y="3865563"/>
            <a:ext cx="1555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9" name="Segnaposto numero diapositiva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43</a:t>
            </a:fld>
            <a:endParaRPr lang="it-IT" dirty="0"/>
          </a:p>
        </p:txBody>
      </p:sp>
      <p:sp>
        <p:nvSpPr>
          <p:cNvPr id="60" name="Segnaposto piè di pagina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err="1" smtClean="0"/>
              <a:t>Flip</a:t>
            </a:r>
            <a:r>
              <a:rPr lang="it-IT" dirty="0" smtClean="0"/>
              <a:t> - Flop  J – K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Tabella delle funzioni		Schema logico</a:t>
            </a:r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 flipH="1">
            <a:off x="5638800" y="3505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 flipH="1">
            <a:off x="7391400" y="4495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 flipH="1">
            <a:off x="7391400" y="3886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5" name="Line 7"/>
          <p:cNvSpPr>
            <a:spLocks noChangeShapeType="1"/>
          </p:cNvSpPr>
          <p:nvPr/>
        </p:nvSpPr>
        <p:spPr bwMode="auto">
          <a:xfrm flipH="1">
            <a:off x="5638800" y="4191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 flipH="1">
            <a:off x="5715000" y="4800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9849" name="Rectangle 9"/>
          <p:cNvSpPr>
            <a:spLocks noChangeArrowheads="1"/>
          </p:cNvSpPr>
          <p:nvPr/>
        </p:nvSpPr>
        <p:spPr bwMode="auto">
          <a:xfrm>
            <a:off x="8229600" y="3657600"/>
            <a:ext cx="465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419850" name="Rectangle 10"/>
          <p:cNvSpPr>
            <a:spLocks noChangeArrowheads="1"/>
          </p:cNvSpPr>
          <p:nvPr/>
        </p:nvSpPr>
        <p:spPr bwMode="auto">
          <a:xfrm>
            <a:off x="8153400" y="4419600"/>
            <a:ext cx="642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sym typeface="Symbol" pitchFamily="18" charset="2"/>
              </a:rPr>
              <a:t></a:t>
            </a:r>
            <a:r>
              <a:rPr lang="it-IT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graphicFrame>
        <p:nvGraphicFramePr>
          <p:cNvPr id="419939" name="Group 99"/>
          <p:cNvGraphicFramePr>
            <a:graphicFrameLocks noGrp="1"/>
          </p:cNvGraphicFramePr>
          <p:nvPr/>
        </p:nvGraphicFramePr>
        <p:xfrm>
          <a:off x="838200" y="2438400"/>
          <a:ext cx="2438400" cy="33909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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914400" y="3733800"/>
            <a:ext cx="457200" cy="304800"/>
            <a:chOff x="384" y="2016"/>
            <a:chExt cx="288" cy="192"/>
          </a:xfrm>
        </p:grpSpPr>
        <p:sp>
          <p:nvSpPr>
            <p:cNvPr id="29759" name="Freeform 71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760" name="Line 72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 flipV="1">
            <a:off x="914400" y="4191000"/>
            <a:ext cx="457200" cy="304800"/>
            <a:chOff x="384" y="2016"/>
            <a:chExt cx="288" cy="192"/>
          </a:xfrm>
        </p:grpSpPr>
        <p:sp>
          <p:nvSpPr>
            <p:cNvPr id="29757" name="Freeform 74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758" name="Line 75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 flipV="1">
            <a:off x="914400" y="4572000"/>
            <a:ext cx="457200" cy="304800"/>
            <a:chOff x="384" y="2016"/>
            <a:chExt cx="288" cy="192"/>
          </a:xfrm>
        </p:grpSpPr>
        <p:sp>
          <p:nvSpPr>
            <p:cNvPr id="29755" name="Freeform 77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756" name="Line 78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" name="Group 79"/>
          <p:cNvGrpSpPr>
            <a:grpSpLocks/>
          </p:cNvGrpSpPr>
          <p:nvPr/>
        </p:nvGrpSpPr>
        <p:grpSpPr bwMode="auto">
          <a:xfrm flipV="1">
            <a:off x="914400" y="5029200"/>
            <a:ext cx="457200" cy="304800"/>
            <a:chOff x="384" y="2016"/>
            <a:chExt cx="288" cy="192"/>
          </a:xfrm>
        </p:grpSpPr>
        <p:sp>
          <p:nvSpPr>
            <p:cNvPr id="29753" name="Freeform 80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754" name="Line 81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914400" y="5410200"/>
            <a:ext cx="457200" cy="304800"/>
            <a:chOff x="384" y="2016"/>
            <a:chExt cx="288" cy="192"/>
          </a:xfrm>
        </p:grpSpPr>
        <p:sp>
          <p:nvSpPr>
            <p:cNvPr id="29751" name="Freeform 83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752" name="Line 84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9749" name="Rectangle 85"/>
          <p:cNvSpPr>
            <a:spLocks noChangeArrowheads="1"/>
          </p:cNvSpPr>
          <p:nvPr/>
        </p:nvSpPr>
        <p:spPr bwMode="auto">
          <a:xfrm>
            <a:off x="6248400" y="3124200"/>
            <a:ext cx="1143000" cy="2057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000">
                <a:latin typeface="Arial Rounded MT Bold" pitchFamily="34" charset="0"/>
              </a:rPr>
              <a:t>J</a:t>
            </a:r>
          </a:p>
          <a:p>
            <a:r>
              <a:rPr lang="it-IT" sz="2000">
                <a:latin typeface="Arial Rounded MT Bold" pitchFamily="34" charset="0"/>
              </a:rPr>
              <a:t>            Q</a:t>
            </a:r>
          </a:p>
          <a:p>
            <a:r>
              <a:rPr lang="it-IT" sz="2000">
                <a:latin typeface="Arial Rounded MT Bold" pitchFamily="34" charset="0"/>
              </a:rPr>
              <a:t>   Ck</a:t>
            </a:r>
          </a:p>
          <a:p>
            <a:r>
              <a:rPr lang="it-IT" sz="2000">
                <a:latin typeface="Arial Rounded MT Bold" pitchFamily="34" charset="0"/>
              </a:rPr>
              <a:t>          </a:t>
            </a:r>
            <a:r>
              <a:rPr lang="it-IT">
                <a:latin typeface="Arial Rounded MT Bold" pitchFamily="34" charset="0"/>
                <a:sym typeface="Symbol" pitchFamily="18" charset="2"/>
              </a:rPr>
              <a:t></a:t>
            </a:r>
            <a:r>
              <a:rPr lang="it-IT" sz="2000">
                <a:latin typeface="Arial Rounded MT Bold" pitchFamily="34" charset="0"/>
                <a:sym typeface="Symbol" pitchFamily="18" charset="2"/>
              </a:rPr>
              <a:t>Q</a:t>
            </a:r>
            <a:endParaRPr lang="it-IT" sz="2000">
              <a:latin typeface="Arial Rounded MT Bold" pitchFamily="34" charset="0"/>
            </a:endParaRPr>
          </a:p>
          <a:p>
            <a:r>
              <a:rPr lang="it-IT" sz="2000">
                <a:latin typeface="Arial Rounded MT Bold" pitchFamily="34" charset="0"/>
              </a:rPr>
              <a:t>K</a:t>
            </a:r>
          </a:p>
        </p:txBody>
      </p:sp>
      <p:sp>
        <p:nvSpPr>
          <p:cNvPr id="29750" name="AutoShape 86"/>
          <p:cNvSpPr>
            <a:spLocks noChangeArrowheads="1"/>
          </p:cNvSpPr>
          <p:nvPr/>
        </p:nvSpPr>
        <p:spPr bwMode="auto">
          <a:xfrm rot="5400000">
            <a:off x="6210300" y="4065588"/>
            <a:ext cx="3048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" name="Segnaposto numero diapositiva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44</a:t>
            </a:fld>
            <a:endParaRPr lang="it-IT" dirty="0"/>
          </a:p>
        </p:txBody>
      </p:sp>
      <p:sp>
        <p:nvSpPr>
          <p:cNvPr id="33" name="Segnaposto piè di pagina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Diagramma di flusso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02013" y="1506538"/>
            <a:ext cx="5202237" cy="3505200"/>
            <a:chOff x="768" y="983"/>
            <a:chExt cx="4128" cy="2364"/>
          </a:xfrm>
        </p:grpSpPr>
        <p:sp>
          <p:nvSpPr>
            <p:cNvPr id="30777" name="Line 5"/>
            <p:cNvSpPr>
              <a:spLocks noChangeShapeType="1"/>
            </p:cNvSpPr>
            <p:nvPr/>
          </p:nvSpPr>
          <p:spPr bwMode="auto">
            <a:xfrm flipH="1">
              <a:off x="1632" y="1632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70" name="Rectangle 6"/>
            <p:cNvSpPr>
              <a:spLocks noChangeArrowheads="1"/>
            </p:cNvSpPr>
            <p:nvPr/>
          </p:nvSpPr>
          <p:spPr bwMode="auto">
            <a:xfrm>
              <a:off x="1104" y="1249"/>
              <a:ext cx="1056" cy="38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endPara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420871" name="Rectangle 7"/>
            <p:cNvSpPr>
              <a:spLocks noChangeArrowheads="1"/>
            </p:cNvSpPr>
            <p:nvPr/>
          </p:nvSpPr>
          <p:spPr bwMode="auto">
            <a:xfrm>
              <a:off x="1152" y="1008"/>
              <a:ext cx="24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0</a:t>
              </a:r>
            </a:p>
          </p:txBody>
        </p:sp>
        <p:sp>
          <p:nvSpPr>
            <p:cNvPr id="420872" name="Rectangle 8"/>
            <p:cNvSpPr>
              <a:spLocks noChangeArrowheads="1"/>
            </p:cNvSpPr>
            <p:nvPr/>
          </p:nvSpPr>
          <p:spPr bwMode="auto">
            <a:xfrm>
              <a:off x="1809" y="998"/>
              <a:ext cx="39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600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Wa</a:t>
              </a:r>
            </a:p>
          </p:txBody>
        </p:sp>
        <p:sp>
          <p:nvSpPr>
            <p:cNvPr id="420873" name="AutoShape 9"/>
            <p:cNvSpPr>
              <a:spLocks noChangeArrowheads="1"/>
            </p:cNvSpPr>
            <p:nvPr/>
          </p:nvSpPr>
          <p:spPr bwMode="auto">
            <a:xfrm>
              <a:off x="1152" y="1920"/>
              <a:ext cx="969" cy="384"/>
            </a:xfrm>
            <a:prstGeom prst="diamond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0,0</a:t>
              </a:r>
            </a:p>
          </p:txBody>
        </p:sp>
        <p:sp>
          <p:nvSpPr>
            <p:cNvPr id="420874" name="Rectangle 10"/>
            <p:cNvSpPr>
              <a:spLocks noChangeArrowheads="1"/>
            </p:cNvSpPr>
            <p:nvPr/>
          </p:nvSpPr>
          <p:spPr bwMode="auto">
            <a:xfrm>
              <a:off x="944" y="1871"/>
              <a:ext cx="24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30783" name="Line 11"/>
            <p:cNvSpPr>
              <a:spLocks noChangeShapeType="1"/>
            </p:cNvSpPr>
            <p:nvPr/>
          </p:nvSpPr>
          <p:spPr bwMode="auto">
            <a:xfrm flipH="1">
              <a:off x="1632" y="2304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84" name="Line 12"/>
            <p:cNvSpPr>
              <a:spLocks noChangeShapeType="1"/>
            </p:cNvSpPr>
            <p:nvPr/>
          </p:nvSpPr>
          <p:spPr bwMode="auto">
            <a:xfrm flipH="1">
              <a:off x="1632" y="983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85" name="Line 13"/>
            <p:cNvSpPr>
              <a:spLocks noChangeShapeType="1"/>
            </p:cNvSpPr>
            <p:nvPr/>
          </p:nvSpPr>
          <p:spPr bwMode="auto">
            <a:xfrm rot="-5400000" flipH="1" flipV="1">
              <a:off x="960" y="192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86" name="Line 14"/>
            <p:cNvSpPr>
              <a:spLocks noChangeShapeType="1"/>
            </p:cNvSpPr>
            <p:nvPr/>
          </p:nvSpPr>
          <p:spPr bwMode="auto">
            <a:xfrm rot="5400000" flipH="1">
              <a:off x="955" y="2597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87" name="Freeform 15"/>
            <p:cNvSpPr>
              <a:spLocks/>
            </p:cNvSpPr>
            <p:nvPr/>
          </p:nvSpPr>
          <p:spPr bwMode="auto">
            <a:xfrm>
              <a:off x="768" y="1008"/>
              <a:ext cx="882" cy="1776"/>
            </a:xfrm>
            <a:custGeom>
              <a:avLst/>
              <a:gdLst>
                <a:gd name="T0" fmla="*/ 0 w 912"/>
                <a:gd name="T1" fmla="*/ 2016 h 2016"/>
                <a:gd name="T2" fmla="*/ 0 w 912"/>
                <a:gd name="T3" fmla="*/ 0 h 2016"/>
                <a:gd name="T4" fmla="*/ 912 w 912"/>
                <a:gd name="T5" fmla="*/ 0 h 2016"/>
                <a:gd name="T6" fmla="*/ 0 60000 65536"/>
                <a:gd name="T7" fmla="*/ 0 60000 65536"/>
                <a:gd name="T8" fmla="*/ 0 60000 65536"/>
                <a:gd name="T9" fmla="*/ 0 w 912"/>
                <a:gd name="T10" fmla="*/ 0 h 2016"/>
                <a:gd name="T11" fmla="*/ 912 w 912"/>
                <a:gd name="T12" fmla="*/ 2016 h 20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016">
                  <a:moveTo>
                    <a:pt x="0" y="2016"/>
                  </a:moveTo>
                  <a:lnTo>
                    <a:pt x="0" y="0"/>
                  </a:lnTo>
                  <a:lnTo>
                    <a:pt x="912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80" name="Rectangle 16"/>
            <p:cNvSpPr>
              <a:spLocks noChangeArrowheads="1"/>
            </p:cNvSpPr>
            <p:nvPr/>
          </p:nvSpPr>
          <p:spPr bwMode="auto">
            <a:xfrm>
              <a:off x="896" y="2544"/>
              <a:ext cx="24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30789" name="Line 17"/>
            <p:cNvSpPr>
              <a:spLocks noChangeShapeType="1"/>
            </p:cNvSpPr>
            <p:nvPr/>
          </p:nvSpPr>
          <p:spPr bwMode="auto">
            <a:xfrm rot="-5400000">
              <a:off x="2347" y="2597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0" name="Line 18"/>
            <p:cNvSpPr>
              <a:spLocks noChangeShapeType="1"/>
            </p:cNvSpPr>
            <p:nvPr/>
          </p:nvSpPr>
          <p:spPr bwMode="auto">
            <a:xfrm rot="5400000" flipH="1">
              <a:off x="2073" y="567"/>
              <a:ext cx="0" cy="8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791" name="Text Box 19"/>
            <p:cNvSpPr txBox="1">
              <a:spLocks noChangeArrowheads="1"/>
            </p:cNvSpPr>
            <p:nvPr/>
          </p:nvSpPr>
          <p:spPr bwMode="auto">
            <a:xfrm>
              <a:off x="1439" y="3120"/>
              <a:ext cx="449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>
                  <a:solidFill>
                    <a:srgbClr val="CC0000"/>
                  </a:solidFill>
                  <a:latin typeface="Arial Rounded MT Bold" pitchFamily="34" charset="0"/>
                </a:rPr>
                <a:t>J, K</a:t>
              </a:r>
            </a:p>
          </p:txBody>
        </p:sp>
        <p:sp>
          <p:nvSpPr>
            <p:cNvPr id="420884" name="AutoShape 20"/>
            <p:cNvSpPr>
              <a:spLocks noChangeArrowheads="1"/>
            </p:cNvSpPr>
            <p:nvPr/>
          </p:nvSpPr>
          <p:spPr bwMode="auto">
            <a:xfrm>
              <a:off x="1152" y="2592"/>
              <a:ext cx="969" cy="383"/>
            </a:xfrm>
            <a:prstGeom prst="diamond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0,1</a:t>
              </a:r>
            </a:p>
          </p:txBody>
        </p:sp>
        <p:sp>
          <p:nvSpPr>
            <p:cNvPr id="30793" name="Line 21"/>
            <p:cNvSpPr>
              <a:spLocks noChangeShapeType="1"/>
            </p:cNvSpPr>
            <p:nvPr/>
          </p:nvSpPr>
          <p:spPr bwMode="auto">
            <a:xfrm flipH="1">
              <a:off x="3984" y="1632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86" name="Rectangle 22"/>
            <p:cNvSpPr>
              <a:spLocks noChangeArrowheads="1"/>
            </p:cNvSpPr>
            <p:nvPr/>
          </p:nvSpPr>
          <p:spPr bwMode="auto">
            <a:xfrm>
              <a:off x="3456" y="1249"/>
              <a:ext cx="1056" cy="38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Q</a:t>
              </a:r>
            </a:p>
          </p:txBody>
        </p:sp>
        <p:sp>
          <p:nvSpPr>
            <p:cNvPr id="420887" name="Rectangle 23"/>
            <p:cNvSpPr>
              <a:spLocks noChangeArrowheads="1"/>
            </p:cNvSpPr>
            <p:nvPr/>
          </p:nvSpPr>
          <p:spPr bwMode="auto">
            <a:xfrm>
              <a:off x="3504" y="1008"/>
              <a:ext cx="24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1</a:t>
              </a:r>
            </a:p>
          </p:txBody>
        </p:sp>
        <p:sp>
          <p:nvSpPr>
            <p:cNvPr id="420888" name="Rectangle 24"/>
            <p:cNvSpPr>
              <a:spLocks noChangeArrowheads="1"/>
            </p:cNvSpPr>
            <p:nvPr/>
          </p:nvSpPr>
          <p:spPr bwMode="auto">
            <a:xfrm>
              <a:off x="4158" y="998"/>
              <a:ext cx="39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600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Wb</a:t>
              </a:r>
            </a:p>
          </p:txBody>
        </p:sp>
        <p:sp>
          <p:nvSpPr>
            <p:cNvPr id="420889" name="AutoShape 25"/>
            <p:cNvSpPr>
              <a:spLocks noChangeArrowheads="1"/>
            </p:cNvSpPr>
            <p:nvPr/>
          </p:nvSpPr>
          <p:spPr bwMode="auto">
            <a:xfrm>
              <a:off x="3504" y="1920"/>
              <a:ext cx="969" cy="384"/>
            </a:xfrm>
            <a:prstGeom prst="diamond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0,0</a:t>
              </a:r>
            </a:p>
          </p:txBody>
        </p:sp>
        <p:sp>
          <p:nvSpPr>
            <p:cNvPr id="420890" name="Rectangle 26"/>
            <p:cNvSpPr>
              <a:spLocks noChangeArrowheads="1"/>
            </p:cNvSpPr>
            <p:nvPr/>
          </p:nvSpPr>
          <p:spPr bwMode="auto">
            <a:xfrm>
              <a:off x="4449" y="1871"/>
              <a:ext cx="24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30799" name="Line 27"/>
            <p:cNvSpPr>
              <a:spLocks noChangeShapeType="1"/>
            </p:cNvSpPr>
            <p:nvPr/>
          </p:nvSpPr>
          <p:spPr bwMode="auto">
            <a:xfrm flipH="1">
              <a:off x="3984" y="2304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0" name="Line 28"/>
            <p:cNvSpPr>
              <a:spLocks noChangeShapeType="1"/>
            </p:cNvSpPr>
            <p:nvPr/>
          </p:nvSpPr>
          <p:spPr bwMode="auto">
            <a:xfrm flipH="1">
              <a:off x="3984" y="983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1" name="Line 29"/>
            <p:cNvSpPr>
              <a:spLocks noChangeShapeType="1"/>
            </p:cNvSpPr>
            <p:nvPr/>
          </p:nvSpPr>
          <p:spPr bwMode="auto">
            <a:xfrm rot="5400000" flipH="1">
              <a:off x="3307" y="2597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2" name="Freeform 30"/>
            <p:cNvSpPr>
              <a:spLocks/>
            </p:cNvSpPr>
            <p:nvPr/>
          </p:nvSpPr>
          <p:spPr bwMode="auto">
            <a:xfrm flipH="1">
              <a:off x="3984" y="1008"/>
              <a:ext cx="912" cy="1776"/>
            </a:xfrm>
            <a:custGeom>
              <a:avLst/>
              <a:gdLst>
                <a:gd name="T0" fmla="*/ 0 w 912"/>
                <a:gd name="T1" fmla="*/ 2016 h 2016"/>
                <a:gd name="T2" fmla="*/ 0 w 912"/>
                <a:gd name="T3" fmla="*/ 0 h 2016"/>
                <a:gd name="T4" fmla="*/ 912 w 912"/>
                <a:gd name="T5" fmla="*/ 0 h 2016"/>
                <a:gd name="T6" fmla="*/ 0 60000 65536"/>
                <a:gd name="T7" fmla="*/ 0 60000 65536"/>
                <a:gd name="T8" fmla="*/ 0 60000 65536"/>
                <a:gd name="T9" fmla="*/ 0 w 912"/>
                <a:gd name="T10" fmla="*/ 0 h 2016"/>
                <a:gd name="T11" fmla="*/ 912 w 912"/>
                <a:gd name="T12" fmla="*/ 2016 h 20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016">
                  <a:moveTo>
                    <a:pt x="0" y="2016"/>
                  </a:moveTo>
                  <a:lnTo>
                    <a:pt x="0" y="0"/>
                  </a:lnTo>
                  <a:lnTo>
                    <a:pt x="912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95" name="Rectangle 31"/>
            <p:cNvSpPr>
              <a:spLocks noChangeArrowheads="1"/>
            </p:cNvSpPr>
            <p:nvPr/>
          </p:nvSpPr>
          <p:spPr bwMode="auto">
            <a:xfrm>
              <a:off x="4449" y="2544"/>
              <a:ext cx="24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30804" name="Line 32"/>
            <p:cNvSpPr>
              <a:spLocks noChangeShapeType="1"/>
            </p:cNvSpPr>
            <p:nvPr/>
          </p:nvSpPr>
          <p:spPr bwMode="auto">
            <a:xfrm rot="5400000" flipH="1">
              <a:off x="3561" y="567"/>
              <a:ext cx="0" cy="8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97" name="AutoShape 33"/>
            <p:cNvSpPr>
              <a:spLocks noChangeArrowheads="1"/>
            </p:cNvSpPr>
            <p:nvPr/>
          </p:nvSpPr>
          <p:spPr bwMode="auto">
            <a:xfrm>
              <a:off x="3504" y="2592"/>
              <a:ext cx="969" cy="383"/>
            </a:xfrm>
            <a:prstGeom prst="diamond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1,0</a:t>
              </a:r>
            </a:p>
          </p:txBody>
        </p:sp>
        <p:sp>
          <p:nvSpPr>
            <p:cNvPr id="30806" name="Line 34"/>
            <p:cNvSpPr>
              <a:spLocks noChangeShapeType="1"/>
            </p:cNvSpPr>
            <p:nvPr/>
          </p:nvSpPr>
          <p:spPr bwMode="auto">
            <a:xfrm rot="-5400000">
              <a:off x="4699" y="1925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7" name="Line 35"/>
            <p:cNvSpPr>
              <a:spLocks noChangeShapeType="1"/>
            </p:cNvSpPr>
            <p:nvPr/>
          </p:nvSpPr>
          <p:spPr bwMode="auto">
            <a:xfrm rot="-5400000">
              <a:off x="4699" y="2597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808" name="Line 36"/>
            <p:cNvSpPr>
              <a:spLocks noChangeShapeType="1"/>
            </p:cNvSpPr>
            <p:nvPr/>
          </p:nvSpPr>
          <p:spPr bwMode="auto">
            <a:xfrm flipV="1">
              <a:off x="2544" y="1008"/>
              <a:ext cx="576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809" name="Line 37"/>
            <p:cNvSpPr>
              <a:spLocks noChangeShapeType="1"/>
            </p:cNvSpPr>
            <p:nvPr/>
          </p:nvSpPr>
          <p:spPr bwMode="auto">
            <a:xfrm flipH="1" flipV="1">
              <a:off x="2496" y="1008"/>
              <a:ext cx="624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420987" name="Group 123"/>
          <p:cNvGraphicFramePr>
            <a:graphicFrameLocks noGrp="1"/>
          </p:cNvGraphicFramePr>
          <p:nvPr/>
        </p:nvGraphicFramePr>
        <p:xfrm>
          <a:off x="236538" y="1250950"/>
          <a:ext cx="2438400" cy="33909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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312738" y="2546350"/>
            <a:ext cx="457200" cy="304800"/>
            <a:chOff x="384" y="2016"/>
            <a:chExt cx="288" cy="192"/>
          </a:xfrm>
        </p:grpSpPr>
        <p:sp>
          <p:nvSpPr>
            <p:cNvPr id="30775" name="Freeform 98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776" name="Line 99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" name="Group 100"/>
          <p:cNvGrpSpPr>
            <a:grpSpLocks/>
          </p:cNvGrpSpPr>
          <p:nvPr/>
        </p:nvGrpSpPr>
        <p:grpSpPr bwMode="auto">
          <a:xfrm flipV="1">
            <a:off x="312738" y="3003550"/>
            <a:ext cx="457200" cy="304800"/>
            <a:chOff x="384" y="2016"/>
            <a:chExt cx="288" cy="192"/>
          </a:xfrm>
        </p:grpSpPr>
        <p:sp>
          <p:nvSpPr>
            <p:cNvPr id="30773" name="Freeform 101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774" name="Line 102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" name="Group 103"/>
          <p:cNvGrpSpPr>
            <a:grpSpLocks/>
          </p:cNvGrpSpPr>
          <p:nvPr/>
        </p:nvGrpSpPr>
        <p:grpSpPr bwMode="auto">
          <a:xfrm flipV="1">
            <a:off x="312738" y="3384550"/>
            <a:ext cx="457200" cy="304800"/>
            <a:chOff x="384" y="2016"/>
            <a:chExt cx="288" cy="192"/>
          </a:xfrm>
        </p:grpSpPr>
        <p:sp>
          <p:nvSpPr>
            <p:cNvPr id="30771" name="Freeform 104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772" name="Line 105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 flipV="1">
            <a:off x="312738" y="3841750"/>
            <a:ext cx="457200" cy="304800"/>
            <a:chOff x="384" y="2016"/>
            <a:chExt cx="288" cy="192"/>
          </a:xfrm>
        </p:grpSpPr>
        <p:sp>
          <p:nvSpPr>
            <p:cNvPr id="30769" name="Freeform 107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770" name="Line 108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" name="Group 109"/>
          <p:cNvGrpSpPr>
            <a:grpSpLocks/>
          </p:cNvGrpSpPr>
          <p:nvPr/>
        </p:nvGrpSpPr>
        <p:grpSpPr bwMode="auto">
          <a:xfrm flipV="1">
            <a:off x="312738" y="4222750"/>
            <a:ext cx="457200" cy="304800"/>
            <a:chOff x="384" y="2016"/>
            <a:chExt cx="288" cy="192"/>
          </a:xfrm>
        </p:grpSpPr>
        <p:sp>
          <p:nvSpPr>
            <p:cNvPr id="30767" name="Freeform 110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768" name="Line 111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7" name="Segnaposto numero diapositiva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45</a:t>
            </a:fld>
            <a:endParaRPr lang="it-IT" dirty="0"/>
          </a:p>
        </p:txBody>
      </p:sp>
      <p:sp>
        <p:nvSpPr>
          <p:cNvPr id="58" name="Segnaposto piè di pagina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Tabella delle transizioni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graphicFrame>
        <p:nvGraphicFramePr>
          <p:cNvPr id="422004" name="Group 116"/>
          <p:cNvGraphicFramePr>
            <a:graphicFrameLocks noGrp="1"/>
          </p:cNvGraphicFramePr>
          <p:nvPr/>
        </p:nvGraphicFramePr>
        <p:xfrm>
          <a:off x="5257800" y="1828800"/>
          <a:ext cx="2971800" cy="356616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Wp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457200" y="1828800"/>
            <a:ext cx="3505200" cy="3495675"/>
            <a:chOff x="768" y="983"/>
            <a:chExt cx="4128" cy="2360"/>
          </a:xfrm>
        </p:grpSpPr>
        <p:sp>
          <p:nvSpPr>
            <p:cNvPr id="31791" name="Line 71"/>
            <p:cNvSpPr>
              <a:spLocks noChangeShapeType="1"/>
            </p:cNvSpPr>
            <p:nvPr/>
          </p:nvSpPr>
          <p:spPr bwMode="auto">
            <a:xfrm flipH="1">
              <a:off x="1632" y="1632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960" name="Rectangle 72"/>
            <p:cNvSpPr>
              <a:spLocks noChangeArrowheads="1"/>
            </p:cNvSpPr>
            <p:nvPr/>
          </p:nvSpPr>
          <p:spPr bwMode="auto">
            <a:xfrm>
              <a:off x="1105" y="1248"/>
              <a:ext cx="1056" cy="3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endPara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421961" name="Rectangle 73"/>
            <p:cNvSpPr>
              <a:spLocks noChangeArrowheads="1"/>
            </p:cNvSpPr>
            <p:nvPr/>
          </p:nvSpPr>
          <p:spPr bwMode="auto">
            <a:xfrm>
              <a:off x="1129" y="1008"/>
              <a:ext cx="323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0</a:t>
              </a:r>
            </a:p>
          </p:txBody>
        </p:sp>
        <p:sp>
          <p:nvSpPr>
            <p:cNvPr id="421962" name="Rectangle 74"/>
            <p:cNvSpPr>
              <a:spLocks noChangeArrowheads="1"/>
            </p:cNvSpPr>
            <p:nvPr/>
          </p:nvSpPr>
          <p:spPr bwMode="auto">
            <a:xfrm>
              <a:off x="1759" y="998"/>
              <a:ext cx="492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Wa</a:t>
              </a:r>
            </a:p>
          </p:txBody>
        </p:sp>
        <p:sp>
          <p:nvSpPr>
            <p:cNvPr id="421963" name="AutoShape 75"/>
            <p:cNvSpPr>
              <a:spLocks noChangeArrowheads="1"/>
            </p:cNvSpPr>
            <p:nvPr/>
          </p:nvSpPr>
          <p:spPr bwMode="auto">
            <a:xfrm>
              <a:off x="1151" y="1920"/>
              <a:ext cx="970" cy="385"/>
            </a:xfrm>
            <a:prstGeom prst="diamond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0,0</a:t>
              </a:r>
            </a:p>
          </p:txBody>
        </p:sp>
        <p:sp>
          <p:nvSpPr>
            <p:cNvPr id="421964" name="Rectangle 76"/>
            <p:cNvSpPr>
              <a:spLocks noChangeArrowheads="1"/>
            </p:cNvSpPr>
            <p:nvPr/>
          </p:nvSpPr>
          <p:spPr bwMode="auto">
            <a:xfrm>
              <a:off x="903" y="1871"/>
              <a:ext cx="32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31797" name="Line 77"/>
            <p:cNvSpPr>
              <a:spLocks noChangeShapeType="1"/>
            </p:cNvSpPr>
            <p:nvPr/>
          </p:nvSpPr>
          <p:spPr bwMode="auto">
            <a:xfrm flipH="1">
              <a:off x="1632" y="2304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98" name="Line 78"/>
            <p:cNvSpPr>
              <a:spLocks noChangeShapeType="1"/>
            </p:cNvSpPr>
            <p:nvPr/>
          </p:nvSpPr>
          <p:spPr bwMode="auto">
            <a:xfrm flipH="1">
              <a:off x="1632" y="983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99" name="Line 79"/>
            <p:cNvSpPr>
              <a:spLocks noChangeShapeType="1"/>
            </p:cNvSpPr>
            <p:nvPr/>
          </p:nvSpPr>
          <p:spPr bwMode="auto">
            <a:xfrm rot="-5400000" flipH="1" flipV="1">
              <a:off x="960" y="192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00" name="Line 80"/>
            <p:cNvSpPr>
              <a:spLocks noChangeShapeType="1"/>
            </p:cNvSpPr>
            <p:nvPr/>
          </p:nvSpPr>
          <p:spPr bwMode="auto">
            <a:xfrm rot="5400000" flipH="1">
              <a:off x="955" y="2597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01" name="Freeform 81"/>
            <p:cNvSpPr>
              <a:spLocks/>
            </p:cNvSpPr>
            <p:nvPr/>
          </p:nvSpPr>
          <p:spPr bwMode="auto">
            <a:xfrm>
              <a:off x="768" y="1008"/>
              <a:ext cx="882" cy="1776"/>
            </a:xfrm>
            <a:custGeom>
              <a:avLst/>
              <a:gdLst>
                <a:gd name="T0" fmla="*/ 0 w 912"/>
                <a:gd name="T1" fmla="*/ 2016 h 2016"/>
                <a:gd name="T2" fmla="*/ 0 w 912"/>
                <a:gd name="T3" fmla="*/ 0 h 2016"/>
                <a:gd name="T4" fmla="*/ 912 w 912"/>
                <a:gd name="T5" fmla="*/ 0 h 2016"/>
                <a:gd name="T6" fmla="*/ 0 60000 65536"/>
                <a:gd name="T7" fmla="*/ 0 60000 65536"/>
                <a:gd name="T8" fmla="*/ 0 60000 65536"/>
                <a:gd name="T9" fmla="*/ 0 w 912"/>
                <a:gd name="T10" fmla="*/ 0 h 2016"/>
                <a:gd name="T11" fmla="*/ 912 w 912"/>
                <a:gd name="T12" fmla="*/ 2016 h 20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016">
                  <a:moveTo>
                    <a:pt x="0" y="2016"/>
                  </a:moveTo>
                  <a:lnTo>
                    <a:pt x="0" y="0"/>
                  </a:lnTo>
                  <a:lnTo>
                    <a:pt x="912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970" name="Rectangle 82"/>
            <p:cNvSpPr>
              <a:spLocks noChangeArrowheads="1"/>
            </p:cNvSpPr>
            <p:nvPr/>
          </p:nvSpPr>
          <p:spPr bwMode="auto">
            <a:xfrm>
              <a:off x="856" y="2543"/>
              <a:ext cx="32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31803" name="Line 83"/>
            <p:cNvSpPr>
              <a:spLocks noChangeShapeType="1"/>
            </p:cNvSpPr>
            <p:nvPr/>
          </p:nvSpPr>
          <p:spPr bwMode="auto">
            <a:xfrm rot="-5400000">
              <a:off x="2347" y="2597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04" name="Line 84"/>
            <p:cNvSpPr>
              <a:spLocks noChangeShapeType="1"/>
            </p:cNvSpPr>
            <p:nvPr/>
          </p:nvSpPr>
          <p:spPr bwMode="auto">
            <a:xfrm rot="5400000" flipH="1">
              <a:off x="2073" y="567"/>
              <a:ext cx="0" cy="8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05" name="Text Box 85"/>
            <p:cNvSpPr txBox="1">
              <a:spLocks noChangeArrowheads="1"/>
            </p:cNvSpPr>
            <p:nvPr/>
          </p:nvSpPr>
          <p:spPr bwMode="auto">
            <a:xfrm>
              <a:off x="1439" y="3151"/>
              <a:ext cx="565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200">
                  <a:latin typeface="Arial Rounded MT Bold" pitchFamily="34" charset="0"/>
                </a:rPr>
                <a:t>J, K</a:t>
              </a:r>
            </a:p>
          </p:txBody>
        </p:sp>
        <p:sp>
          <p:nvSpPr>
            <p:cNvPr id="421974" name="AutoShape 86"/>
            <p:cNvSpPr>
              <a:spLocks noChangeArrowheads="1"/>
            </p:cNvSpPr>
            <p:nvPr/>
          </p:nvSpPr>
          <p:spPr bwMode="auto">
            <a:xfrm>
              <a:off x="1151" y="2592"/>
              <a:ext cx="970" cy="385"/>
            </a:xfrm>
            <a:prstGeom prst="diamond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0,1</a:t>
              </a:r>
            </a:p>
          </p:txBody>
        </p:sp>
        <p:sp>
          <p:nvSpPr>
            <p:cNvPr id="31807" name="Line 87"/>
            <p:cNvSpPr>
              <a:spLocks noChangeShapeType="1"/>
            </p:cNvSpPr>
            <p:nvPr/>
          </p:nvSpPr>
          <p:spPr bwMode="auto">
            <a:xfrm flipH="1">
              <a:off x="3984" y="1632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976" name="Rectangle 88"/>
            <p:cNvSpPr>
              <a:spLocks noChangeArrowheads="1"/>
            </p:cNvSpPr>
            <p:nvPr/>
          </p:nvSpPr>
          <p:spPr bwMode="auto">
            <a:xfrm>
              <a:off x="3456" y="1248"/>
              <a:ext cx="1056" cy="3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Q</a:t>
              </a:r>
            </a:p>
          </p:txBody>
        </p:sp>
        <p:sp>
          <p:nvSpPr>
            <p:cNvPr id="421977" name="Rectangle 89"/>
            <p:cNvSpPr>
              <a:spLocks noChangeArrowheads="1"/>
            </p:cNvSpPr>
            <p:nvPr/>
          </p:nvSpPr>
          <p:spPr bwMode="auto">
            <a:xfrm>
              <a:off x="3481" y="1008"/>
              <a:ext cx="323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1</a:t>
              </a:r>
            </a:p>
          </p:txBody>
        </p:sp>
        <p:sp>
          <p:nvSpPr>
            <p:cNvPr id="421978" name="Rectangle 90"/>
            <p:cNvSpPr>
              <a:spLocks noChangeArrowheads="1"/>
            </p:cNvSpPr>
            <p:nvPr/>
          </p:nvSpPr>
          <p:spPr bwMode="auto">
            <a:xfrm>
              <a:off x="4107" y="998"/>
              <a:ext cx="497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Wb</a:t>
              </a:r>
            </a:p>
          </p:txBody>
        </p:sp>
        <p:sp>
          <p:nvSpPr>
            <p:cNvPr id="421979" name="AutoShape 91"/>
            <p:cNvSpPr>
              <a:spLocks noChangeArrowheads="1"/>
            </p:cNvSpPr>
            <p:nvPr/>
          </p:nvSpPr>
          <p:spPr bwMode="auto">
            <a:xfrm>
              <a:off x="3503" y="1920"/>
              <a:ext cx="970" cy="385"/>
            </a:xfrm>
            <a:prstGeom prst="diamond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0,0</a:t>
              </a:r>
            </a:p>
          </p:txBody>
        </p:sp>
        <p:sp>
          <p:nvSpPr>
            <p:cNvPr id="421980" name="Rectangle 92"/>
            <p:cNvSpPr>
              <a:spLocks noChangeArrowheads="1"/>
            </p:cNvSpPr>
            <p:nvPr/>
          </p:nvSpPr>
          <p:spPr bwMode="auto">
            <a:xfrm>
              <a:off x="4408" y="1871"/>
              <a:ext cx="32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31813" name="Line 93"/>
            <p:cNvSpPr>
              <a:spLocks noChangeShapeType="1"/>
            </p:cNvSpPr>
            <p:nvPr/>
          </p:nvSpPr>
          <p:spPr bwMode="auto">
            <a:xfrm flipH="1">
              <a:off x="3984" y="2304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14" name="Line 94"/>
            <p:cNvSpPr>
              <a:spLocks noChangeShapeType="1"/>
            </p:cNvSpPr>
            <p:nvPr/>
          </p:nvSpPr>
          <p:spPr bwMode="auto">
            <a:xfrm flipH="1">
              <a:off x="3984" y="983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15" name="Line 95"/>
            <p:cNvSpPr>
              <a:spLocks noChangeShapeType="1"/>
            </p:cNvSpPr>
            <p:nvPr/>
          </p:nvSpPr>
          <p:spPr bwMode="auto">
            <a:xfrm rot="5400000" flipH="1">
              <a:off x="3307" y="2597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16" name="Freeform 96"/>
            <p:cNvSpPr>
              <a:spLocks/>
            </p:cNvSpPr>
            <p:nvPr/>
          </p:nvSpPr>
          <p:spPr bwMode="auto">
            <a:xfrm flipH="1">
              <a:off x="3984" y="1008"/>
              <a:ext cx="912" cy="1776"/>
            </a:xfrm>
            <a:custGeom>
              <a:avLst/>
              <a:gdLst>
                <a:gd name="T0" fmla="*/ 0 w 912"/>
                <a:gd name="T1" fmla="*/ 2016 h 2016"/>
                <a:gd name="T2" fmla="*/ 0 w 912"/>
                <a:gd name="T3" fmla="*/ 0 h 2016"/>
                <a:gd name="T4" fmla="*/ 912 w 912"/>
                <a:gd name="T5" fmla="*/ 0 h 2016"/>
                <a:gd name="T6" fmla="*/ 0 60000 65536"/>
                <a:gd name="T7" fmla="*/ 0 60000 65536"/>
                <a:gd name="T8" fmla="*/ 0 60000 65536"/>
                <a:gd name="T9" fmla="*/ 0 w 912"/>
                <a:gd name="T10" fmla="*/ 0 h 2016"/>
                <a:gd name="T11" fmla="*/ 912 w 912"/>
                <a:gd name="T12" fmla="*/ 2016 h 20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016">
                  <a:moveTo>
                    <a:pt x="0" y="2016"/>
                  </a:moveTo>
                  <a:lnTo>
                    <a:pt x="0" y="0"/>
                  </a:lnTo>
                  <a:lnTo>
                    <a:pt x="912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985" name="Rectangle 97"/>
            <p:cNvSpPr>
              <a:spLocks noChangeArrowheads="1"/>
            </p:cNvSpPr>
            <p:nvPr/>
          </p:nvSpPr>
          <p:spPr bwMode="auto">
            <a:xfrm>
              <a:off x="4408" y="2543"/>
              <a:ext cx="32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Y</a:t>
              </a:r>
            </a:p>
          </p:txBody>
        </p:sp>
        <p:sp>
          <p:nvSpPr>
            <p:cNvPr id="31818" name="Line 98"/>
            <p:cNvSpPr>
              <a:spLocks noChangeShapeType="1"/>
            </p:cNvSpPr>
            <p:nvPr/>
          </p:nvSpPr>
          <p:spPr bwMode="auto">
            <a:xfrm rot="5400000" flipH="1">
              <a:off x="3561" y="567"/>
              <a:ext cx="0" cy="8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1987" name="AutoShape 99"/>
            <p:cNvSpPr>
              <a:spLocks noChangeArrowheads="1"/>
            </p:cNvSpPr>
            <p:nvPr/>
          </p:nvSpPr>
          <p:spPr bwMode="auto">
            <a:xfrm>
              <a:off x="3503" y="2592"/>
              <a:ext cx="970" cy="385"/>
            </a:xfrm>
            <a:prstGeom prst="diamond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defTabSz="762000" eaLnBrk="0" hangingPunct="0">
                <a:defRPr/>
              </a:pPr>
              <a:r>
                <a:rPr lang="it-IT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1,0</a:t>
              </a:r>
            </a:p>
          </p:txBody>
        </p:sp>
        <p:sp>
          <p:nvSpPr>
            <p:cNvPr id="31820" name="Line 100"/>
            <p:cNvSpPr>
              <a:spLocks noChangeShapeType="1"/>
            </p:cNvSpPr>
            <p:nvPr/>
          </p:nvSpPr>
          <p:spPr bwMode="auto">
            <a:xfrm rot="-5400000">
              <a:off x="4699" y="1925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21" name="Line 101"/>
            <p:cNvSpPr>
              <a:spLocks noChangeShapeType="1"/>
            </p:cNvSpPr>
            <p:nvPr/>
          </p:nvSpPr>
          <p:spPr bwMode="auto">
            <a:xfrm rot="-5400000">
              <a:off x="4699" y="2597"/>
              <a:ext cx="0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22" name="Line 102"/>
            <p:cNvSpPr>
              <a:spLocks noChangeShapeType="1"/>
            </p:cNvSpPr>
            <p:nvPr/>
          </p:nvSpPr>
          <p:spPr bwMode="auto">
            <a:xfrm flipV="1">
              <a:off x="2544" y="1008"/>
              <a:ext cx="576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23" name="Line 103"/>
            <p:cNvSpPr>
              <a:spLocks noChangeShapeType="1"/>
            </p:cNvSpPr>
            <p:nvPr/>
          </p:nvSpPr>
          <p:spPr bwMode="auto">
            <a:xfrm flipH="1" flipV="1">
              <a:off x="2496" y="1008"/>
              <a:ext cx="624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2" name="Segnaposto numero diapositiva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46</a:t>
            </a:fld>
            <a:endParaRPr lang="it-IT" dirty="0"/>
          </a:p>
        </p:txBody>
      </p:sp>
      <p:sp>
        <p:nvSpPr>
          <p:cNvPr id="43" name="Segnaposto piè di pagina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Individuazioni delle equazioni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Costruzione delle Mappe di </a:t>
            </a:r>
            <a:r>
              <a:rPr lang="it-IT" dirty="0" err="1" smtClean="0"/>
              <a:t>Karnaugh</a:t>
            </a:r>
            <a:endParaRPr lang="it-IT" dirty="0" smtClean="0"/>
          </a:p>
        </p:txBody>
      </p:sp>
      <p:graphicFrame>
        <p:nvGraphicFramePr>
          <p:cNvPr id="423089" name="Group 177"/>
          <p:cNvGraphicFramePr>
            <a:graphicFrameLocks noGrp="1"/>
          </p:cNvGraphicFramePr>
          <p:nvPr/>
        </p:nvGraphicFramePr>
        <p:xfrm>
          <a:off x="5257800" y="2590800"/>
          <a:ext cx="3048000" cy="16002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1,1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1,0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8" name="Text Box 37"/>
          <p:cNvSpPr txBox="1">
            <a:spLocks noChangeArrowheads="1"/>
          </p:cNvSpPr>
          <p:nvPr/>
        </p:nvSpPr>
        <p:spPr bwMode="auto">
          <a:xfrm>
            <a:off x="5345113" y="2316163"/>
            <a:ext cx="5143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latin typeface="Arial Rounded MT Bold" pitchFamily="34" charset="0"/>
              </a:rPr>
              <a:t>J,K</a:t>
            </a:r>
          </a:p>
        </p:txBody>
      </p:sp>
      <p:sp>
        <p:nvSpPr>
          <p:cNvPr id="1059" name="Text Box 38"/>
          <p:cNvSpPr txBox="1">
            <a:spLocks noChangeArrowheads="1"/>
          </p:cNvSpPr>
          <p:nvPr/>
        </p:nvSpPr>
        <p:spPr bwMode="auto">
          <a:xfrm>
            <a:off x="4872038" y="2695575"/>
            <a:ext cx="501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latin typeface="Arial Rounded MT Bold" pitchFamily="34" charset="0"/>
              </a:rPr>
              <a:t>Wp</a:t>
            </a:r>
          </a:p>
        </p:txBody>
      </p:sp>
      <p:sp>
        <p:nvSpPr>
          <p:cNvPr id="1060" name="Text Box 39"/>
          <p:cNvSpPr txBox="1">
            <a:spLocks noChangeArrowheads="1"/>
          </p:cNvSpPr>
          <p:nvPr/>
        </p:nvSpPr>
        <p:spPr bwMode="auto">
          <a:xfrm>
            <a:off x="4765675" y="2239963"/>
            <a:ext cx="4968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</a:rPr>
              <a:t>Wn</a:t>
            </a:r>
          </a:p>
        </p:txBody>
      </p:sp>
      <p:sp>
        <p:nvSpPr>
          <p:cNvPr id="1061" name="AutoShape 40"/>
          <p:cNvSpPr>
            <a:spLocks noChangeArrowheads="1"/>
          </p:cNvSpPr>
          <p:nvPr/>
        </p:nvSpPr>
        <p:spPr bwMode="auto">
          <a:xfrm>
            <a:off x="7162800" y="3124200"/>
            <a:ext cx="10668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026" name="Object 41"/>
          <p:cNvGraphicFramePr>
            <a:graphicFrameLocks noChangeAspect="1"/>
          </p:cNvGraphicFramePr>
          <p:nvPr/>
        </p:nvGraphicFramePr>
        <p:xfrm>
          <a:off x="5049838" y="4419600"/>
          <a:ext cx="2768600" cy="520700"/>
        </p:xfrm>
        <a:graphic>
          <a:graphicData uri="http://schemas.openxmlformats.org/presentationml/2006/ole">
            <p:oleObj spid="_x0000_s411650" name="Equation" r:id="rId3" imgW="1282680" imgH="241200" progId="Equation.3">
              <p:embed/>
            </p:oleObj>
          </a:graphicData>
        </a:graphic>
      </p:graphicFrame>
      <p:graphicFrame>
        <p:nvGraphicFramePr>
          <p:cNvPr id="423051" name="Group 139"/>
          <p:cNvGraphicFramePr>
            <a:graphicFrameLocks noGrp="1"/>
          </p:cNvGraphicFramePr>
          <p:nvPr/>
        </p:nvGraphicFramePr>
        <p:xfrm>
          <a:off x="381000" y="2057400"/>
          <a:ext cx="3714750" cy="356616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Wp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2" name="AutoShape 120"/>
          <p:cNvSpPr>
            <a:spLocks/>
          </p:cNvSpPr>
          <p:nvPr/>
        </p:nvSpPr>
        <p:spPr bwMode="auto">
          <a:xfrm>
            <a:off x="7772400" y="3657600"/>
            <a:ext cx="152400" cy="533400"/>
          </a:xfrm>
          <a:prstGeom prst="leftBracket">
            <a:avLst>
              <a:gd name="adj" fmla="val 291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13" name="Line 121"/>
          <p:cNvSpPr>
            <a:spLocks noChangeShapeType="1"/>
          </p:cNvSpPr>
          <p:nvPr/>
        </p:nvSpPr>
        <p:spPr bwMode="auto">
          <a:xfrm>
            <a:off x="7924800" y="36576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14" name="Line 122"/>
          <p:cNvSpPr>
            <a:spLocks noChangeShapeType="1"/>
          </p:cNvSpPr>
          <p:nvPr/>
        </p:nvSpPr>
        <p:spPr bwMode="auto">
          <a:xfrm>
            <a:off x="7924800" y="41910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15" name="AutoShape 123"/>
          <p:cNvSpPr>
            <a:spLocks/>
          </p:cNvSpPr>
          <p:nvPr/>
        </p:nvSpPr>
        <p:spPr bwMode="auto">
          <a:xfrm flipH="1">
            <a:off x="6248400" y="3657600"/>
            <a:ext cx="152400" cy="533400"/>
          </a:xfrm>
          <a:prstGeom prst="leftBracket">
            <a:avLst>
              <a:gd name="adj" fmla="val 291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16" name="Line 124"/>
          <p:cNvSpPr>
            <a:spLocks noChangeShapeType="1"/>
          </p:cNvSpPr>
          <p:nvPr/>
        </p:nvSpPr>
        <p:spPr bwMode="auto">
          <a:xfrm flipH="1">
            <a:off x="5638800" y="36576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17" name="Line 125"/>
          <p:cNvSpPr>
            <a:spLocks noChangeShapeType="1"/>
          </p:cNvSpPr>
          <p:nvPr/>
        </p:nvSpPr>
        <p:spPr bwMode="auto">
          <a:xfrm flipH="1">
            <a:off x="5562600" y="41910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47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Schema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119438" y="1143000"/>
          <a:ext cx="2768600" cy="520700"/>
        </p:xfrm>
        <a:graphic>
          <a:graphicData uri="http://schemas.openxmlformats.org/presentationml/2006/ole">
            <p:oleObj spid="_x0000_s412674" name="Equation" r:id="rId3" imgW="1282680" imgH="241200" progId="Equation.3">
              <p:embed/>
            </p:oleObj>
          </a:graphicData>
        </a:graphic>
      </p:graphicFrame>
      <p:sp>
        <p:nvSpPr>
          <p:cNvPr id="2055" name="AutoShape 6"/>
          <p:cNvSpPr>
            <a:spLocks noChangeArrowheads="1"/>
          </p:cNvSpPr>
          <p:nvPr/>
        </p:nvSpPr>
        <p:spPr bwMode="auto">
          <a:xfrm rot="5400000">
            <a:off x="4533900" y="4152900"/>
            <a:ext cx="3048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5791200" y="3352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7" name="Oval 8"/>
          <p:cNvSpPr>
            <a:spLocks noChangeArrowheads="1"/>
          </p:cNvSpPr>
          <p:nvPr/>
        </p:nvSpPr>
        <p:spPr bwMode="auto">
          <a:xfrm>
            <a:off x="6096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4572000" y="2743200"/>
            <a:ext cx="1219200" cy="2209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000">
                <a:latin typeface="Arial Rounded MT Bold" pitchFamily="34" charset="0"/>
              </a:rPr>
              <a:t>D         Q</a:t>
            </a:r>
          </a:p>
          <a:p>
            <a:endParaRPr lang="it-IT" sz="2000">
              <a:latin typeface="Arial Rounded MT Bold" pitchFamily="34" charset="0"/>
            </a:endParaRPr>
          </a:p>
          <a:p>
            <a:endParaRPr lang="it-IT" sz="2000">
              <a:latin typeface="Arial Rounded MT Bold" pitchFamily="34" charset="0"/>
            </a:endParaRPr>
          </a:p>
          <a:p>
            <a:r>
              <a:rPr lang="it-IT" sz="2000">
                <a:latin typeface="Arial Rounded MT Bold" pitchFamily="34" charset="0"/>
              </a:rPr>
              <a:t>    Ck</a:t>
            </a:r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 flipH="1">
            <a:off x="4343400" y="3352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0" name="Freeform 11"/>
          <p:cNvSpPr>
            <a:spLocks/>
          </p:cNvSpPr>
          <p:nvPr/>
        </p:nvSpPr>
        <p:spPr bwMode="auto">
          <a:xfrm>
            <a:off x="3505200" y="2743200"/>
            <a:ext cx="381000" cy="4572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1" name="Freeform 12"/>
          <p:cNvSpPr>
            <a:spLocks/>
          </p:cNvSpPr>
          <p:nvPr/>
        </p:nvSpPr>
        <p:spPr bwMode="auto">
          <a:xfrm flipV="1">
            <a:off x="3505200" y="3505200"/>
            <a:ext cx="381000" cy="4572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2" name="Line 13"/>
          <p:cNvSpPr>
            <a:spLocks noChangeShapeType="1"/>
          </p:cNvSpPr>
          <p:nvPr/>
        </p:nvSpPr>
        <p:spPr bwMode="auto">
          <a:xfrm>
            <a:off x="6172200" y="3352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3" name="Line 14"/>
          <p:cNvSpPr>
            <a:spLocks noChangeShapeType="1"/>
          </p:cNvSpPr>
          <p:nvPr/>
        </p:nvSpPr>
        <p:spPr bwMode="auto">
          <a:xfrm>
            <a:off x="1524000" y="3810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4" name="Freeform 15"/>
          <p:cNvSpPr>
            <a:spLocks/>
          </p:cNvSpPr>
          <p:nvPr/>
        </p:nvSpPr>
        <p:spPr bwMode="auto">
          <a:xfrm>
            <a:off x="2743200" y="2133600"/>
            <a:ext cx="3429000" cy="1219200"/>
          </a:xfrm>
          <a:custGeom>
            <a:avLst/>
            <a:gdLst>
              <a:gd name="T0" fmla="*/ 2160 w 2160"/>
              <a:gd name="T1" fmla="*/ 768 h 768"/>
              <a:gd name="T2" fmla="*/ 2160 w 2160"/>
              <a:gd name="T3" fmla="*/ 0 h 768"/>
              <a:gd name="T4" fmla="*/ 0 w 2160"/>
              <a:gd name="T5" fmla="*/ 0 h 768"/>
              <a:gd name="T6" fmla="*/ 0 w 2160"/>
              <a:gd name="T7" fmla="*/ 288 h 768"/>
              <a:gd name="T8" fmla="*/ 144 w 2160"/>
              <a:gd name="T9" fmla="*/ 288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68"/>
              <a:gd name="T17" fmla="*/ 2160 w 2160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68">
                <a:moveTo>
                  <a:pt x="2160" y="768"/>
                </a:moveTo>
                <a:lnTo>
                  <a:pt x="2160" y="0"/>
                </a:lnTo>
                <a:lnTo>
                  <a:pt x="0" y="0"/>
                </a:lnTo>
                <a:lnTo>
                  <a:pt x="0" y="288"/>
                </a:lnTo>
                <a:lnTo>
                  <a:pt x="144" y="28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5" name="Line 16"/>
          <p:cNvSpPr>
            <a:spLocks noChangeShapeType="1"/>
          </p:cNvSpPr>
          <p:nvPr/>
        </p:nvSpPr>
        <p:spPr bwMode="auto">
          <a:xfrm rot="-5400000">
            <a:off x="1790700" y="25527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6" name="Freeform 17"/>
          <p:cNvSpPr>
            <a:spLocks/>
          </p:cNvSpPr>
          <p:nvPr/>
        </p:nvSpPr>
        <p:spPr bwMode="auto">
          <a:xfrm>
            <a:off x="2743200" y="4114800"/>
            <a:ext cx="3429000" cy="1143000"/>
          </a:xfrm>
          <a:custGeom>
            <a:avLst/>
            <a:gdLst>
              <a:gd name="T0" fmla="*/ 2160 w 2160"/>
              <a:gd name="T1" fmla="*/ 240 h 720"/>
              <a:gd name="T2" fmla="*/ 2160 w 2160"/>
              <a:gd name="T3" fmla="*/ 720 h 720"/>
              <a:gd name="T4" fmla="*/ 0 w 2160"/>
              <a:gd name="T5" fmla="*/ 720 h 720"/>
              <a:gd name="T6" fmla="*/ 0 w 2160"/>
              <a:gd name="T7" fmla="*/ 0 h 720"/>
              <a:gd name="T8" fmla="*/ 144 w 2160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20"/>
              <a:gd name="T17" fmla="*/ 2160 w 216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20">
                <a:moveTo>
                  <a:pt x="2160" y="240"/>
                </a:moveTo>
                <a:lnTo>
                  <a:pt x="2160" y="720"/>
                </a:lnTo>
                <a:lnTo>
                  <a:pt x="0" y="72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7" name="Freeform 18"/>
          <p:cNvSpPr>
            <a:spLocks/>
          </p:cNvSpPr>
          <p:nvPr/>
        </p:nvSpPr>
        <p:spPr bwMode="auto">
          <a:xfrm>
            <a:off x="2286000" y="4267200"/>
            <a:ext cx="2286000" cy="304800"/>
          </a:xfrm>
          <a:custGeom>
            <a:avLst/>
            <a:gdLst>
              <a:gd name="T0" fmla="*/ 1344 w 1344"/>
              <a:gd name="T1" fmla="*/ 0 h 192"/>
              <a:gd name="T2" fmla="*/ 1152 w 1344"/>
              <a:gd name="T3" fmla="*/ 0 h 192"/>
              <a:gd name="T4" fmla="*/ 1152 w 1344"/>
              <a:gd name="T5" fmla="*/ 192 h 192"/>
              <a:gd name="T6" fmla="*/ 0 w 134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192"/>
              <a:gd name="T14" fmla="*/ 1344 w 134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192">
                <a:moveTo>
                  <a:pt x="1344" y="0"/>
                </a:moveTo>
                <a:lnTo>
                  <a:pt x="1152" y="0"/>
                </a:lnTo>
                <a:lnTo>
                  <a:pt x="1152" y="192"/>
                </a:lnTo>
                <a:lnTo>
                  <a:pt x="0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 rot="5400000">
            <a:off x="5942806" y="4115594"/>
            <a:ext cx="458788" cy="304800"/>
            <a:chOff x="3744" y="2640"/>
            <a:chExt cx="288" cy="192"/>
          </a:xfrm>
        </p:grpSpPr>
        <p:sp>
          <p:nvSpPr>
            <p:cNvPr id="2084" name="AutoShape 20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85" name="Oval 21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057400" y="2667000"/>
            <a:ext cx="458788" cy="304800"/>
            <a:chOff x="3744" y="2640"/>
            <a:chExt cx="288" cy="192"/>
          </a:xfrm>
        </p:grpSpPr>
        <p:sp>
          <p:nvSpPr>
            <p:cNvPr id="2082" name="AutoShape 23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83" name="Oval 24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70" name="AutoShape 25"/>
          <p:cNvSpPr>
            <a:spLocks noChangeArrowheads="1"/>
          </p:cNvSpPr>
          <p:nvPr/>
        </p:nvSpPr>
        <p:spPr bwMode="auto">
          <a:xfrm>
            <a:off x="2971800" y="25146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810000" y="3124200"/>
            <a:ext cx="533400" cy="457200"/>
            <a:chOff x="3585" y="2352"/>
            <a:chExt cx="614" cy="480"/>
          </a:xfrm>
        </p:grpSpPr>
        <p:sp>
          <p:nvSpPr>
            <p:cNvPr id="2078" name="Arc 27"/>
            <p:cNvSpPr>
              <a:spLocks/>
            </p:cNvSpPr>
            <p:nvPr/>
          </p:nvSpPr>
          <p:spPr bwMode="auto">
            <a:xfrm>
              <a:off x="3585" y="2354"/>
              <a:ext cx="612" cy="241"/>
            </a:xfrm>
            <a:custGeom>
              <a:avLst/>
              <a:gdLst>
                <a:gd name="T0" fmla="*/ 0 w 21600"/>
                <a:gd name="T1" fmla="*/ 0 h 21872"/>
                <a:gd name="T2" fmla="*/ 612 w 21600"/>
                <a:gd name="T3" fmla="*/ 241 h 21872"/>
                <a:gd name="T4" fmla="*/ 0 w 21600"/>
                <a:gd name="T5" fmla="*/ 238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79" name="Arc 28"/>
            <p:cNvSpPr>
              <a:spLocks/>
            </p:cNvSpPr>
            <p:nvPr/>
          </p:nvSpPr>
          <p:spPr bwMode="auto">
            <a:xfrm flipV="1">
              <a:off x="3585" y="2592"/>
              <a:ext cx="614" cy="240"/>
            </a:xfrm>
            <a:custGeom>
              <a:avLst/>
              <a:gdLst>
                <a:gd name="T0" fmla="*/ 0 w 21600"/>
                <a:gd name="T1" fmla="*/ 0 h 21600"/>
                <a:gd name="T2" fmla="*/ 614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80" name="Arc 29"/>
            <p:cNvSpPr>
              <a:spLocks/>
            </p:cNvSpPr>
            <p:nvPr/>
          </p:nvSpPr>
          <p:spPr bwMode="auto">
            <a:xfrm>
              <a:off x="3585" y="235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81" name="Arc 30"/>
            <p:cNvSpPr>
              <a:spLocks/>
            </p:cNvSpPr>
            <p:nvPr/>
          </p:nvSpPr>
          <p:spPr bwMode="auto">
            <a:xfrm flipV="1">
              <a:off x="3585" y="259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72" name="AutoShape 31"/>
          <p:cNvSpPr>
            <a:spLocks noChangeArrowheads="1"/>
          </p:cNvSpPr>
          <p:nvPr/>
        </p:nvSpPr>
        <p:spPr bwMode="auto">
          <a:xfrm>
            <a:off x="2971800" y="37338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3968" name="Rectangle 32"/>
          <p:cNvSpPr>
            <a:spLocks noChangeArrowheads="1"/>
          </p:cNvSpPr>
          <p:nvPr/>
        </p:nvSpPr>
        <p:spPr bwMode="auto">
          <a:xfrm>
            <a:off x="1600200" y="4343400"/>
            <a:ext cx="65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Ck</a:t>
            </a:r>
          </a:p>
        </p:txBody>
      </p:sp>
      <p:sp>
        <p:nvSpPr>
          <p:cNvPr id="423969" name="Rectangle 33"/>
          <p:cNvSpPr>
            <a:spLocks noChangeArrowheads="1"/>
          </p:cNvSpPr>
          <p:nvPr/>
        </p:nvSpPr>
        <p:spPr bwMode="auto">
          <a:xfrm>
            <a:off x="1066800" y="358140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</a:t>
            </a:r>
          </a:p>
        </p:txBody>
      </p:sp>
      <p:sp>
        <p:nvSpPr>
          <p:cNvPr id="423970" name="Rectangle 34"/>
          <p:cNvSpPr>
            <a:spLocks noChangeArrowheads="1"/>
          </p:cNvSpPr>
          <p:nvPr/>
        </p:nvSpPr>
        <p:spPr bwMode="auto">
          <a:xfrm>
            <a:off x="6781800" y="3124200"/>
            <a:ext cx="42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2076" name="Line 35"/>
          <p:cNvSpPr>
            <a:spLocks noChangeShapeType="1"/>
          </p:cNvSpPr>
          <p:nvPr/>
        </p:nvSpPr>
        <p:spPr bwMode="auto">
          <a:xfrm rot="-5400000">
            <a:off x="2743200" y="2590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3972" name="Rectangle 36"/>
          <p:cNvSpPr>
            <a:spLocks noChangeArrowheads="1"/>
          </p:cNvSpPr>
          <p:nvPr/>
        </p:nvSpPr>
        <p:spPr bwMode="auto">
          <a:xfrm>
            <a:off x="1143000" y="2590800"/>
            <a:ext cx="40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K</a:t>
            </a:r>
          </a:p>
        </p:txBody>
      </p:sp>
      <p:sp>
        <p:nvSpPr>
          <p:cNvPr id="39" name="Segnaposto numero diapositiva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48</a:t>
            </a:fld>
            <a:endParaRPr lang="it-IT" dirty="0"/>
          </a:p>
        </p:txBody>
      </p:sp>
      <p:sp>
        <p:nvSpPr>
          <p:cNvPr id="40" name="Segnaposto piè di pagina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err="1" smtClean="0"/>
              <a:t>Flip</a:t>
            </a:r>
            <a:r>
              <a:rPr lang="it-IT" dirty="0" smtClean="0"/>
              <a:t> - Flop  T </a:t>
            </a:r>
            <a:r>
              <a:rPr lang="it-IT" i="1" dirty="0" smtClean="0"/>
              <a:t>(TOGLE)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Tabella delle funzioni 	Schema logico</a:t>
            </a:r>
          </a:p>
        </p:txBody>
      </p:sp>
      <p:graphicFrame>
        <p:nvGraphicFramePr>
          <p:cNvPr id="425021" name="Group 61"/>
          <p:cNvGraphicFramePr>
            <a:graphicFrameLocks noGrp="1"/>
          </p:cNvGraphicFramePr>
          <p:nvPr/>
        </p:nvGraphicFramePr>
        <p:xfrm>
          <a:off x="838200" y="2438400"/>
          <a:ext cx="1828800" cy="25527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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Q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914400" y="3733800"/>
            <a:ext cx="457200" cy="304800"/>
            <a:chOff x="384" y="2016"/>
            <a:chExt cx="288" cy="192"/>
          </a:xfrm>
        </p:grpSpPr>
        <p:sp>
          <p:nvSpPr>
            <p:cNvPr id="32807" name="Freeform 40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808" name="Line 41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 flipV="1">
            <a:off x="914400" y="4191000"/>
            <a:ext cx="457200" cy="304800"/>
            <a:chOff x="384" y="2016"/>
            <a:chExt cx="288" cy="192"/>
          </a:xfrm>
        </p:grpSpPr>
        <p:sp>
          <p:nvSpPr>
            <p:cNvPr id="32805" name="Freeform 43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806" name="Line 44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 flipV="1">
            <a:off x="914400" y="4572000"/>
            <a:ext cx="457200" cy="304800"/>
            <a:chOff x="384" y="2016"/>
            <a:chExt cx="288" cy="192"/>
          </a:xfrm>
        </p:grpSpPr>
        <p:sp>
          <p:nvSpPr>
            <p:cNvPr id="32803" name="Freeform 46"/>
            <p:cNvSpPr>
              <a:spLocks/>
            </p:cNvSpPr>
            <p:nvPr/>
          </p:nvSpPr>
          <p:spPr bwMode="auto">
            <a:xfrm>
              <a:off x="384" y="2016"/>
              <a:ext cx="288" cy="192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0 h 192"/>
                <a:gd name="T4" fmla="*/ 144 w 288"/>
                <a:gd name="T5" fmla="*/ 192 h 192"/>
                <a:gd name="T6" fmla="*/ 288 w 28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92"/>
                <a:gd name="T14" fmla="*/ 288 w 28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92">
                  <a:moveTo>
                    <a:pt x="0" y="0"/>
                  </a:moveTo>
                  <a:lnTo>
                    <a:pt x="144" y="0"/>
                  </a:lnTo>
                  <a:lnTo>
                    <a:pt x="144" y="192"/>
                  </a:lnTo>
                  <a:lnTo>
                    <a:pt x="288" y="192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804" name="Line 47"/>
            <p:cNvSpPr>
              <a:spLocks noChangeShapeType="1"/>
            </p:cNvSpPr>
            <p:nvPr/>
          </p:nvSpPr>
          <p:spPr bwMode="auto">
            <a:xfrm>
              <a:off x="528" y="2064"/>
              <a:ext cx="0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2798" name="Line 48"/>
          <p:cNvSpPr>
            <a:spLocks noChangeShapeType="1"/>
          </p:cNvSpPr>
          <p:nvPr/>
        </p:nvSpPr>
        <p:spPr bwMode="auto">
          <a:xfrm flipH="1">
            <a:off x="4953000" y="3200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799" name="Line 49"/>
          <p:cNvSpPr>
            <a:spLocks noChangeShapeType="1"/>
          </p:cNvSpPr>
          <p:nvPr/>
        </p:nvSpPr>
        <p:spPr bwMode="auto">
          <a:xfrm flipH="1">
            <a:off x="6705600" y="3276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800" name="Line 50"/>
          <p:cNvSpPr>
            <a:spLocks noChangeShapeType="1"/>
          </p:cNvSpPr>
          <p:nvPr/>
        </p:nvSpPr>
        <p:spPr bwMode="auto">
          <a:xfrm flipH="1">
            <a:off x="4953000" y="4191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2801" name="Rectangle 51"/>
          <p:cNvSpPr>
            <a:spLocks noChangeArrowheads="1"/>
          </p:cNvSpPr>
          <p:nvPr/>
        </p:nvSpPr>
        <p:spPr bwMode="auto">
          <a:xfrm>
            <a:off x="5562600" y="2667000"/>
            <a:ext cx="1143000" cy="2057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000">
                <a:latin typeface="Arial Rounded MT Bold" pitchFamily="34" charset="0"/>
              </a:rPr>
              <a:t>T         Q</a:t>
            </a:r>
          </a:p>
          <a:p>
            <a:r>
              <a:rPr lang="it-IT" sz="2000">
                <a:latin typeface="Arial Rounded MT Bold" pitchFamily="34" charset="0"/>
              </a:rPr>
              <a:t>  </a:t>
            </a:r>
          </a:p>
          <a:p>
            <a:endParaRPr lang="it-IT" sz="2000">
              <a:latin typeface="Arial Rounded MT Bold" pitchFamily="34" charset="0"/>
            </a:endParaRPr>
          </a:p>
          <a:p>
            <a:r>
              <a:rPr lang="it-IT" sz="2000">
                <a:latin typeface="Arial Rounded MT Bold" pitchFamily="34" charset="0"/>
              </a:rPr>
              <a:t>    Ck</a:t>
            </a:r>
          </a:p>
        </p:txBody>
      </p:sp>
      <p:sp>
        <p:nvSpPr>
          <p:cNvPr id="32802" name="AutoShape 52"/>
          <p:cNvSpPr>
            <a:spLocks noChangeArrowheads="1"/>
          </p:cNvSpPr>
          <p:nvPr/>
        </p:nvSpPr>
        <p:spPr bwMode="auto">
          <a:xfrm rot="5400000">
            <a:off x="5524500" y="4076700"/>
            <a:ext cx="3048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49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mediante sommatore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Uso dell’ </a:t>
            </a:r>
            <a:r>
              <a:rPr lang="it-IT" dirty="0" err="1"/>
              <a:t>half</a:t>
            </a:r>
            <a:r>
              <a:rPr lang="it-IT" dirty="0"/>
              <a:t> </a:t>
            </a:r>
            <a:r>
              <a:rPr lang="it-IT" dirty="0" err="1"/>
              <a:t>adder</a:t>
            </a:r>
            <a:endParaRPr lang="it-IT" dirty="0"/>
          </a:p>
        </p:txBody>
      </p:sp>
      <p:sp>
        <p:nvSpPr>
          <p:cNvPr id="284676" name="AutoShape 4"/>
          <p:cNvSpPr>
            <a:spLocks noChangeArrowheads="1"/>
          </p:cNvSpPr>
          <p:nvPr/>
        </p:nvSpPr>
        <p:spPr bwMode="auto">
          <a:xfrm>
            <a:off x="16002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HA</a:t>
            </a:r>
          </a:p>
        </p:txBody>
      </p:sp>
      <p:sp>
        <p:nvSpPr>
          <p:cNvPr id="284677" name="Line 5"/>
          <p:cNvSpPr>
            <a:spLocks noChangeShapeType="1"/>
          </p:cNvSpPr>
          <p:nvPr/>
        </p:nvSpPr>
        <p:spPr bwMode="auto">
          <a:xfrm flipH="1">
            <a:off x="14478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 flipH="1">
            <a:off x="18288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>
            <a:off x="21336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16002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681" name="Line 9"/>
          <p:cNvSpPr>
            <a:spLocks noChangeShapeType="1"/>
          </p:cNvSpPr>
          <p:nvPr/>
        </p:nvSpPr>
        <p:spPr bwMode="auto">
          <a:xfrm>
            <a:off x="16002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2" name="AutoShape 10"/>
          <p:cNvSpPr>
            <a:spLocks noChangeArrowheads="1"/>
          </p:cNvSpPr>
          <p:nvPr/>
        </p:nvSpPr>
        <p:spPr bwMode="auto">
          <a:xfrm>
            <a:off x="29718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HA</a:t>
            </a:r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 flipH="1">
            <a:off x="32004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4" name="Line 12"/>
          <p:cNvSpPr>
            <a:spLocks noChangeShapeType="1"/>
          </p:cNvSpPr>
          <p:nvPr/>
        </p:nvSpPr>
        <p:spPr bwMode="auto">
          <a:xfrm>
            <a:off x="35052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5" name="Rectangle 13"/>
          <p:cNvSpPr>
            <a:spLocks noChangeArrowheads="1"/>
          </p:cNvSpPr>
          <p:nvPr/>
        </p:nvSpPr>
        <p:spPr bwMode="auto">
          <a:xfrm>
            <a:off x="29718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686" name="Line 14"/>
          <p:cNvSpPr>
            <a:spLocks noChangeShapeType="1"/>
          </p:cNvSpPr>
          <p:nvPr/>
        </p:nvSpPr>
        <p:spPr bwMode="auto">
          <a:xfrm>
            <a:off x="29718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7" name="AutoShape 15"/>
          <p:cNvSpPr>
            <a:spLocks noChangeArrowheads="1"/>
          </p:cNvSpPr>
          <p:nvPr/>
        </p:nvSpPr>
        <p:spPr bwMode="auto">
          <a:xfrm>
            <a:off x="43434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HA</a:t>
            </a:r>
          </a:p>
        </p:txBody>
      </p:sp>
      <p:sp>
        <p:nvSpPr>
          <p:cNvPr id="284688" name="Line 16"/>
          <p:cNvSpPr>
            <a:spLocks noChangeShapeType="1"/>
          </p:cNvSpPr>
          <p:nvPr/>
        </p:nvSpPr>
        <p:spPr bwMode="auto">
          <a:xfrm flipH="1">
            <a:off x="45720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9" name="Line 17"/>
          <p:cNvSpPr>
            <a:spLocks noChangeShapeType="1"/>
          </p:cNvSpPr>
          <p:nvPr/>
        </p:nvSpPr>
        <p:spPr bwMode="auto">
          <a:xfrm>
            <a:off x="48768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43434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691" name="Line 19"/>
          <p:cNvSpPr>
            <a:spLocks noChangeShapeType="1"/>
          </p:cNvSpPr>
          <p:nvPr/>
        </p:nvSpPr>
        <p:spPr bwMode="auto">
          <a:xfrm>
            <a:off x="43434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2" name="AutoShape 20"/>
          <p:cNvSpPr>
            <a:spLocks noChangeArrowheads="1"/>
          </p:cNvSpPr>
          <p:nvPr/>
        </p:nvSpPr>
        <p:spPr bwMode="auto">
          <a:xfrm>
            <a:off x="57150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HA</a:t>
            </a:r>
          </a:p>
        </p:txBody>
      </p:sp>
      <p:sp>
        <p:nvSpPr>
          <p:cNvPr id="284693" name="Line 21"/>
          <p:cNvSpPr>
            <a:spLocks noChangeShapeType="1"/>
          </p:cNvSpPr>
          <p:nvPr/>
        </p:nvSpPr>
        <p:spPr bwMode="auto">
          <a:xfrm>
            <a:off x="65532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4" name="Line 22"/>
          <p:cNvSpPr>
            <a:spLocks noChangeShapeType="1"/>
          </p:cNvSpPr>
          <p:nvPr/>
        </p:nvSpPr>
        <p:spPr bwMode="auto">
          <a:xfrm flipH="1">
            <a:off x="59436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5" name="Line 23"/>
          <p:cNvSpPr>
            <a:spLocks noChangeShapeType="1"/>
          </p:cNvSpPr>
          <p:nvPr/>
        </p:nvSpPr>
        <p:spPr bwMode="auto">
          <a:xfrm>
            <a:off x="62484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6" name="Rectangle 24"/>
          <p:cNvSpPr>
            <a:spLocks noChangeArrowheads="1"/>
          </p:cNvSpPr>
          <p:nvPr/>
        </p:nvSpPr>
        <p:spPr bwMode="auto">
          <a:xfrm>
            <a:off x="57150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697" name="Line 25"/>
          <p:cNvSpPr>
            <a:spLocks noChangeShapeType="1"/>
          </p:cNvSpPr>
          <p:nvPr/>
        </p:nvSpPr>
        <p:spPr bwMode="auto">
          <a:xfrm>
            <a:off x="57150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8" name="Line 26"/>
          <p:cNvSpPr>
            <a:spLocks noChangeShapeType="1"/>
          </p:cNvSpPr>
          <p:nvPr/>
        </p:nvSpPr>
        <p:spPr bwMode="auto">
          <a:xfrm>
            <a:off x="20574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9" name="Line 27"/>
          <p:cNvSpPr>
            <a:spLocks noChangeShapeType="1"/>
          </p:cNvSpPr>
          <p:nvPr/>
        </p:nvSpPr>
        <p:spPr bwMode="auto">
          <a:xfrm>
            <a:off x="34290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0" name="Line 28"/>
          <p:cNvSpPr>
            <a:spLocks noChangeShapeType="1"/>
          </p:cNvSpPr>
          <p:nvPr/>
        </p:nvSpPr>
        <p:spPr bwMode="auto">
          <a:xfrm>
            <a:off x="48006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1" name="Line 29"/>
          <p:cNvSpPr>
            <a:spLocks noChangeShapeType="1"/>
          </p:cNvSpPr>
          <p:nvPr/>
        </p:nvSpPr>
        <p:spPr bwMode="auto">
          <a:xfrm>
            <a:off x="6248400" y="3505200"/>
            <a:ext cx="2057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2" name="Oval 30"/>
          <p:cNvSpPr>
            <a:spLocks noChangeArrowheads="1"/>
          </p:cNvSpPr>
          <p:nvPr/>
        </p:nvSpPr>
        <p:spPr bwMode="auto">
          <a:xfrm>
            <a:off x="20574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703" name="Oval 31"/>
          <p:cNvSpPr>
            <a:spLocks noChangeArrowheads="1"/>
          </p:cNvSpPr>
          <p:nvPr/>
        </p:nvSpPr>
        <p:spPr bwMode="auto">
          <a:xfrm>
            <a:off x="3429000" y="495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704" name="Oval 32"/>
          <p:cNvSpPr>
            <a:spLocks noChangeArrowheads="1"/>
          </p:cNvSpPr>
          <p:nvPr/>
        </p:nvSpPr>
        <p:spPr bwMode="auto">
          <a:xfrm>
            <a:off x="48006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705" name="Oval 33"/>
          <p:cNvSpPr>
            <a:spLocks noChangeArrowheads="1"/>
          </p:cNvSpPr>
          <p:nvPr/>
        </p:nvSpPr>
        <p:spPr bwMode="auto">
          <a:xfrm>
            <a:off x="61722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706" name="Text Box 34"/>
          <p:cNvSpPr txBox="1">
            <a:spLocks noChangeArrowheads="1"/>
          </p:cNvSpPr>
          <p:nvPr/>
        </p:nvSpPr>
        <p:spPr bwMode="auto">
          <a:xfrm>
            <a:off x="66294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1</a:t>
            </a:r>
          </a:p>
        </p:txBody>
      </p:sp>
      <p:sp>
        <p:nvSpPr>
          <p:cNvPr id="284707" name="Freeform 35"/>
          <p:cNvSpPr>
            <a:spLocks/>
          </p:cNvSpPr>
          <p:nvPr/>
        </p:nvSpPr>
        <p:spPr bwMode="auto">
          <a:xfrm>
            <a:off x="1828800" y="2362200"/>
            <a:ext cx="6248400" cy="2819400"/>
          </a:xfrm>
          <a:custGeom>
            <a:avLst/>
            <a:gdLst/>
            <a:ahLst/>
            <a:cxnLst>
              <a:cxn ang="0">
                <a:pos x="192" y="1776"/>
              </a:cxn>
              <a:cxn ang="0">
                <a:pos x="3936" y="1776"/>
              </a:cxn>
              <a:cxn ang="0">
                <a:pos x="3936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3936" h="1776">
                <a:moveTo>
                  <a:pt x="192" y="1776"/>
                </a:moveTo>
                <a:lnTo>
                  <a:pt x="3936" y="1776"/>
                </a:lnTo>
                <a:lnTo>
                  <a:pt x="3936" y="0"/>
                </a:ln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8" name="Freeform 36"/>
          <p:cNvSpPr>
            <a:spLocks/>
          </p:cNvSpPr>
          <p:nvPr/>
        </p:nvSpPr>
        <p:spPr bwMode="auto">
          <a:xfrm>
            <a:off x="3200400" y="2514600"/>
            <a:ext cx="4648200" cy="2514600"/>
          </a:xfrm>
          <a:custGeom>
            <a:avLst/>
            <a:gdLst/>
            <a:ahLst/>
            <a:cxnLst>
              <a:cxn ang="0">
                <a:pos x="192" y="1584"/>
              </a:cxn>
              <a:cxn ang="0">
                <a:pos x="2928" y="1584"/>
              </a:cxn>
              <a:cxn ang="0">
                <a:pos x="2928" y="0"/>
              </a:cxn>
              <a:cxn ang="0">
                <a:pos x="0" y="0"/>
              </a:cxn>
              <a:cxn ang="0">
                <a:pos x="0" y="336"/>
              </a:cxn>
            </a:cxnLst>
            <a:rect l="0" t="0" r="r" b="b"/>
            <a:pathLst>
              <a:path w="2928" h="1584">
                <a:moveTo>
                  <a:pt x="192" y="1584"/>
                </a:moveTo>
                <a:lnTo>
                  <a:pt x="2928" y="1584"/>
                </a:lnTo>
                <a:lnTo>
                  <a:pt x="2928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9" name="Freeform 37"/>
          <p:cNvSpPr>
            <a:spLocks/>
          </p:cNvSpPr>
          <p:nvPr/>
        </p:nvSpPr>
        <p:spPr bwMode="auto">
          <a:xfrm>
            <a:off x="4572000" y="2667000"/>
            <a:ext cx="3048000" cy="2209800"/>
          </a:xfrm>
          <a:custGeom>
            <a:avLst/>
            <a:gdLst/>
            <a:ahLst/>
            <a:cxnLst>
              <a:cxn ang="0">
                <a:pos x="192" y="1392"/>
              </a:cxn>
              <a:cxn ang="0">
                <a:pos x="1920" y="1392"/>
              </a:cxn>
              <a:cxn ang="0">
                <a:pos x="1920" y="0"/>
              </a:cxn>
              <a:cxn ang="0">
                <a:pos x="0" y="0"/>
              </a:cxn>
              <a:cxn ang="0">
                <a:pos x="0" y="240"/>
              </a:cxn>
            </a:cxnLst>
            <a:rect l="0" t="0" r="r" b="b"/>
            <a:pathLst>
              <a:path w="1920" h="1392">
                <a:moveTo>
                  <a:pt x="192" y="1392"/>
                </a:moveTo>
                <a:lnTo>
                  <a:pt x="1920" y="1392"/>
                </a:lnTo>
                <a:lnTo>
                  <a:pt x="1920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10" name="Freeform 38"/>
          <p:cNvSpPr>
            <a:spLocks/>
          </p:cNvSpPr>
          <p:nvPr/>
        </p:nvSpPr>
        <p:spPr bwMode="auto">
          <a:xfrm>
            <a:off x="5943600" y="2819400"/>
            <a:ext cx="1447800" cy="1905000"/>
          </a:xfrm>
          <a:custGeom>
            <a:avLst/>
            <a:gdLst/>
            <a:ahLst/>
            <a:cxnLst>
              <a:cxn ang="0">
                <a:pos x="192" y="1200"/>
              </a:cxn>
              <a:cxn ang="0">
                <a:pos x="912" y="1200"/>
              </a:cxn>
              <a:cxn ang="0">
                <a:pos x="912" y="0"/>
              </a:cxn>
              <a:cxn ang="0">
                <a:pos x="0" y="0"/>
              </a:cxn>
              <a:cxn ang="0">
                <a:pos x="0" y="144"/>
              </a:cxn>
            </a:cxnLst>
            <a:rect l="0" t="0" r="r" b="b"/>
            <a:pathLst>
              <a:path w="912" h="1200">
                <a:moveTo>
                  <a:pt x="192" y="1200"/>
                </a:moveTo>
                <a:lnTo>
                  <a:pt x="912" y="1200"/>
                </a:lnTo>
                <a:lnTo>
                  <a:pt x="912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11" name="Freeform 39"/>
          <p:cNvSpPr>
            <a:spLocks/>
          </p:cNvSpPr>
          <p:nvPr/>
        </p:nvSpPr>
        <p:spPr bwMode="auto">
          <a:xfrm>
            <a:off x="5181600" y="3657600"/>
            <a:ext cx="685800" cy="685800"/>
          </a:xfrm>
          <a:custGeom>
            <a:avLst/>
            <a:gdLst/>
            <a:ahLst/>
            <a:cxnLst>
              <a:cxn ang="0">
                <a:pos x="432" y="432"/>
              </a:cxn>
              <a:cxn ang="0">
                <a:pos x="240" y="432"/>
              </a:cxn>
              <a:cxn ang="0">
                <a:pos x="240" y="0"/>
              </a:cxn>
              <a:cxn ang="0">
                <a:pos x="0" y="0"/>
              </a:cxn>
              <a:cxn ang="0">
                <a:pos x="0" y="240"/>
              </a:cxn>
            </a:cxnLst>
            <a:rect l="0" t="0" r="r" b="b"/>
            <a:pathLst>
              <a:path w="432" h="432">
                <a:moveTo>
                  <a:pt x="432" y="432"/>
                </a:move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12" name="Freeform 40"/>
          <p:cNvSpPr>
            <a:spLocks/>
          </p:cNvSpPr>
          <p:nvPr/>
        </p:nvSpPr>
        <p:spPr bwMode="auto">
          <a:xfrm>
            <a:off x="3810000" y="3657600"/>
            <a:ext cx="685800" cy="685800"/>
          </a:xfrm>
          <a:custGeom>
            <a:avLst/>
            <a:gdLst/>
            <a:ahLst/>
            <a:cxnLst>
              <a:cxn ang="0">
                <a:pos x="432" y="432"/>
              </a:cxn>
              <a:cxn ang="0">
                <a:pos x="240" y="432"/>
              </a:cxn>
              <a:cxn ang="0">
                <a:pos x="240" y="0"/>
              </a:cxn>
              <a:cxn ang="0">
                <a:pos x="0" y="0"/>
              </a:cxn>
              <a:cxn ang="0">
                <a:pos x="0" y="240"/>
              </a:cxn>
            </a:cxnLst>
            <a:rect l="0" t="0" r="r" b="b"/>
            <a:pathLst>
              <a:path w="432" h="432">
                <a:moveTo>
                  <a:pt x="432" y="432"/>
                </a:move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13" name="Freeform 41"/>
          <p:cNvSpPr>
            <a:spLocks/>
          </p:cNvSpPr>
          <p:nvPr/>
        </p:nvSpPr>
        <p:spPr bwMode="auto">
          <a:xfrm>
            <a:off x="2438400" y="3657600"/>
            <a:ext cx="685800" cy="685800"/>
          </a:xfrm>
          <a:custGeom>
            <a:avLst/>
            <a:gdLst/>
            <a:ahLst/>
            <a:cxnLst>
              <a:cxn ang="0">
                <a:pos x="432" y="432"/>
              </a:cxn>
              <a:cxn ang="0">
                <a:pos x="240" y="432"/>
              </a:cxn>
              <a:cxn ang="0">
                <a:pos x="240" y="0"/>
              </a:cxn>
              <a:cxn ang="0">
                <a:pos x="0" y="0"/>
              </a:cxn>
              <a:cxn ang="0">
                <a:pos x="0" y="240"/>
              </a:cxn>
            </a:cxnLst>
            <a:rect l="0" t="0" r="r" b="b"/>
            <a:pathLst>
              <a:path w="432" h="432">
                <a:moveTo>
                  <a:pt x="432" y="432"/>
                </a:move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5" name="Segnaposto numero diapositiva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47" name="Segnaposto piè di pagina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Diagramma di flusso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 flipH="1">
            <a:off x="2667000" y="3276600"/>
            <a:ext cx="0" cy="42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5989" name="Rectangle 5"/>
          <p:cNvSpPr>
            <a:spLocks noChangeArrowheads="1"/>
          </p:cNvSpPr>
          <p:nvPr/>
        </p:nvSpPr>
        <p:spPr bwMode="auto">
          <a:xfrm>
            <a:off x="1828800" y="2667000"/>
            <a:ext cx="1676400" cy="60801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6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25990" name="Rectangle 6"/>
          <p:cNvSpPr>
            <a:spLocks noChangeArrowheads="1"/>
          </p:cNvSpPr>
          <p:nvPr/>
        </p:nvSpPr>
        <p:spPr bwMode="auto">
          <a:xfrm>
            <a:off x="1905000" y="2286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425991" name="Rectangle 7"/>
          <p:cNvSpPr>
            <a:spLocks noChangeArrowheads="1"/>
          </p:cNvSpPr>
          <p:nvPr/>
        </p:nvSpPr>
        <p:spPr bwMode="auto">
          <a:xfrm>
            <a:off x="3011488" y="2270125"/>
            <a:ext cx="49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</a:t>
            </a:r>
          </a:p>
        </p:txBody>
      </p:sp>
      <p:sp>
        <p:nvSpPr>
          <p:cNvPr id="425992" name="AutoShape 8"/>
          <p:cNvSpPr>
            <a:spLocks noChangeArrowheads="1"/>
          </p:cNvSpPr>
          <p:nvPr/>
        </p:nvSpPr>
        <p:spPr bwMode="auto">
          <a:xfrm>
            <a:off x="1905000" y="3733800"/>
            <a:ext cx="1538288" cy="60960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425993" name="Rectangle 9"/>
          <p:cNvSpPr>
            <a:spLocks noChangeArrowheads="1"/>
          </p:cNvSpPr>
          <p:nvPr/>
        </p:nvSpPr>
        <p:spPr bwMode="auto">
          <a:xfrm>
            <a:off x="1616075" y="3657600"/>
            <a:ext cx="31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33804" name="Line 10"/>
          <p:cNvSpPr>
            <a:spLocks noChangeShapeType="1"/>
          </p:cNvSpPr>
          <p:nvPr/>
        </p:nvSpPr>
        <p:spPr bwMode="auto">
          <a:xfrm flipH="1">
            <a:off x="2667000" y="2246313"/>
            <a:ext cx="0" cy="420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 rot="-5400000" flipH="1" flipV="1">
            <a:off x="1600200" y="3733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6" name="Freeform 12"/>
          <p:cNvSpPr>
            <a:spLocks/>
          </p:cNvSpPr>
          <p:nvPr/>
        </p:nvSpPr>
        <p:spPr bwMode="auto">
          <a:xfrm>
            <a:off x="1295400" y="2286000"/>
            <a:ext cx="1400175" cy="1752600"/>
          </a:xfrm>
          <a:custGeom>
            <a:avLst/>
            <a:gdLst>
              <a:gd name="T0" fmla="*/ 0 w 912"/>
              <a:gd name="T1" fmla="*/ 2016 h 2016"/>
              <a:gd name="T2" fmla="*/ 0 w 912"/>
              <a:gd name="T3" fmla="*/ 0 h 2016"/>
              <a:gd name="T4" fmla="*/ 912 w 912"/>
              <a:gd name="T5" fmla="*/ 0 h 2016"/>
              <a:gd name="T6" fmla="*/ 0 60000 65536"/>
              <a:gd name="T7" fmla="*/ 0 60000 65536"/>
              <a:gd name="T8" fmla="*/ 0 60000 65536"/>
              <a:gd name="T9" fmla="*/ 0 w 912"/>
              <a:gd name="T10" fmla="*/ 0 h 2016"/>
              <a:gd name="T11" fmla="*/ 912 w 912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2016">
                <a:moveTo>
                  <a:pt x="0" y="2016"/>
                </a:moveTo>
                <a:lnTo>
                  <a:pt x="0" y="0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 rot="-5400000">
            <a:off x="3725863" y="3741737"/>
            <a:ext cx="0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8" name="Line 14"/>
          <p:cNvSpPr>
            <a:spLocks noChangeShapeType="1"/>
          </p:cNvSpPr>
          <p:nvPr/>
        </p:nvSpPr>
        <p:spPr bwMode="auto">
          <a:xfrm rot="5400000" flipH="1">
            <a:off x="3366294" y="1586706"/>
            <a:ext cx="0" cy="1398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9" name="Text Box 15"/>
          <p:cNvSpPr txBox="1">
            <a:spLocks noChangeArrowheads="1"/>
          </p:cNvSpPr>
          <p:nvPr/>
        </p:nvSpPr>
        <p:spPr bwMode="auto">
          <a:xfrm>
            <a:off x="2514600" y="4495800"/>
            <a:ext cx="31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T</a:t>
            </a:r>
          </a:p>
        </p:txBody>
      </p:sp>
      <p:sp>
        <p:nvSpPr>
          <p:cNvPr id="33810" name="Line 16"/>
          <p:cNvSpPr>
            <a:spLocks noChangeShapeType="1"/>
          </p:cNvSpPr>
          <p:nvPr/>
        </p:nvSpPr>
        <p:spPr bwMode="auto">
          <a:xfrm flipH="1">
            <a:off x="6400800" y="3276600"/>
            <a:ext cx="0" cy="42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6001" name="Rectangle 17"/>
          <p:cNvSpPr>
            <a:spLocks noChangeArrowheads="1"/>
          </p:cNvSpPr>
          <p:nvPr/>
        </p:nvSpPr>
        <p:spPr bwMode="auto">
          <a:xfrm>
            <a:off x="5562600" y="2667000"/>
            <a:ext cx="1676400" cy="60801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426002" name="Rectangle 18"/>
          <p:cNvSpPr>
            <a:spLocks noChangeArrowheads="1"/>
          </p:cNvSpPr>
          <p:nvPr/>
        </p:nvSpPr>
        <p:spPr bwMode="auto">
          <a:xfrm>
            <a:off x="5638800" y="2286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426003" name="Rectangle 19"/>
          <p:cNvSpPr>
            <a:spLocks noChangeArrowheads="1"/>
          </p:cNvSpPr>
          <p:nvPr/>
        </p:nvSpPr>
        <p:spPr bwMode="auto">
          <a:xfrm>
            <a:off x="6740525" y="2270125"/>
            <a:ext cx="50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Wb</a:t>
            </a:r>
          </a:p>
        </p:txBody>
      </p:sp>
      <p:sp>
        <p:nvSpPr>
          <p:cNvPr id="426004" name="AutoShape 20"/>
          <p:cNvSpPr>
            <a:spLocks noChangeArrowheads="1"/>
          </p:cNvSpPr>
          <p:nvPr/>
        </p:nvSpPr>
        <p:spPr bwMode="auto">
          <a:xfrm>
            <a:off x="5638800" y="3733800"/>
            <a:ext cx="1538288" cy="60960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426005" name="Rectangle 21"/>
          <p:cNvSpPr>
            <a:spLocks noChangeArrowheads="1"/>
          </p:cNvSpPr>
          <p:nvPr/>
        </p:nvSpPr>
        <p:spPr bwMode="auto">
          <a:xfrm>
            <a:off x="7162800" y="3657600"/>
            <a:ext cx="31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33816" name="Line 22"/>
          <p:cNvSpPr>
            <a:spLocks noChangeShapeType="1"/>
          </p:cNvSpPr>
          <p:nvPr/>
        </p:nvSpPr>
        <p:spPr bwMode="auto">
          <a:xfrm flipH="1">
            <a:off x="6400800" y="2246313"/>
            <a:ext cx="0" cy="420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17" name="Line 23"/>
          <p:cNvSpPr>
            <a:spLocks noChangeShapeType="1"/>
          </p:cNvSpPr>
          <p:nvPr/>
        </p:nvSpPr>
        <p:spPr bwMode="auto">
          <a:xfrm rot="5400000" flipH="1">
            <a:off x="5326063" y="3741737"/>
            <a:ext cx="0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18" name="Freeform 24"/>
          <p:cNvSpPr>
            <a:spLocks/>
          </p:cNvSpPr>
          <p:nvPr/>
        </p:nvSpPr>
        <p:spPr bwMode="auto">
          <a:xfrm flipH="1">
            <a:off x="6400800" y="2286000"/>
            <a:ext cx="1447800" cy="1752600"/>
          </a:xfrm>
          <a:custGeom>
            <a:avLst/>
            <a:gdLst>
              <a:gd name="T0" fmla="*/ 0 w 912"/>
              <a:gd name="T1" fmla="*/ 2016 h 2016"/>
              <a:gd name="T2" fmla="*/ 0 w 912"/>
              <a:gd name="T3" fmla="*/ 0 h 2016"/>
              <a:gd name="T4" fmla="*/ 912 w 912"/>
              <a:gd name="T5" fmla="*/ 0 h 2016"/>
              <a:gd name="T6" fmla="*/ 0 60000 65536"/>
              <a:gd name="T7" fmla="*/ 0 60000 65536"/>
              <a:gd name="T8" fmla="*/ 0 60000 65536"/>
              <a:gd name="T9" fmla="*/ 0 w 912"/>
              <a:gd name="T10" fmla="*/ 0 h 2016"/>
              <a:gd name="T11" fmla="*/ 912 w 912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2016">
                <a:moveTo>
                  <a:pt x="0" y="2016"/>
                </a:moveTo>
                <a:lnTo>
                  <a:pt x="0" y="0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3819" name="Line 25"/>
          <p:cNvSpPr>
            <a:spLocks noChangeShapeType="1"/>
          </p:cNvSpPr>
          <p:nvPr/>
        </p:nvSpPr>
        <p:spPr bwMode="auto">
          <a:xfrm rot="5400000" flipH="1">
            <a:off x="5728494" y="1586706"/>
            <a:ext cx="0" cy="1398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0" name="Line 26"/>
          <p:cNvSpPr>
            <a:spLocks noChangeShapeType="1"/>
          </p:cNvSpPr>
          <p:nvPr/>
        </p:nvSpPr>
        <p:spPr bwMode="auto">
          <a:xfrm rot="-5400000">
            <a:off x="7535863" y="3741737"/>
            <a:ext cx="0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1" name="Line 27"/>
          <p:cNvSpPr>
            <a:spLocks noChangeShapeType="1"/>
          </p:cNvSpPr>
          <p:nvPr/>
        </p:nvSpPr>
        <p:spPr bwMode="auto">
          <a:xfrm flipV="1">
            <a:off x="4038600" y="2286000"/>
            <a:ext cx="9906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822" name="Line 28"/>
          <p:cNvSpPr>
            <a:spLocks noChangeShapeType="1"/>
          </p:cNvSpPr>
          <p:nvPr/>
        </p:nvSpPr>
        <p:spPr bwMode="auto">
          <a:xfrm flipH="1" flipV="1">
            <a:off x="4038600" y="2286000"/>
            <a:ext cx="9906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" name="Segnaposto numero diapositiva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50</a:t>
            </a:fld>
            <a:endParaRPr lang="it-IT" dirty="0"/>
          </a:p>
        </p:txBody>
      </p:sp>
      <p:sp>
        <p:nvSpPr>
          <p:cNvPr id="33" name="Segnaposto piè di pagina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Tabella delle transizioni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graphicFrame>
        <p:nvGraphicFramePr>
          <p:cNvPr id="427078" name="Group 70"/>
          <p:cNvGraphicFramePr>
            <a:graphicFrameLocks noGrp="1"/>
          </p:cNvGraphicFramePr>
          <p:nvPr/>
        </p:nvGraphicFramePr>
        <p:xfrm>
          <a:off x="5257800" y="1828800"/>
          <a:ext cx="2228850" cy="19812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1" name="AutoShape 37"/>
          <p:cNvSpPr>
            <a:spLocks noChangeArrowheads="1"/>
          </p:cNvSpPr>
          <p:nvPr/>
        </p:nvSpPr>
        <p:spPr bwMode="auto">
          <a:xfrm>
            <a:off x="6119813" y="3048000"/>
            <a:ext cx="1295400" cy="762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42" name="Line 38"/>
          <p:cNvSpPr>
            <a:spLocks noChangeShapeType="1"/>
          </p:cNvSpPr>
          <p:nvPr/>
        </p:nvSpPr>
        <p:spPr bwMode="auto">
          <a:xfrm flipH="1">
            <a:off x="1162050" y="3384550"/>
            <a:ext cx="0" cy="354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7047" name="Rectangle 39"/>
          <p:cNvSpPr>
            <a:spLocks noChangeArrowheads="1"/>
          </p:cNvSpPr>
          <p:nvPr/>
        </p:nvSpPr>
        <p:spPr bwMode="auto">
          <a:xfrm>
            <a:off x="684213" y="2870200"/>
            <a:ext cx="955675" cy="51276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2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27048" name="Rectangle 40"/>
          <p:cNvSpPr>
            <a:spLocks noChangeArrowheads="1"/>
          </p:cNvSpPr>
          <p:nvPr/>
        </p:nvSpPr>
        <p:spPr bwMode="auto">
          <a:xfrm>
            <a:off x="714375" y="2547938"/>
            <a:ext cx="2746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427049" name="Rectangle 41"/>
          <p:cNvSpPr>
            <a:spLocks noChangeArrowheads="1"/>
          </p:cNvSpPr>
          <p:nvPr/>
        </p:nvSpPr>
        <p:spPr bwMode="auto">
          <a:xfrm>
            <a:off x="1290638" y="2535238"/>
            <a:ext cx="417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</a:t>
            </a:r>
          </a:p>
        </p:txBody>
      </p:sp>
      <p:sp>
        <p:nvSpPr>
          <p:cNvPr id="427050" name="AutoShape 42"/>
          <p:cNvSpPr>
            <a:spLocks noChangeArrowheads="1"/>
          </p:cNvSpPr>
          <p:nvPr/>
        </p:nvSpPr>
        <p:spPr bwMode="auto">
          <a:xfrm>
            <a:off x="728663" y="3770313"/>
            <a:ext cx="876300" cy="51435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427051" name="Rectangle 43"/>
          <p:cNvSpPr>
            <a:spLocks noChangeArrowheads="1"/>
          </p:cNvSpPr>
          <p:nvPr/>
        </p:nvSpPr>
        <p:spPr bwMode="auto">
          <a:xfrm>
            <a:off x="512763" y="3705225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34848" name="Line 44"/>
          <p:cNvSpPr>
            <a:spLocks noChangeShapeType="1"/>
          </p:cNvSpPr>
          <p:nvPr/>
        </p:nvSpPr>
        <p:spPr bwMode="auto">
          <a:xfrm flipH="1">
            <a:off x="1162050" y="25146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49" name="Line 45"/>
          <p:cNvSpPr>
            <a:spLocks noChangeShapeType="1"/>
          </p:cNvSpPr>
          <p:nvPr/>
        </p:nvSpPr>
        <p:spPr bwMode="auto">
          <a:xfrm rot="-5400000" flipH="1" flipV="1">
            <a:off x="554832" y="3853656"/>
            <a:ext cx="0" cy="347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50" name="Freeform 46"/>
          <p:cNvSpPr>
            <a:spLocks/>
          </p:cNvSpPr>
          <p:nvPr/>
        </p:nvSpPr>
        <p:spPr bwMode="auto">
          <a:xfrm>
            <a:off x="381000" y="2547938"/>
            <a:ext cx="798513" cy="1479550"/>
          </a:xfrm>
          <a:custGeom>
            <a:avLst/>
            <a:gdLst>
              <a:gd name="T0" fmla="*/ 0 w 912"/>
              <a:gd name="T1" fmla="*/ 2016 h 2016"/>
              <a:gd name="T2" fmla="*/ 0 w 912"/>
              <a:gd name="T3" fmla="*/ 0 h 2016"/>
              <a:gd name="T4" fmla="*/ 912 w 912"/>
              <a:gd name="T5" fmla="*/ 0 h 2016"/>
              <a:gd name="T6" fmla="*/ 0 60000 65536"/>
              <a:gd name="T7" fmla="*/ 0 60000 65536"/>
              <a:gd name="T8" fmla="*/ 0 60000 65536"/>
              <a:gd name="T9" fmla="*/ 0 w 912"/>
              <a:gd name="T10" fmla="*/ 0 h 2016"/>
              <a:gd name="T11" fmla="*/ 912 w 912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2016">
                <a:moveTo>
                  <a:pt x="0" y="2016"/>
                </a:moveTo>
                <a:lnTo>
                  <a:pt x="0" y="0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51" name="Line 47"/>
          <p:cNvSpPr>
            <a:spLocks noChangeShapeType="1"/>
          </p:cNvSpPr>
          <p:nvPr/>
        </p:nvSpPr>
        <p:spPr bwMode="auto">
          <a:xfrm rot="-5400000">
            <a:off x="1766094" y="3858419"/>
            <a:ext cx="0" cy="338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52" name="Line 48"/>
          <p:cNvSpPr>
            <a:spLocks noChangeShapeType="1"/>
          </p:cNvSpPr>
          <p:nvPr/>
        </p:nvSpPr>
        <p:spPr bwMode="auto">
          <a:xfrm rot="5400000" flipH="1">
            <a:off x="1560513" y="2149475"/>
            <a:ext cx="0" cy="796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53" name="Text Box 49"/>
          <p:cNvSpPr txBox="1">
            <a:spLocks noChangeArrowheads="1"/>
          </p:cNvSpPr>
          <p:nvPr/>
        </p:nvSpPr>
        <p:spPr bwMode="auto">
          <a:xfrm>
            <a:off x="1063625" y="4456113"/>
            <a:ext cx="27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200">
                <a:latin typeface="Arial Rounded MT Bold" pitchFamily="34" charset="0"/>
              </a:rPr>
              <a:t>T</a:t>
            </a:r>
          </a:p>
        </p:txBody>
      </p:sp>
      <p:sp>
        <p:nvSpPr>
          <p:cNvPr id="34854" name="Line 50"/>
          <p:cNvSpPr>
            <a:spLocks noChangeShapeType="1"/>
          </p:cNvSpPr>
          <p:nvPr/>
        </p:nvSpPr>
        <p:spPr bwMode="auto">
          <a:xfrm flipH="1">
            <a:off x="3289300" y="3384550"/>
            <a:ext cx="0" cy="354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7059" name="Rectangle 51"/>
          <p:cNvSpPr>
            <a:spLocks noChangeArrowheads="1"/>
          </p:cNvSpPr>
          <p:nvPr/>
        </p:nvSpPr>
        <p:spPr bwMode="auto">
          <a:xfrm>
            <a:off x="2813050" y="2870200"/>
            <a:ext cx="954088" cy="51276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sp>
        <p:nvSpPr>
          <p:cNvPr id="427060" name="Rectangle 52"/>
          <p:cNvSpPr>
            <a:spLocks noChangeArrowheads="1"/>
          </p:cNvSpPr>
          <p:nvPr/>
        </p:nvSpPr>
        <p:spPr bwMode="auto">
          <a:xfrm>
            <a:off x="2841625" y="2547938"/>
            <a:ext cx="2746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427061" name="Rectangle 53"/>
          <p:cNvSpPr>
            <a:spLocks noChangeArrowheads="1"/>
          </p:cNvSpPr>
          <p:nvPr/>
        </p:nvSpPr>
        <p:spPr bwMode="auto">
          <a:xfrm>
            <a:off x="3416300" y="2535238"/>
            <a:ext cx="422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Wb</a:t>
            </a:r>
          </a:p>
        </p:txBody>
      </p:sp>
      <p:sp>
        <p:nvSpPr>
          <p:cNvPr id="427062" name="AutoShape 54"/>
          <p:cNvSpPr>
            <a:spLocks noChangeArrowheads="1"/>
          </p:cNvSpPr>
          <p:nvPr/>
        </p:nvSpPr>
        <p:spPr bwMode="auto">
          <a:xfrm>
            <a:off x="2855913" y="3770313"/>
            <a:ext cx="876300" cy="514350"/>
          </a:xfrm>
          <a:prstGeom prst="diamond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427063" name="Rectangle 55"/>
          <p:cNvSpPr>
            <a:spLocks noChangeArrowheads="1"/>
          </p:cNvSpPr>
          <p:nvPr/>
        </p:nvSpPr>
        <p:spPr bwMode="auto">
          <a:xfrm>
            <a:off x="3657600" y="3733800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34860" name="Line 56"/>
          <p:cNvSpPr>
            <a:spLocks noChangeShapeType="1"/>
          </p:cNvSpPr>
          <p:nvPr/>
        </p:nvSpPr>
        <p:spPr bwMode="auto">
          <a:xfrm flipH="1">
            <a:off x="3289300" y="251460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61" name="Line 57"/>
          <p:cNvSpPr>
            <a:spLocks noChangeShapeType="1"/>
          </p:cNvSpPr>
          <p:nvPr/>
        </p:nvSpPr>
        <p:spPr bwMode="auto">
          <a:xfrm rot="5400000" flipH="1">
            <a:off x="2677319" y="3858419"/>
            <a:ext cx="0" cy="338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62" name="Freeform 58"/>
          <p:cNvSpPr>
            <a:spLocks/>
          </p:cNvSpPr>
          <p:nvPr/>
        </p:nvSpPr>
        <p:spPr bwMode="auto">
          <a:xfrm flipH="1">
            <a:off x="3289300" y="2547938"/>
            <a:ext cx="825500" cy="1479550"/>
          </a:xfrm>
          <a:custGeom>
            <a:avLst/>
            <a:gdLst>
              <a:gd name="T0" fmla="*/ 0 w 912"/>
              <a:gd name="T1" fmla="*/ 2016 h 2016"/>
              <a:gd name="T2" fmla="*/ 0 w 912"/>
              <a:gd name="T3" fmla="*/ 0 h 2016"/>
              <a:gd name="T4" fmla="*/ 912 w 912"/>
              <a:gd name="T5" fmla="*/ 0 h 2016"/>
              <a:gd name="T6" fmla="*/ 0 60000 65536"/>
              <a:gd name="T7" fmla="*/ 0 60000 65536"/>
              <a:gd name="T8" fmla="*/ 0 60000 65536"/>
              <a:gd name="T9" fmla="*/ 0 w 912"/>
              <a:gd name="T10" fmla="*/ 0 h 2016"/>
              <a:gd name="T11" fmla="*/ 912 w 912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2016">
                <a:moveTo>
                  <a:pt x="0" y="2016"/>
                </a:moveTo>
                <a:lnTo>
                  <a:pt x="0" y="0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63" name="Line 59"/>
          <p:cNvSpPr>
            <a:spLocks noChangeShapeType="1"/>
          </p:cNvSpPr>
          <p:nvPr/>
        </p:nvSpPr>
        <p:spPr bwMode="auto">
          <a:xfrm rot="5400000" flipH="1">
            <a:off x="2906713" y="2149475"/>
            <a:ext cx="0" cy="796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64" name="Line 60"/>
          <p:cNvSpPr>
            <a:spLocks noChangeShapeType="1"/>
          </p:cNvSpPr>
          <p:nvPr/>
        </p:nvSpPr>
        <p:spPr bwMode="auto">
          <a:xfrm rot="-5400000">
            <a:off x="3936207" y="3858419"/>
            <a:ext cx="0" cy="33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65" name="Line 61"/>
          <p:cNvSpPr>
            <a:spLocks noChangeShapeType="1"/>
          </p:cNvSpPr>
          <p:nvPr/>
        </p:nvSpPr>
        <p:spPr bwMode="auto">
          <a:xfrm flipV="1">
            <a:off x="1944688" y="2547938"/>
            <a:ext cx="563562" cy="147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866" name="Line 62"/>
          <p:cNvSpPr>
            <a:spLocks noChangeShapeType="1"/>
          </p:cNvSpPr>
          <p:nvPr/>
        </p:nvSpPr>
        <p:spPr bwMode="auto">
          <a:xfrm flipH="1" flipV="1">
            <a:off x="1944688" y="2547938"/>
            <a:ext cx="563562" cy="147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" name="Segnaposto numero diapositiva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51</a:t>
            </a:fld>
            <a:endParaRPr lang="it-IT" dirty="0"/>
          </a:p>
        </p:txBody>
      </p:sp>
      <p:sp>
        <p:nvSpPr>
          <p:cNvPr id="35" name="Segnaposto piè di pagina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Individuazioni delle equazioni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Costruzione delle Mappe di </a:t>
            </a:r>
            <a:r>
              <a:rPr lang="it-IT" dirty="0" err="1" smtClean="0"/>
              <a:t>Karnaugh</a:t>
            </a:r>
            <a:endParaRPr lang="it-IT" dirty="0" smtClean="0"/>
          </a:p>
        </p:txBody>
      </p:sp>
      <p:graphicFrame>
        <p:nvGraphicFramePr>
          <p:cNvPr id="428122" name="Group 90"/>
          <p:cNvGraphicFramePr>
            <a:graphicFrameLocks noGrp="1"/>
          </p:cNvGraphicFramePr>
          <p:nvPr/>
        </p:nvGraphicFramePr>
        <p:xfrm>
          <a:off x="5257800" y="2590800"/>
          <a:ext cx="1828800" cy="160020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8" name="Text Box 27"/>
          <p:cNvSpPr txBox="1">
            <a:spLocks noChangeArrowheads="1"/>
          </p:cNvSpPr>
          <p:nvPr/>
        </p:nvSpPr>
        <p:spPr bwMode="auto">
          <a:xfrm>
            <a:off x="5446713" y="2316163"/>
            <a:ext cx="3111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latin typeface="Arial Rounded MT Bold" pitchFamily="34" charset="0"/>
              </a:rPr>
              <a:t>T</a:t>
            </a:r>
          </a:p>
        </p:txBody>
      </p:sp>
      <p:sp>
        <p:nvSpPr>
          <p:cNvPr id="3099" name="Text Box 28"/>
          <p:cNvSpPr txBox="1">
            <a:spLocks noChangeArrowheads="1"/>
          </p:cNvSpPr>
          <p:nvPr/>
        </p:nvSpPr>
        <p:spPr bwMode="auto">
          <a:xfrm>
            <a:off x="4872038" y="2695575"/>
            <a:ext cx="501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latin typeface="Arial Rounded MT Bold" pitchFamily="34" charset="0"/>
              </a:rPr>
              <a:t>Wp</a:t>
            </a:r>
          </a:p>
        </p:txBody>
      </p:sp>
      <p:sp>
        <p:nvSpPr>
          <p:cNvPr id="3100" name="Text Box 29"/>
          <p:cNvSpPr txBox="1">
            <a:spLocks noChangeArrowheads="1"/>
          </p:cNvSpPr>
          <p:nvPr/>
        </p:nvSpPr>
        <p:spPr bwMode="auto">
          <a:xfrm>
            <a:off x="4765675" y="2239963"/>
            <a:ext cx="4968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</a:rPr>
              <a:t>Wn</a:t>
            </a:r>
          </a:p>
        </p:txBody>
      </p:sp>
      <p:graphicFrame>
        <p:nvGraphicFramePr>
          <p:cNvPr id="3074" name="Object 30"/>
          <p:cNvGraphicFramePr>
            <a:graphicFrameLocks noChangeAspect="1"/>
          </p:cNvGraphicFramePr>
          <p:nvPr/>
        </p:nvGraphicFramePr>
        <p:xfrm>
          <a:off x="5091113" y="4419600"/>
          <a:ext cx="2686050" cy="520700"/>
        </p:xfrm>
        <a:graphic>
          <a:graphicData uri="http://schemas.openxmlformats.org/presentationml/2006/ole">
            <p:oleObj spid="_x0000_s413698" name="Equation" r:id="rId3" imgW="1244520" imgH="241200" progId="Equation.3">
              <p:embed/>
            </p:oleObj>
          </a:graphicData>
        </a:graphic>
      </p:graphicFrame>
      <p:graphicFrame>
        <p:nvGraphicFramePr>
          <p:cNvPr id="428140" name="Group 108"/>
          <p:cNvGraphicFramePr>
            <a:graphicFrameLocks noGrp="1"/>
          </p:cNvGraphicFramePr>
          <p:nvPr/>
        </p:nvGraphicFramePr>
        <p:xfrm>
          <a:off x="838200" y="2590800"/>
          <a:ext cx="2971800" cy="19812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Wp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52</a:t>
            </a:fld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Schema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sp>
        <p:nvSpPr>
          <p:cNvPr id="4103" name="AutoShape 4"/>
          <p:cNvSpPr>
            <a:spLocks noChangeArrowheads="1"/>
          </p:cNvSpPr>
          <p:nvPr/>
        </p:nvSpPr>
        <p:spPr bwMode="auto">
          <a:xfrm rot="5400000">
            <a:off x="4533900" y="4152900"/>
            <a:ext cx="3048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5791200" y="3352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5" name="Oval 6"/>
          <p:cNvSpPr>
            <a:spLocks noChangeArrowheads="1"/>
          </p:cNvSpPr>
          <p:nvPr/>
        </p:nvSpPr>
        <p:spPr bwMode="auto">
          <a:xfrm>
            <a:off x="6096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4572000" y="2743200"/>
            <a:ext cx="1219200" cy="2209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000">
                <a:latin typeface="Arial Rounded MT Bold" pitchFamily="34" charset="0"/>
              </a:rPr>
              <a:t>D         Q</a:t>
            </a:r>
          </a:p>
          <a:p>
            <a:endParaRPr lang="it-IT" sz="2000">
              <a:latin typeface="Arial Rounded MT Bold" pitchFamily="34" charset="0"/>
            </a:endParaRPr>
          </a:p>
          <a:p>
            <a:endParaRPr lang="it-IT" sz="2000">
              <a:latin typeface="Arial Rounded MT Bold" pitchFamily="34" charset="0"/>
            </a:endParaRPr>
          </a:p>
          <a:p>
            <a:r>
              <a:rPr lang="it-IT" sz="2000">
                <a:latin typeface="Arial Rounded MT Bold" pitchFamily="34" charset="0"/>
              </a:rPr>
              <a:t>    Ck</a:t>
            </a:r>
          </a:p>
        </p:txBody>
      </p:sp>
      <p:sp>
        <p:nvSpPr>
          <p:cNvPr id="4107" name="Line 8"/>
          <p:cNvSpPr>
            <a:spLocks noChangeShapeType="1"/>
          </p:cNvSpPr>
          <p:nvPr/>
        </p:nvSpPr>
        <p:spPr bwMode="auto">
          <a:xfrm flipH="1">
            <a:off x="4343400" y="3352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8" name="Freeform 9"/>
          <p:cNvSpPr>
            <a:spLocks/>
          </p:cNvSpPr>
          <p:nvPr/>
        </p:nvSpPr>
        <p:spPr bwMode="auto">
          <a:xfrm>
            <a:off x="3505200" y="2743200"/>
            <a:ext cx="381000" cy="4572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9" name="Freeform 10"/>
          <p:cNvSpPr>
            <a:spLocks/>
          </p:cNvSpPr>
          <p:nvPr/>
        </p:nvSpPr>
        <p:spPr bwMode="auto">
          <a:xfrm flipV="1">
            <a:off x="3505200" y="3505200"/>
            <a:ext cx="381000" cy="457200"/>
          </a:xfrm>
          <a:custGeom>
            <a:avLst/>
            <a:gdLst>
              <a:gd name="T0" fmla="*/ 0 w 240"/>
              <a:gd name="T1" fmla="*/ 0 h 96"/>
              <a:gd name="T2" fmla="*/ 96 w 240"/>
              <a:gd name="T3" fmla="*/ 0 h 96"/>
              <a:gd name="T4" fmla="*/ 96 w 240"/>
              <a:gd name="T5" fmla="*/ 96 h 96"/>
              <a:gd name="T6" fmla="*/ 240 w 240"/>
              <a:gd name="T7" fmla="*/ 96 h 9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96"/>
              <a:gd name="T14" fmla="*/ 240 w 240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2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0" name="Line 11"/>
          <p:cNvSpPr>
            <a:spLocks noChangeShapeType="1"/>
          </p:cNvSpPr>
          <p:nvPr/>
        </p:nvSpPr>
        <p:spPr bwMode="auto">
          <a:xfrm>
            <a:off x="6172200" y="3352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1" name="Line 12"/>
          <p:cNvSpPr>
            <a:spLocks noChangeShapeType="1"/>
          </p:cNvSpPr>
          <p:nvPr/>
        </p:nvSpPr>
        <p:spPr bwMode="auto">
          <a:xfrm>
            <a:off x="2286000" y="3810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2" name="Freeform 13"/>
          <p:cNvSpPr>
            <a:spLocks/>
          </p:cNvSpPr>
          <p:nvPr/>
        </p:nvSpPr>
        <p:spPr bwMode="auto">
          <a:xfrm>
            <a:off x="2743200" y="2133600"/>
            <a:ext cx="3429000" cy="1219200"/>
          </a:xfrm>
          <a:custGeom>
            <a:avLst/>
            <a:gdLst>
              <a:gd name="T0" fmla="*/ 2160 w 2160"/>
              <a:gd name="T1" fmla="*/ 768 h 768"/>
              <a:gd name="T2" fmla="*/ 2160 w 2160"/>
              <a:gd name="T3" fmla="*/ 0 h 768"/>
              <a:gd name="T4" fmla="*/ 0 w 2160"/>
              <a:gd name="T5" fmla="*/ 0 h 768"/>
              <a:gd name="T6" fmla="*/ 0 w 2160"/>
              <a:gd name="T7" fmla="*/ 288 h 768"/>
              <a:gd name="T8" fmla="*/ 144 w 2160"/>
              <a:gd name="T9" fmla="*/ 288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68"/>
              <a:gd name="T17" fmla="*/ 2160 w 2160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68">
                <a:moveTo>
                  <a:pt x="2160" y="768"/>
                </a:moveTo>
                <a:lnTo>
                  <a:pt x="2160" y="0"/>
                </a:lnTo>
                <a:lnTo>
                  <a:pt x="0" y="0"/>
                </a:lnTo>
                <a:lnTo>
                  <a:pt x="0" y="288"/>
                </a:lnTo>
                <a:lnTo>
                  <a:pt x="144" y="28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3" name="Line 14"/>
          <p:cNvSpPr>
            <a:spLocks noChangeShapeType="1"/>
          </p:cNvSpPr>
          <p:nvPr/>
        </p:nvSpPr>
        <p:spPr bwMode="auto">
          <a:xfrm>
            <a:off x="2743200" y="3581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4" name="Oval 15"/>
          <p:cNvSpPr>
            <a:spLocks noChangeArrowheads="1"/>
          </p:cNvSpPr>
          <p:nvPr/>
        </p:nvSpPr>
        <p:spPr bwMode="auto">
          <a:xfrm>
            <a:off x="26670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5" name="Freeform 16"/>
          <p:cNvSpPr>
            <a:spLocks/>
          </p:cNvSpPr>
          <p:nvPr/>
        </p:nvSpPr>
        <p:spPr bwMode="auto">
          <a:xfrm>
            <a:off x="2743200" y="2895600"/>
            <a:ext cx="228600" cy="228600"/>
          </a:xfrm>
          <a:custGeom>
            <a:avLst/>
            <a:gdLst>
              <a:gd name="T0" fmla="*/ 0 w 192"/>
              <a:gd name="T1" fmla="*/ 144 h 144"/>
              <a:gd name="T2" fmla="*/ 0 w 192"/>
              <a:gd name="T3" fmla="*/ 0 h 144"/>
              <a:gd name="T4" fmla="*/ 192 w 192"/>
              <a:gd name="T5" fmla="*/ 0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0" y="144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6" name="Freeform 17"/>
          <p:cNvSpPr>
            <a:spLocks/>
          </p:cNvSpPr>
          <p:nvPr/>
        </p:nvSpPr>
        <p:spPr bwMode="auto">
          <a:xfrm>
            <a:off x="2743200" y="4114800"/>
            <a:ext cx="3429000" cy="1143000"/>
          </a:xfrm>
          <a:custGeom>
            <a:avLst/>
            <a:gdLst>
              <a:gd name="T0" fmla="*/ 2160 w 2160"/>
              <a:gd name="T1" fmla="*/ 240 h 720"/>
              <a:gd name="T2" fmla="*/ 2160 w 2160"/>
              <a:gd name="T3" fmla="*/ 720 h 720"/>
              <a:gd name="T4" fmla="*/ 0 w 2160"/>
              <a:gd name="T5" fmla="*/ 720 h 720"/>
              <a:gd name="T6" fmla="*/ 0 w 2160"/>
              <a:gd name="T7" fmla="*/ 0 h 720"/>
              <a:gd name="T8" fmla="*/ 144 w 2160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720"/>
              <a:gd name="T17" fmla="*/ 2160 w 216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720">
                <a:moveTo>
                  <a:pt x="2160" y="240"/>
                </a:moveTo>
                <a:lnTo>
                  <a:pt x="2160" y="720"/>
                </a:lnTo>
                <a:lnTo>
                  <a:pt x="0" y="72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7" name="Freeform 18"/>
          <p:cNvSpPr>
            <a:spLocks/>
          </p:cNvSpPr>
          <p:nvPr/>
        </p:nvSpPr>
        <p:spPr bwMode="auto">
          <a:xfrm>
            <a:off x="2286000" y="4267200"/>
            <a:ext cx="2286000" cy="304800"/>
          </a:xfrm>
          <a:custGeom>
            <a:avLst/>
            <a:gdLst>
              <a:gd name="T0" fmla="*/ 1344 w 1344"/>
              <a:gd name="T1" fmla="*/ 0 h 192"/>
              <a:gd name="T2" fmla="*/ 1152 w 1344"/>
              <a:gd name="T3" fmla="*/ 0 h 192"/>
              <a:gd name="T4" fmla="*/ 1152 w 1344"/>
              <a:gd name="T5" fmla="*/ 192 h 192"/>
              <a:gd name="T6" fmla="*/ 0 w 134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192"/>
              <a:gd name="T14" fmla="*/ 1344 w 134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192">
                <a:moveTo>
                  <a:pt x="1344" y="0"/>
                </a:moveTo>
                <a:lnTo>
                  <a:pt x="1152" y="0"/>
                </a:lnTo>
                <a:lnTo>
                  <a:pt x="1152" y="192"/>
                </a:lnTo>
                <a:lnTo>
                  <a:pt x="0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 rot="5400000">
            <a:off x="5942806" y="4115594"/>
            <a:ext cx="458788" cy="304800"/>
            <a:chOff x="3744" y="2640"/>
            <a:chExt cx="288" cy="192"/>
          </a:xfrm>
        </p:grpSpPr>
        <p:sp>
          <p:nvSpPr>
            <p:cNvPr id="4132" name="AutoShape 20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3" name="Oval 21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 rot="16200000" flipV="1">
            <a:off x="2513806" y="3201194"/>
            <a:ext cx="458788" cy="304800"/>
            <a:chOff x="3744" y="2640"/>
            <a:chExt cx="288" cy="192"/>
          </a:xfrm>
        </p:grpSpPr>
        <p:sp>
          <p:nvSpPr>
            <p:cNvPr id="4130" name="AutoShape 23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1" name="Oval 24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20" name="AutoShape 25"/>
          <p:cNvSpPr>
            <a:spLocks noChangeArrowheads="1"/>
          </p:cNvSpPr>
          <p:nvPr/>
        </p:nvSpPr>
        <p:spPr bwMode="auto">
          <a:xfrm>
            <a:off x="2971800" y="25146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810000" y="3124200"/>
            <a:ext cx="533400" cy="457200"/>
            <a:chOff x="3585" y="2352"/>
            <a:chExt cx="614" cy="480"/>
          </a:xfrm>
        </p:grpSpPr>
        <p:sp>
          <p:nvSpPr>
            <p:cNvPr id="4126" name="Arc 27"/>
            <p:cNvSpPr>
              <a:spLocks/>
            </p:cNvSpPr>
            <p:nvPr/>
          </p:nvSpPr>
          <p:spPr bwMode="auto">
            <a:xfrm>
              <a:off x="3585" y="2354"/>
              <a:ext cx="612" cy="241"/>
            </a:xfrm>
            <a:custGeom>
              <a:avLst/>
              <a:gdLst>
                <a:gd name="T0" fmla="*/ 0 w 21600"/>
                <a:gd name="T1" fmla="*/ 0 h 21872"/>
                <a:gd name="T2" fmla="*/ 612 w 21600"/>
                <a:gd name="T3" fmla="*/ 241 h 21872"/>
                <a:gd name="T4" fmla="*/ 0 w 21600"/>
                <a:gd name="T5" fmla="*/ 238 h 218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72"/>
                <a:gd name="T11" fmla="*/ 21600 w 21600"/>
                <a:gd name="T12" fmla="*/ 21872 h 2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</a:path>
                <a:path w="21600" h="218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90"/>
                    <a:pt x="21599" y="21781"/>
                    <a:pt x="21598" y="218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7" name="Arc 28"/>
            <p:cNvSpPr>
              <a:spLocks/>
            </p:cNvSpPr>
            <p:nvPr/>
          </p:nvSpPr>
          <p:spPr bwMode="auto">
            <a:xfrm flipV="1">
              <a:off x="3585" y="2592"/>
              <a:ext cx="614" cy="240"/>
            </a:xfrm>
            <a:custGeom>
              <a:avLst/>
              <a:gdLst>
                <a:gd name="T0" fmla="*/ 0 w 21600"/>
                <a:gd name="T1" fmla="*/ 0 h 21600"/>
                <a:gd name="T2" fmla="*/ 614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8" name="Arc 29"/>
            <p:cNvSpPr>
              <a:spLocks/>
            </p:cNvSpPr>
            <p:nvPr/>
          </p:nvSpPr>
          <p:spPr bwMode="auto">
            <a:xfrm>
              <a:off x="3585" y="235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9" name="Arc 30"/>
            <p:cNvSpPr>
              <a:spLocks/>
            </p:cNvSpPr>
            <p:nvPr/>
          </p:nvSpPr>
          <p:spPr bwMode="auto">
            <a:xfrm flipV="1">
              <a:off x="3585" y="2592"/>
              <a:ext cx="136" cy="240"/>
            </a:xfrm>
            <a:custGeom>
              <a:avLst/>
              <a:gdLst>
                <a:gd name="T0" fmla="*/ 0 w 21600"/>
                <a:gd name="T1" fmla="*/ 0 h 21600"/>
                <a:gd name="T2" fmla="*/ 13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22" name="AutoShape 31"/>
          <p:cNvSpPr>
            <a:spLocks noChangeArrowheads="1"/>
          </p:cNvSpPr>
          <p:nvPr/>
        </p:nvSpPr>
        <p:spPr bwMode="auto">
          <a:xfrm>
            <a:off x="2971800" y="37338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9088" name="Rectangle 32"/>
          <p:cNvSpPr>
            <a:spLocks noChangeArrowheads="1"/>
          </p:cNvSpPr>
          <p:nvPr/>
        </p:nvSpPr>
        <p:spPr bwMode="auto">
          <a:xfrm>
            <a:off x="1600200" y="4343400"/>
            <a:ext cx="65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Ck</a:t>
            </a:r>
          </a:p>
        </p:txBody>
      </p:sp>
      <p:sp>
        <p:nvSpPr>
          <p:cNvPr id="429089" name="Rectangle 33"/>
          <p:cNvSpPr>
            <a:spLocks noChangeArrowheads="1"/>
          </p:cNvSpPr>
          <p:nvPr/>
        </p:nvSpPr>
        <p:spPr bwMode="auto">
          <a:xfrm>
            <a:off x="1828800" y="35814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</a:t>
            </a:r>
          </a:p>
        </p:txBody>
      </p:sp>
      <p:sp>
        <p:nvSpPr>
          <p:cNvPr id="429090" name="Rectangle 34"/>
          <p:cNvSpPr>
            <a:spLocks noChangeArrowheads="1"/>
          </p:cNvSpPr>
          <p:nvPr/>
        </p:nvSpPr>
        <p:spPr bwMode="auto">
          <a:xfrm>
            <a:off x="6400800" y="2819400"/>
            <a:ext cx="42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</a:p>
        </p:txBody>
      </p:sp>
      <p:graphicFrame>
        <p:nvGraphicFramePr>
          <p:cNvPr id="4098" name="Object 35"/>
          <p:cNvGraphicFramePr>
            <a:graphicFrameLocks noChangeAspect="1"/>
          </p:cNvGraphicFramePr>
          <p:nvPr/>
        </p:nvGraphicFramePr>
        <p:xfrm>
          <a:off x="3200400" y="1295400"/>
          <a:ext cx="2686050" cy="520700"/>
        </p:xfrm>
        <a:graphic>
          <a:graphicData uri="http://schemas.openxmlformats.org/presentationml/2006/ole">
            <p:oleObj spid="_x0000_s414722" name="Equation" r:id="rId3" imgW="1244520" imgH="241200" progId="Equation.3">
              <p:embed/>
            </p:oleObj>
          </a:graphicData>
        </a:graphic>
      </p:graphicFrame>
      <p:sp>
        <p:nvSpPr>
          <p:cNvPr id="39" name="Segnaposto numero diapositiva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53</a:t>
            </a:fld>
            <a:endParaRPr lang="it-IT" dirty="0"/>
          </a:p>
        </p:txBody>
      </p:sp>
      <p:sp>
        <p:nvSpPr>
          <p:cNvPr id="40" name="Segnaposto piè di pagina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Riconoscitore di sequenza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Y attiva per la sequenza “0101”</a:t>
            </a:r>
          </a:p>
          <a:p>
            <a:pPr eaLnBrk="1" hangingPunct="1">
              <a:defRPr/>
            </a:pPr>
            <a:r>
              <a:rPr lang="it-IT" dirty="0" smtClean="0"/>
              <a:t>Valido anche per sequenze </a:t>
            </a:r>
            <a:r>
              <a:rPr lang="it-IT" dirty="0" err="1" smtClean="0"/>
              <a:t>interallaciate</a:t>
            </a: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     0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1  0 </a:t>
            </a:r>
            <a:r>
              <a:rPr lang="it-IT" dirty="0" err="1" smtClean="0"/>
              <a:t>0</a:t>
            </a:r>
            <a:r>
              <a:rPr lang="it-IT" dirty="0" smtClean="0"/>
              <a:t>  1 0 1  </a:t>
            </a:r>
            <a:r>
              <a:rPr lang="it-IT" dirty="0" err="1" smtClean="0"/>
              <a:t>1</a:t>
            </a:r>
            <a:r>
              <a:rPr lang="it-IT" dirty="0" smtClean="0"/>
              <a:t> 0 1 0 1  0  1  0 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Riconoscitore di sequenza</a:t>
            </a:r>
          </a:p>
        </p:txBody>
      </p:sp>
      <p:sp>
        <p:nvSpPr>
          <p:cNvPr id="35846" name="Freeform 4"/>
          <p:cNvSpPr>
            <a:spLocks/>
          </p:cNvSpPr>
          <p:nvPr/>
        </p:nvSpPr>
        <p:spPr bwMode="auto">
          <a:xfrm>
            <a:off x="2590800" y="3810000"/>
            <a:ext cx="1296988" cy="306388"/>
          </a:xfrm>
          <a:custGeom>
            <a:avLst/>
            <a:gdLst>
              <a:gd name="T0" fmla="*/ 0 w 817"/>
              <a:gd name="T1" fmla="*/ 192 h 193"/>
              <a:gd name="T2" fmla="*/ 0 w 817"/>
              <a:gd name="T3" fmla="*/ 0 h 193"/>
              <a:gd name="T4" fmla="*/ 816 w 817"/>
              <a:gd name="T5" fmla="*/ 0 h 193"/>
              <a:gd name="T6" fmla="*/ 816 w 817"/>
              <a:gd name="T7" fmla="*/ 192 h 193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193"/>
              <a:gd name="T14" fmla="*/ 817 w 817"/>
              <a:gd name="T15" fmla="*/ 193 h 1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  <a:lnTo>
                  <a:pt x="816" y="192"/>
                </a:lnTo>
              </a:path>
            </a:pathLst>
          </a:custGeom>
          <a:noFill/>
          <a:ln w="50800" cap="rnd" cmpd="sng">
            <a:solidFill>
              <a:srgbClr val="CC33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35847" name="Freeform 5"/>
          <p:cNvSpPr>
            <a:spLocks/>
          </p:cNvSpPr>
          <p:nvPr/>
        </p:nvSpPr>
        <p:spPr bwMode="auto">
          <a:xfrm>
            <a:off x="4267200" y="3810000"/>
            <a:ext cx="1296988" cy="306388"/>
          </a:xfrm>
          <a:custGeom>
            <a:avLst/>
            <a:gdLst>
              <a:gd name="T0" fmla="*/ 0 w 817"/>
              <a:gd name="T1" fmla="*/ 192 h 193"/>
              <a:gd name="T2" fmla="*/ 0 w 817"/>
              <a:gd name="T3" fmla="*/ 0 h 193"/>
              <a:gd name="T4" fmla="*/ 816 w 817"/>
              <a:gd name="T5" fmla="*/ 0 h 193"/>
              <a:gd name="T6" fmla="*/ 816 w 817"/>
              <a:gd name="T7" fmla="*/ 192 h 193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193"/>
              <a:gd name="T14" fmla="*/ 817 w 817"/>
              <a:gd name="T15" fmla="*/ 193 h 1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  <a:lnTo>
                  <a:pt x="816" y="192"/>
                </a:lnTo>
              </a:path>
            </a:pathLst>
          </a:custGeom>
          <a:noFill/>
          <a:ln w="50800" cap="rnd" cmpd="sng">
            <a:solidFill>
              <a:srgbClr val="CC33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35848" name="Freeform 6"/>
          <p:cNvSpPr>
            <a:spLocks/>
          </p:cNvSpPr>
          <p:nvPr/>
        </p:nvSpPr>
        <p:spPr bwMode="auto">
          <a:xfrm>
            <a:off x="4800600" y="4267200"/>
            <a:ext cx="1449388" cy="306388"/>
          </a:xfrm>
          <a:custGeom>
            <a:avLst/>
            <a:gdLst>
              <a:gd name="T0" fmla="*/ 0 w 913"/>
              <a:gd name="T1" fmla="*/ 0 h 193"/>
              <a:gd name="T2" fmla="*/ 3 w 913"/>
              <a:gd name="T3" fmla="*/ 33 h 193"/>
              <a:gd name="T4" fmla="*/ 3 w 913"/>
              <a:gd name="T5" fmla="*/ 49 h 193"/>
              <a:gd name="T6" fmla="*/ 0 w 913"/>
              <a:gd name="T7" fmla="*/ 192 h 193"/>
              <a:gd name="T8" fmla="*/ 912 w 913"/>
              <a:gd name="T9" fmla="*/ 192 h 193"/>
              <a:gd name="T10" fmla="*/ 912 w 913"/>
              <a:gd name="T11" fmla="*/ 0 h 1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3"/>
              <a:gd name="T19" fmla="*/ 0 h 193"/>
              <a:gd name="T20" fmla="*/ 913 w 913"/>
              <a:gd name="T21" fmla="*/ 193 h 1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3" h="193">
                <a:moveTo>
                  <a:pt x="0" y="0"/>
                </a:moveTo>
                <a:lnTo>
                  <a:pt x="3" y="33"/>
                </a:lnTo>
                <a:lnTo>
                  <a:pt x="3" y="49"/>
                </a:lnTo>
                <a:lnTo>
                  <a:pt x="0" y="192"/>
                </a:lnTo>
                <a:lnTo>
                  <a:pt x="912" y="192"/>
                </a:lnTo>
                <a:lnTo>
                  <a:pt x="912" y="0"/>
                </a:lnTo>
              </a:path>
            </a:pathLst>
          </a:custGeom>
          <a:noFill/>
          <a:ln w="50800" cap="rnd" cmpd="sng">
            <a:solidFill>
              <a:srgbClr val="CC33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54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Diagramma di flusso [0101]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1066800" y="5715000"/>
            <a:ext cx="354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0 0 1 0 1 0 1 1 0 1 0 1 0 1 0 0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1335088" y="5705475"/>
            <a:ext cx="842962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2835275" y="5705475"/>
            <a:ext cx="866775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3263900" y="5629275"/>
            <a:ext cx="833438" cy="53340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>
            <a:off x="23622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6096000" y="556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1113" name="Rectangle 9"/>
          <p:cNvSpPr>
            <a:spLocks noChangeArrowheads="1"/>
          </p:cNvSpPr>
          <p:nvPr/>
        </p:nvSpPr>
        <p:spPr bwMode="auto">
          <a:xfrm>
            <a:off x="1828800" y="17526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</a:t>
            </a:r>
          </a:p>
        </p:txBody>
      </p:sp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2438400" y="1752600"/>
            <a:ext cx="42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00</a:t>
            </a:r>
          </a:p>
        </p:txBody>
      </p:sp>
      <p:sp>
        <p:nvSpPr>
          <p:cNvPr id="431115" name="Rectangle 11"/>
          <p:cNvSpPr>
            <a:spLocks noChangeArrowheads="1"/>
          </p:cNvSpPr>
          <p:nvPr/>
        </p:nvSpPr>
        <p:spPr bwMode="auto">
          <a:xfrm>
            <a:off x="2438400" y="3429000"/>
            <a:ext cx="42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01</a:t>
            </a:r>
          </a:p>
        </p:txBody>
      </p:sp>
      <p:sp>
        <p:nvSpPr>
          <p:cNvPr id="431116" name="Rectangle 12"/>
          <p:cNvSpPr>
            <a:spLocks noChangeArrowheads="1"/>
          </p:cNvSpPr>
          <p:nvPr/>
        </p:nvSpPr>
        <p:spPr bwMode="auto">
          <a:xfrm>
            <a:off x="1828800" y="3429000"/>
            <a:ext cx="403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b</a:t>
            </a:r>
          </a:p>
        </p:txBody>
      </p:sp>
      <p:sp>
        <p:nvSpPr>
          <p:cNvPr id="431117" name="Rectangle 13"/>
          <p:cNvSpPr>
            <a:spLocks noChangeArrowheads="1"/>
          </p:cNvSpPr>
          <p:nvPr/>
        </p:nvSpPr>
        <p:spPr bwMode="auto">
          <a:xfrm>
            <a:off x="1828800" y="2057400"/>
            <a:ext cx="10668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6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6880" name="Line 14"/>
          <p:cNvSpPr>
            <a:spLocks noChangeShapeType="1"/>
          </p:cNvSpPr>
          <p:nvPr/>
        </p:nvSpPr>
        <p:spPr bwMode="auto">
          <a:xfrm rot="-5400000" flipH="1" flipV="1">
            <a:off x="1621632" y="2874168"/>
            <a:ext cx="0" cy="347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1119" name="AutoShape 15"/>
          <p:cNvSpPr>
            <a:spLocks noGrp="1" noChangeArrowheads="1"/>
          </p:cNvSpPr>
          <p:nvPr>
            <p:ph type="body" idx="1"/>
          </p:nvPr>
        </p:nvSpPr>
        <p:spPr>
          <a:xfrm>
            <a:off x="1828800" y="4495800"/>
            <a:ext cx="1066800" cy="457200"/>
          </a:xfrm>
          <a:prstGeom prst="diamond">
            <a:avLst/>
          </a:prstGeom>
          <a:ln w="38100">
            <a:solidFill>
              <a:srgbClr val="FF0000"/>
            </a:solidFill>
          </a:ln>
        </p:spPr>
        <p:txBody>
          <a:bodyPr lIns="92075" tIns="0" rIns="92075" bIns="46038"/>
          <a:lstStyle/>
          <a:p>
            <a:pPr algn="ctr" defTabSz="7620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sz="1600" dirty="0" smtClean="0"/>
              <a:t>0</a:t>
            </a:r>
          </a:p>
        </p:txBody>
      </p:sp>
      <p:sp>
        <p:nvSpPr>
          <p:cNvPr id="36882" name="Line 16"/>
          <p:cNvSpPr>
            <a:spLocks noChangeShapeType="1"/>
          </p:cNvSpPr>
          <p:nvPr/>
        </p:nvSpPr>
        <p:spPr bwMode="auto">
          <a:xfrm>
            <a:off x="2362200" y="251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83" name="Freeform 17"/>
          <p:cNvSpPr>
            <a:spLocks/>
          </p:cNvSpPr>
          <p:nvPr/>
        </p:nvSpPr>
        <p:spPr bwMode="auto">
          <a:xfrm>
            <a:off x="1447800" y="1752600"/>
            <a:ext cx="914400" cy="1295400"/>
          </a:xfrm>
          <a:custGeom>
            <a:avLst/>
            <a:gdLst>
              <a:gd name="T0" fmla="*/ 0 w 576"/>
              <a:gd name="T1" fmla="*/ 816 h 816"/>
              <a:gd name="T2" fmla="*/ 0 w 576"/>
              <a:gd name="T3" fmla="*/ 0 h 816"/>
              <a:gd name="T4" fmla="*/ 576 w 576"/>
              <a:gd name="T5" fmla="*/ 0 h 816"/>
              <a:gd name="T6" fmla="*/ 0 60000 65536"/>
              <a:gd name="T7" fmla="*/ 0 60000 65536"/>
              <a:gd name="T8" fmla="*/ 0 60000 65536"/>
              <a:gd name="T9" fmla="*/ 0 w 576"/>
              <a:gd name="T10" fmla="*/ 0 h 816"/>
              <a:gd name="T11" fmla="*/ 576 w 576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816">
                <a:moveTo>
                  <a:pt x="0" y="816"/>
                </a:moveTo>
                <a:lnTo>
                  <a:pt x="0" y="0"/>
                </a:lnTo>
                <a:lnTo>
                  <a:pt x="57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6884" name="Line 18"/>
          <p:cNvSpPr>
            <a:spLocks noChangeShapeType="1"/>
          </p:cNvSpPr>
          <p:nvPr/>
        </p:nvSpPr>
        <p:spPr bwMode="auto">
          <a:xfrm>
            <a:off x="23622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1123" name="Rectangle 19"/>
          <p:cNvSpPr>
            <a:spLocks noChangeArrowheads="1"/>
          </p:cNvSpPr>
          <p:nvPr/>
        </p:nvSpPr>
        <p:spPr bwMode="auto">
          <a:xfrm>
            <a:off x="1828800" y="3733800"/>
            <a:ext cx="10668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6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31124" name="AutoShape 20"/>
          <p:cNvSpPr>
            <a:spLocks noChangeArrowheads="1"/>
          </p:cNvSpPr>
          <p:nvPr/>
        </p:nvSpPr>
        <p:spPr bwMode="auto">
          <a:xfrm>
            <a:off x="1828800" y="2819400"/>
            <a:ext cx="1066800" cy="457200"/>
          </a:xfrm>
          <a:prstGeom prst="diamon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0" rIns="92075" bIns="46038"/>
          <a:lstStyle/>
          <a:p>
            <a:pPr algn="ctr" defTabSz="762000" eaLnBrk="0" hangingPunct="0">
              <a:lnSpc>
                <a:spcPct val="90000"/>
              </a:lnSpc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36887" name="Line 21"/>
          <p:cNvSpPr>
            <a:spLocks noChangeShapeType="1"/>
          </p:cNvSpPr>
          <p:nvPr/>
        </p:nvSpPr>
        <p:spPr bwMode="auto">
          <a:xfrm>
            <a:off x="23622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88" name="Line 22"/>
          <p:cNvSpPr>
            <a:spLocks noChangeShapeType="1"/>
          </p:cNvSpPr>
          <p:nvPr/>
        </p:nvSpPr>
        <p:spPr bwMode="auto">
          <a:xfrm rot="-5400000" flipH="1" flipV="1">
            <a:off x="1621632" y="4550568"/>
            <a:ext cx="0" cy="347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89" name="Freeform 23"/>
          <p:cNvSpPr>
            <a:spLocks/>
          </p:cNvSpPr>
          <p:nvPr/>
        </p:nvSpPr>
        <p:spPr bwMode="auto">
          <a:xfrm>
            <a:off x="1447800" y="3429000"/>
            <a:ext cx="914400" cy="1295400"/>
          </a:xfrm>
          <a:custGeom>
            <a:avLst/>
            <a:gdLst>
              <a:gd name="T0" fmla="*/ 0 w 576"/>
              <a:gd name="T1" fmla="*/ 816 h 816"/>
              <a:gd name="T2" fmla="*/ 0 w 576"/>
              <a:gd name="T3" fmla="*/ 0 h 816"/>
              <a:gd name="T4" fmla="*/ 576 w 576"/>
              <a:gd name="T5" fmla="*/ 0 h 816"/>
              <a:gd name="T6" fmla="*/ 0 60000 65536"/>
              <a:gd name="T7" fmla="*/ 0 60000 65536"/>
              <a:gd name="T8" fmla="*/ 0 60000 65536"/>
              <a:gd name="T9" fmla="*/ 0 w 576"/>
              <a:gd name="T10" fmla="*/ 0 h 816"/>
              <a:gd name="T11" fmla="*/ 576 w 576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816">
                <a:moveTo>
                  <a:pt x="0" y="816"/>
                </a:moveTo>
                <a:lnTo>
                  <a:pt x="0" y="0"/>
                </a:lnTo>
                <a:lnTo>
                  <a:pt x="57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31128" name="Rectangle 24"/>
          <p:cNvSpPr>
            <a:spLocks noChangeArrowheads="1"/>
          </p:cNvSpPr>
          <p:nvPr/>
        </p:nvSpPr>
        <p:spPr bwMode="auto">
          <a:xfrm>
            <a:off x="1524000" y="4419600"/>
            <a:ext cx="31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431129" name="Rectangle 25"/>
          <p:cNvSpPr>
            <a:spLocks noChangeArrowheads="1"/>
          </p:cNvSpPr>
          <p:nvPr/>
        </p:nvSpPr>
        <p:spPr bwMode="auto">
          <a:xfrm>
            <a:off x="5562600" y="2057400"/>
            <a:ext cx="10668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6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31130" name="AutoShape 26"/>
          <p:cNvSpPr>
            <a:spLocks noChangeArrowheads="1"/>
          </p:cNvSpPr>
          <p:nvPr/>
        </p:nvSpPr>
        <p:spPr bwMode="auto">
          <a:xfrm>
            <a:off x="5562600" y="2819400"/>
            <a:ext cx="1066800" cy="457200"/>
          </a:xfrm>
          <a:prstGeom prst="diamon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0" rIns="92075" bIns="46038"/>
          <a:lstStyle/>
          <a:p>
            <a:pPr algn="ctr" defTabSz="762000" eaLnBrk="0" hangingPunct="0">
              <a:lnSpc>
                <a:spcPct val="90000"/>
              </a:lnSpc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36893" name="Line 27"/>
          <p:cNvSpPr>
            <a:spLocks noChangeShapeType="1"/>
          </p:cNvSpPr>
          <p:nvPr/>
        </p:nvSpPr>
        <p:spPr bwMode="auto">
          <a:xfrm>
            <a:off x="6096000" y="251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1132" name="Rectangle 28"/>
          <p:cNvSpPr>
            <a:spLocks noChangeArrowheads="1"/>
          </p:cNvSpPr>
          <p:nvPr/>
        </p:nvSpPr>
        <p:spPr bwMode="auto">
          <a:xfrm>
            <a:off x="5562600" y="3581400"/>
            <a:ext cx="10668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6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6895" name="Line 29"/>
          <p:cNvSpPr>
            <a:spLocks noChangeShapeType="1"/>
          </p:cNvSpPr>
          <p:nvPr/>
        </p:nvSpPr>
        <p:spPr bwMode="auto">
          <a:xfrm>
            <a:off x="6096000" y="3276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1134" name="AutoShape 30"/>
          <p:cNvSpPr>
            <a:spLocks noChangeArrowheads="1"/>
          </p:cNvSpPr>
          <p:nvPr/>
        </p:nvSpPr>
        <p:spPr bwMode="auto">
          <a:xfrm>
            <a:off x="5562600" y="4343400"/>
            <a:ext cx="1066800" cy="457200"/>
          </a:xfrm>
          <a:prstGeom prst="diamon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0" rIns="92075" bIns="46038"/>
          <a:lstStyle/>
          <a:p>
            <a:pPr algn="ctr" defTabSz="762000" eaLnBrk="0" hangingPunct="0">
              <a:lnSpc>
                <a:spcPct val="90000"/>
              </a:lnSpc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36897" name="Line 31"/>
          <p:cNvSpPr>
            <a:spLocks noChangeShapeType="1"/>
          </p:cNvSpPr>
          <p:nvPr/>
        </p:nvSpPr>
        <p:spPr bwMode="auto">
          <a:xfrm>
            <a:off x="60960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98" name="Line 32"/>
          <p:cNvSpPr>
            <a:spLocks noChangeShapeType="1"/>
          </p:cNvSpPr>
          <p:nvPr/>
        </p:nvSpPr>
        <p:spPr bwMode="auto">
          <a:xfrm>
            <a:off x="60960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1137" name="AutoShape 33"/>
          <p:cNvSpPr>
            <a:spLocks noChangeArrowheads="1"/>
          </p:cNvSpPr>
          <p:nvPr/>
        </p:nvSpPr>
        <p:spPr bwMode="auto">
          <a:xfrm>
            <a:off x="5562600" y="5105400"/>
            <a:ext cx="1066800" cy="457200"/>
          </a:xfrm>
          <a:prstGeom prst="flowChartTerminator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36900" name="Line 34"/>
          <p:cNvSpPr>
            <a:spLocks noChangeShapeType="1"/>
          </p:cNvSpPr>
          <p:nvPr/>
        </p:nvSpPr>
        <p:spPr bwMode="auto">
          <a:xfrm>
            <a:off x="60960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901" name="Line 35"/>
          <p:cNvSpPr>
            <a:spLocks noChangeShapeType="1"/>
          </p:cNvSpPr>
          <p:nvPr/>
        </p:nvSpPr>
        <p:spPr bwMode="auto">
          <a:xfrm rot="-5400000" flipH="1" flipV="1">
            <a:off x="3069432" y="4550568"/>
            <a:ext cx="0" cy="347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902" name="Line 36"/>
          <p:cNvSpPr>
            <a:spLocks noChangeShapeType="1"/>
          </p:cNvSpPr>
          <p:nvPr/>
        </p:nvSpPr>
        <p:spPr bwMode="auto">
          <a:xfrm rot="-5400000" flipH="1" flipV="1">
            <a:off x="5355432" y="2874168"/>
            <a:ext cx="0" cy="347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903" name="Line 37"/>
          <p:cNvSpPr>
            <a:spLocks noChangeShapeType="1"/>
          </p:cNvSpPr>
          <p:nvPr/>
        </p:nvSpPr>
        <p:spPr bwMode="auto">
          <a:xfrm rot="-5400000" flipH="1" flipV="1">
            <a:off x="5355432" y="4398168"/>
            <a:ext cx="0" cy="347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904" name="Line 38"/>
          <p:cNvSpPr>
            <a:spLocks noChangeShapeType="1"/>
          </p:cNvSpPr>
          <p:nvPr/>
        </p:nvSpPr>
        <p:spPr bwMode="auto">
          <a:xfrm>
            <a:off x="5181600" y="1752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6905" name="Line 39"/>
          <p:cNvSpPr>
            <a:spLocks noChangeShapeType="1"/>
          </p:cNvSpPr>
          <p:nvPr/>
        </p:nvSpPr>
        <p:spPr bwMode="auto">
          <a:xfrm flipH="1">
            <a:off x="3200400" y="1752600"/>
            <a:ext cx="19812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1144" name="Rectangle 40"/>
          <p:cNvSpPr>
            <a:spLocks noChangeArrowheads="1"/>
          </p:cNvSpPr>
          <p:nvPr/>
        </p:nvSpPr>
        <p:spPr bwMode="auto">
          <a:xfrm>
            <a:off x="5562600" y="17526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</a:t>
            </a:r>
          </a:p>
        </p:txBody>
      </p:sp>
      <p:sp>
        <p:nvSpPr>
          <p:cNvPr id="431145" name="Rectangle 41"/>
          <p:cNvSpPr>
            <a:spLocks noChangeArrowheads="1"/>
          </p:cNvSpPr>
          <p:nvPr/>
        </p:nvSpPr>
        <p:spPr bwMode="auto">
          <a:xfrm>
            <a:off x="6172200" y="1752600"/>
            <a:ext cx="42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</a:p>
        </p:txBody>
      </p:sp>
      <p:sp>
        <p:nvSpPr>
          <p:cNvPr id="431146" name="Rectangle 42"/>
          <p:cNvSpPr>
            <a:spLocks noChangeArrowheads="1"/>
          </p:cNvSpPr>
          <p:nvPr/>
        </p:nvSpPr>
        <p:spPr bwMode="auto">
          <a:xfrm>
            <a:off x="5562600" y="3276600"/>
            <a:ext cx="31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d</a:t>
            </a:r>
          </a:p>
        </p:txBody>
      </p:sp>
      <p:sp>
        <p:nvSpPr>
          <p:cNvPr id="431147" name="Rectangle 43"/>
          <p:cNvSpPr>
            <a:spLocks noChangeArrowheads="1"/>
          </p:cNvSpPr>
          <p:nvPr/>
        </p:nvSpPr>
        <p:spPr bwMode="auto">
          <a:xfrm>
            <a:off x="6172200" y="3276600"/>
            <a:ext cx="42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</a:p>
        </p:txBody>
      </p:sp>
      <p:sp>
        <p:nvSpPr>
          <p:cNvPr id="36910" name="Freeform 44"/>
          <p:cNvSpPr>
            <a:spLocks/>
          </p:cNvSpPr>
          <p:nvPr/>
        </p:nvSpPr>
        <p:spPr bwMode="auto">
          <a:xfrm>
            <a:off x="6096000" y="1752600"/>
            <a:ext cx="1143000" cy="4114800"/>
          </a:xfrm>
          <a:custGeom>
            <a:avLst/>
            <a:gdLst>
              <a:gd name="T0" fmla="*/ 0 w 720"/>
              <a:gd name="T1" fmla="*/ 2592 h 2592"/>
              <a:gd name="T2" fmla="*/ 720 w 720"/>
              <a:gd name="T3" fmla="*/ 2592 h 2592"/>
              <a:gd name="T4" fmla="*/ 720 w 720"/>
              <a:gd name="T5" fmla="*/ 0 h 2592"/>
              <a:gd name="T6" fmla="*/ 0 w 720"/>
              <a:gd name="T7" fmla="*/ 0 h 259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592"/>
              <a:gd name="T14" fmla="*/ 720 w 720"/>
              <a:gd name="T15" fmla="*/ 2592 h 2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592">
                <a:moveTo>
                  <a:pt x="0" y="2592"/>
                </a:moveTo>
                <a:lnTo>
                  <a:pt x="720" y="2592"/>
                </a:ln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6911" name="Line 45"/>
          <p:cNvSpPr>
            <a:spLocks noChangeShapeType="1"/>
          </p:cNvSpPr>
          <p:nvPr/>
        </p:nvSpPr>
        <p:spPr bwMode="auto">
          <a:xfrm>
            <a:off x="2362200" y="1752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6912" name="Line 46"/>
          <p:cNvSpPr>
            <a:spLocks noChangeShapeType="1"/>
          </p:cNvSpPr>
          <p:nvPr/>
        </p:nvSpPr>
        <p:spPr bwMode="auto">
          <a:xfrm>
            <a:off x="2362200" y="3429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6913" name="Line 47"/>
          <p:cNvSpPr>
            <a:spLocks noChangeShapeType="1"/>
          </p:cNvSpPr>
          <p:nvPr/>
        </p:nvSpPr>
        <p:spPr bwMode="auto">
          <a:xfrm>
            <a:off x="3276600" y="3429000"/>
            <a:ext cx="1905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6914" name="Line 48"/>
          <p:cNvSpPr>
            <a:spLocks noChangeShapeType="1"/>
          </p:cNvSpPr>
          <p:nvPr/>
        </p:nvSpPr>
        <p:spPr bwMode="auto">
          <a:xfrm>
            <a:off x="3276600" y="1752600"/>
            <a:ext cx="19050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1153" name="Rectangle 49"/>
          <p:cNvSpPr>
            <a:spLocks noChangeArrowheads="1"/>
          </p:cNvSpPr>
          <p:nvPr/>
        </p:nvSpPr>
        <p:spPr bwMode="auto">
          <a:xfrm>
            <a:off x="2438400" y="12954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Z,W</a:t>
            </a:r>
          </a:p>
        </p:txBody>
      </p:sp>
      <p:sp>
        <p:nvSpPr>
          <p:cNvPr id="431154" name="Rectangle 50"/>
          <p:cNvSpPr>
            <a:spLocks noChangeArrowheads="1"/>
          </p:cNvSpPr>
          <p:nvPr/>
        </p:nvSpPr>
        <p:spPr bwMode="auto">
          <a:xfrm>
            <a:off x="1484313" y="2663825"/>
            <a:ext cx="31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431155" name="Rectangle 51"/>
          <p:cNvSpPr>
            <a:spLocks noChangeArrowheads="1"/>
          </p:cNvSpPr>
          <p:nvPr/>
        </p:nvSpPr>
        <p:spPr bwMode="auto">
          <a:xfrm>
            <a:off x="5254625" y="2620963"/>
            <a:ext cx="31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431156" name="Rectangle 52"/>
          <p:cNvSpPr>
            <a:spLocks noChangeArrowheads="1"/>
          </p:cNvSpPr>
          <p:nvPr/>
        </p:nvSpPr>
        <p:spPr bwMode="auto">
          <a:xfrm>
            <a:off x="5281613" y="4122738"/>
            <a:ext cx="31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36919" name="Text Box 53"/>
          <p:cNvSpPr txBox="1">
            <a:spLocks noChangeArrowheads="1"/>
          </p:cNvSpPr>
          <p:nvPr/>
        </p:nvSpPr>
        <p:spPr bwMode="auto">
          <a:xfrm>
            <a:off x="2667000" y="3944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200" b="1" i="1">
                <a:solidFill>
                  <a:srgbClr val="FF99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36920" name="Text Box 54"/>
          <p:cNvSpPr txBox="1">
            <a:spLocks noChangeArrowheads="1"/>
          </p:cNvSpPr>
          <p:nvPr/>
        </p:nvSpPr>
        <p:spPr bwMode="auto">
          <a:xfrm>
            <a:off x="6030913" y="19669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36921" name="Text Box 55"/>
          <p:cNvSpPr txBox="1">
            <a:spLocks noChangeArrowheads="1"/>
          </p:cNvSpPr>
          <p:nvPr/>
        </p:nvSpPr>
        <p:spPr bwMode="auto">
          <a:xfrm>
            <a:off x="5951538" y="1995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36922" name="Text Box 56"/>
          <p:cNvSpPr txBox="1">
            <a:spLocks noChangeArrowheads="1"/>
          </p:cNvSpPr>
          <p:nvPr/>
        </p:nvSpPr>
        <p:spPr bwMode="auto">
          <a:xfrm>
            <a:off x="6303963" y="2254250"/>
            <a:ext cx="358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 i="1">
                <a:solidFill>
                  <a:srgbClr val="FF9900"/>
                </a:solidFill>
                <a:latin typeface="Arial" pitchFamily="34" charset="0"/>
              </a:rPr>
              <a:t>01</a:t>
            </a:r>
          </a:p>
        </p:txBody>
      </p:sp>
      <p:sp>
        <p:nvSpPr>
          <p:cNvPr id="36923" name="Text Box 57"/>
          <p:cNvSpPr txBox="1">
            <a:spLocks noChangeArrowheads="1"/>
          </p:cNvSpPr>
          <p:nvPr/>
        </p:nvSpPr>
        <p:spPr bwMode="auto">
          <a:xfrm>
            <a:off x="6253163" y="3763963"/>
            <a:ext cx="43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200" b="1" i="1">
                <a:solidFill>
                  <a:srgbClr val="FF9900"/>
                </a:solidFill>
                <a:latin typeface="Arial" pitchFamily="34" charset="0"/>
              </a:rPr>
              <a:t>010</a:t>
            </a:r>
          </a:p>
        </p:txBody>
      </p:sp>
      <p:sp>
        <p:nvSpPr>
          <p:cNvPr id="36924" name="Text Box 58"/>
          <p:cNvSpPr txBox="1">
            <a:spLocks noChangeArrowheads="1"/>
          </p:cNvSpPr>
          <p:nvPr/>
        </p:nvSpPr>
        <p:spPr bwMode="auto">
          <a:xfrm>
            <a:off x="6359525" y="4824413"/>
            <a:ext cx="520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200" b="1" i="1">
                <a:solidFill>
                  <a:srgbClr val="FF9900"/>
                </a:solidFill>
                <a:latin typeface="Arial" pitchFamily="34" charset="0"/>
              </a:rPr>
              <a:t>0101</a:t>
            </a:r>
          </a:p>
        </p:txBody>
      </p:sp>
      <p:sp>
        <p:nvSpPr>
          <p:cNvPr id="62" name="Segnaposto numero diapositiva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55</a:t>
            </a:fld>
            <a:endParaRPr lang="it-IT" dirty="0"/>
          </a:p>
        </p:txBody>
      </p:sp>
      <p:sp>
        <p:nvSpPr>
          <p:cNvPr id="63" name="Segnaposto piè di pagina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Grafo Orientato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340768"/>
            <a:ext cx="8839200" cy="47244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187624" y="1628800"/>
            <a:ext cx="1152128" cy="108012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6228184" y="4365104"/>
            <a:ext cx="1152128" cy="108012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5796136" y="1700808"/>
            <a:ext cx="1152128" cy="108012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331640" y="4509120"/>
            <a:ext cx="1152128" cy="108012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igura a mano libera 31"/>
          <p:cNvSpPr/>
          <p:nvPr/>
        </p:nvSpPr>
        <p:spPr>
          <a:xfrm>
            <a:off x="292100" y="2413000"/>
            <a:ext cx="1247140" cy="810260"/>
          </a:xfrm>
          <a:custGeom>
            <a:avLst/>
            <a:gdLst>
              <a:gd name="connsiteX0" fmla="*/ 1247140 w 1247140"/>
              <a:gd name="connsiteY0" fmla="*/ 254000 h 810260"/>
              <a:gd name="connsiteX1" fmla="*/ 728980 w 1247140"/>
              <a:gd name="connsiteY1" fmla="*/ 756920 h 810260"/>
              <a:gd name="connsiteX2" fmla="*/ 58420 w 1247140"/>
              <a:gd name="connsiteY2" fmla="*/ 574040 h 810260"/>
              <a:gd name="connsiteX3" fmla="*/ 378460 w 1247140"/>
              <a:gd name="connsiteY3" fmla="*/ 86360 h 810260"/>
              <a:gd name="connsiteX4" fmla="*/ 1003300 w 1247140"/>
              <a:gd name="connsiteY4" fmla="*/ 55880 h 81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140" h="810260">
                <a:moveTo>
                  <a:pt x="1247140" y="254000"/>
                </a:moveTo>
                <a:cubicBezTo>
                  <a:pt x="1087120" y="478790"/>
                  <a:pt x="927100" y="703580"/>
                  <a:pt x="728980" y="756920"/>
                </a:cubicBezTo>
                <a:cubicBezTo>
                  <a:pt x="530860" y="810260"/>
                  <a:pt x="116840" y="685800"/>
                  <a:pt x="58420" y="574040"/>
                </a:cubicBezTo>
                <a:cubicBezTo>
                  <a:pt x="0" y="462280"/>
                  <a:pt x="220980" y="172720"/>
                  <a:pt x="378460" y="86360"/>
                </a:cubicBezTo>
                <a:cubicBezTo>
                  <a:pt x="535940" y="0"/>
                  <a:pt x="769620" y="27940"/>
                  <a:pt x="1003300" y="55880"/>
                </a:cubicBezTo>
              </a:path>
            </a:pathLst>
          </a:custGeom>
          <a:ln w="57150">
            <a:solidFill>
              <a:srgbClr val="66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igura a mano libera 33"/>
          <p:cNvSpPr/>
          <p:nvPr/>
        </p:nvSpPr>
        <p:spPr>
          <a:xfrm>
            <a:off x="2179320" y="1356360"/>
            <a:ext cx="3764280" cy="457200"/>
          </a:xfrm>
          <a:custGeom>
            <a:avLst/>
            <a:gdLst>
              <a:gd name="connsiteX0" fmla="*/ 0 w 3764280"/>
              <a:gd name="connsiteY0" fmla="*/ 457200 h 457200"/>
              <a:gd name="connsiteX1" fmla="*/ 1935480 w 3764280"/>
              <a:gd name="connsiteY1" fmla="*/ 0 h 457200"/>
              <a:gd name="connsiteX2" fmla="*/ 3764280 w 3764280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4280" h="457200">
                <a:moveTo>
                  <a:pt x="0" y="457200"/>
                </a:moveTo>
                <a:cubicBezTo>
                  <a:pt x="654050" y="228600"/>
                  <a:pt x="1308100" y="0"/>
                  <a:pt x="1935480" y="0"/>
                </a:cubicBezTo>
                <a:cubicBezTo>
                  <a:pt x="2562860" y="0"/>
                  <a:pt x="3163570" y="228600"/>
                  <a:pt x="3764280" y="457200"/>
                </a:cubicBezTo>
              </a:path>
            </a:pathLst>
          </a:custGeom>
          <a:ln w="57150">
            <a:solidFill>
              <a:srgbClr val="66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igura a mano libera 35"/>
          <p:cNvSpPr/>
          <p:nvPr/>
        </p:nvSpPr>
        <p:spPr>
          <a:xfrm>
            <a:off x="6751320" y="1353820"/>
            <a:ext cx="855980" cy="718820"/>
          </a:xfrm>
          <a:custGeom>
            <a:avLst/>
            <a:gdLst>
              <a:gd name="connsiteX0" fmla="*/ 0 w 855980"/>
              <a:gd name="connsiteY0" fmla="*/ 429260 h 718820"/>
              <a:gd name="connsiteX1" fmla="*/ 289560 w 855980"/>
              <a:gd name="connsiteY1" fmla="*/ 109220 h 718820"/>
              <a:gd name="connsiteX2" fmla="*/ 746760 w 855980"/>
              <a:gd name="connsiteY2" fmla="*/ 78740 h 718820"/>
              <a:gd name="connsiteX3" fmla="*/ 762000 w 855980"/>
              <a:gd name="connsiteY3" fmla="*/ 581660 h 718820"/>
              <a:gd name="connsiteX4" fmla="*/ 182880 w 855980"/>
              <a:gd name="connsiteY4" fmla="*/ 718820 h 71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980" h="718820">
                <a:moveTo>
                  <a:pt x="0" y="429260"/>
                </a:moveTo>
                <a:cubicBezTo>
                  <a:pt x="82550" y="298450"/>
                  <a:pt x="165100" y="167640"/>
                  <a:pt x="289560" y="109220"/>
                </a:cubicBezTo>
                <a:cubicBezTo>
                  <a:pt x="414020" y="50800"/>
                  <a:pt x="668020" y="0"/>
                  <a:pt x="746760" y="78740"/>
                </a:cubicBezTo>
                <a:cubicBezTo>
                  <a:pt x="825500" y="157480"/>
                  <a:pt x="855980" y="474980"/>
                  <a:pt x="762000" y="581660"/>
                </a:cubicBezTo>
                <a:cubicBezTo>
                  <a:pt x="668020" y="688340"/>
                  <a:pt x="425450" y="703580"/>
                  <a:pt x="182880" y="718820"/>
                </a:cubicBezTo>
              </a:path>
            </a:pathLst>
          </a:custGeom>
          <a:ln w="57150">
            <a:solidFill>
              <a:srgbClr val="66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igura a mano libera 36"/>
          <p:cNvSpPr/>
          <p:nvPr/>
        </p:nvSpPr>
        <p:spPr>
          <a:xfrm>
            <a:off x="6934200" y="2392680"/>
            <a:ext cx="861060" cy="2286000"/>
          </a:xfrm>
          <a:custGeom>
            <a:avLst/>
            <a:gdLst>
              <a:gd name="connsiteX0" fmla="*/ 0 w 861060"/>
              <a:gd name="connsiteY0" fmla="*/ 0 h 2286000"/>
              <a:gd name="connsiteX1" fmla="*/ 792480 w 861060"/>
              <a:gd name="connsiteY1" fmla="*/ 1143000 h 2286000"/>
              <a:gd name="connsiteX2" fmla="*/ 411480 w 861060"/>
              <a:gd name="connsiteY2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1060" h="2286000">
                <a:moveTo>
                  <a:pt x="0" y="0"/>
                </a:moveTo>
                <a:cubicBezTo>
                  <a:pt x="361950" y="381000"/>
                  <a:pt x="723900" y="762000"/>
                  <a:pt x="792480" y="1143000"/>
                </a:cubicBezTo>
                <a:cubicBezTo>
                  <a:pt x="861060" y="1524000"/>
                  <a:pt x="636270" y="1905000"/>
                  <a:pt x="411480" y="2286000"/>
                </a:cubicBezTo>
              </a:path>
            </a:pathLst>
          </a:custGeom>
          <a:ln w="57150">
            <a:solidFill>
              <a:srgbClr val="66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igura a mano libera 37"/>
          <p:cNvSpPr/>
          <p:nvPr/>
        </p:nvSpPr>
        <p:spPr>
          <a:xfrm>
            <a:off x="2164080" y="2621280"/>
            <a:ext cx="4099560" cy="2255520"/>
          </a:xfrm>
          <a:custGeom>
            <a:avLst/>
            <a:gdLst>
              <a:gd name="connsiteX0" fmla="*/ 4099560 w 4099560"/>
              <a:gd name="connsiteY0" fmla="*/ 2255520 h 2255520"/>
              <a:gd name="connsiteX1" fmla="*/ 1508760 w 4099560"/>
              <a:gd name="connsiteY1" fmla="*/ 1630680 h 2255520"/>
              <a:gd name="connsiteX2" fmla="*/ 0 w 4099560"/>
              <a:gd name="connsiteY2" fmla="*/ 0 h 22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560" h="2255520">
                <a:moveTo>
                  <a:pt x="4099560" y="2255520"/>
                </a:moveTo>
                <a:cubicBezTo>
                  <a:pt x="3145790" y="2131060"/>
                  <a:pt x="2192020" y="2006600"/>
                  <a:pt x="1508760" y="1630680"/>
                </a:cubicBezTo>
                <a:cubicBezTo>
                  <a:pt x="825500" y="1254760"/>
                  <a:pt x="412750" y="627380"/>
                  <a:pt x="0" y="0"/>
                </a:cubicBezTo>
              </a:path>
            </a:pathLst>
          </a:custGeom>
          <a:ln w="57150">
            <a:solidFill>
              <a:srgbClr val="66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igura a mano libera 38"/>
          <p:cNvSpPr/>
          <p:nvPr/>
        </p:nvSpPr>
        <p:spPr>
          <a:xfrm>
            <a:off x="2423160" y="4907280"/>
            <a:ext cx="3855720" cy="436880"/>
          </a:xfrm>
          <a:custGeom>
            <a:avLst/>
            <a:gdLst>
              <a:gd name="connsiteX0" fmla="*/ 3855720 w 3855720"/>
              <a:gd name="connsiteY0" fmla="*/ 152400 h 436880"/>
              <a:gd name="connsiteX1" fmla="*/ 2286000 w 3855720"/>
              <a:gd name="connsiteY1" fmla="*/ 411480 h 436880"/>
              <a:gd name="connsiteX2" fmla="*/ 0 w 3855720"/>
              <a:gd name="connsiteY2" fmla="*/ 0 h 43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5720" h="436880">
                <a:moveTo>
                  <a:pt x="3855720" y="152400"/>
                </a:moveTo>
                <a:cubicBezTo>
                  <a:pt x="3392170" y="294640"/>
                  <a:pt x="2928620" y="436880"/>
                  <a:pt x="2286000" y="411480"/>
                </a:cubicBezTo>
                <a:cubicBezTo>
                  <a:pt x="1643380" y="386080"/>
                  <a:pt x="821690" y="193040"/>
                  <a:pt x="0" y="0"/>
                </a:cubicBezTo>
              </a:path>
            </a:pathLst>
          </a:custGeom>
          <a:ln w="57150">
            <a:solidFill>
              <a:srgbClr val="66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igura a mano libera 39"/>
          <p:cNvSpPr/>
          <p:nvPr/>
        </p:nvSpPr>
        <p:spPr>
          <a:xfrm>
            <a:off x="2011680" y="2092960"/>
            <a:ext cx="3840480" cy="2448560"/>
          </a:xfrm>
          <a:custGeom>
            <a:avLst/>
            <a:gdLst>
              <a:gd name="connsiteX0" fmla="*/ 0 w 3840480"/>
              <a:gd name="connsiteY0" fmla="*/ 2448560 h 2448560"/>
              <a:gd name="connsiteX1" fmla="*/ 1325880 w 3840480"/>
              <a:gd name="connsiteY1" fmla="*/ 391160 h 2448560"/>
              <a:gd name="connsiteX2" fmla="*/ 3840480 w 3840480"/>
              <a:gd name="connsiteY2" fmla="*/ 101600 h 244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0480" h="2448560">
                <a:moveTo>
                  <a:pt x="0" y="2448560"/>
                </a:moveTo>
                <a:cubicBezTo>
                  <a:pt x="342900" y="1615440"/>
                  <a:pt x="685800" y="782320"/>
                  <a:pt x="1325880" y="391160"/>
                </a:cubicBezTo>
                <a:cubicBezTo>
                  <a:pt x="1965960" y="0"/>
                  <a:pt x="2903220" y="50800"/>
                  <a:pt x="3840480" y="101600"/>
                </a:cubicBezTo>
              </a:path>
            </a:pathLst>
          </a:custGeom>
          <a:ln w="57150">
            <a:solidFill>
              <a:srgbClr val="66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igura a mano libera 40"/>
          <p:cNvSpPr/>
          <p:nvPr/>
        </p:nvSpPr>
        <p:spPr>
          <a:xfrm>
            <a:off x="1819910" y="5364480"/>
            <a:ext cx="4672330" cy="873760"/>
          </a:xfrm>
          <a:custGeom>
            <a:avLst/>
            <a:gdLst>
              <a:gd name="connsiteX0" fmla="*/ 161290 w 4672330"/>
              <a:gd name="connsiteY0" fmla="*/ 213360 h 873760"/>
              <a:gd name="connsiteX1" fmla="*/ 222250 w 4672330"/>
              <a:gd name="connsiteY1" fmla="*/ 213360 h 873760"/>
              <a:gd name="connsiteX2" fmla="*/ 2462530 w 4672330"/>
              <a:gd name="connsiteY2" fmla="*/ 838200 h 873760"/>
              <a:gd name="connsiteX3" fmla="*/ 4672330 w 4672330"/>
              <a:gd name="connsiteY3" fmla="*/ 0 h 87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2330" h="873760">
                <a:moveTo>
                  <a:pt x="161290" y="213360"/>
                </a:moveTo>
                <a:cubicBezTo>
                  <a:pt x="0" y="161290"/>
                  <a:pt x="222250" y="213360"/>
                  <a:pt x="222250" y="213360"/>
                </a:cubicBezTo>
                <a:cubicBezTo>
                  <a:pt x="605790" y="317500"/>
                  <a:pt x="1720850" y="873760"/>
                  <a:pt x="2462530" y="838200"/>
                </a:cubicBezTo>
                <a:cubicBezTo>
                  <a:pt x="3204210" y="802640"/>
                  <a:pt x="3938270" y="401320"/>
                  <a:pt x="4672330" y="0"/>
                </a:cubicBezTo>
              </a:path>
            </a:pathLst>
          </a:custGeom>
          <a:ln w="57150">
            <a:solidFill>
              <a:srgbClr val="66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1475656" y="184482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9900"/>
                </a:solidFill>
                <a:latin typeface="+mn-lt"/>
              </a:rPr>
              <a:t>A</a:t>
            </a:r>
            <a:endParaRPr lang="it-IT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6228184" y="19888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9900"/>
                </a:solidFill>
                <a:latin typeface="+mn-lt"/>
              </a:rPr>
              <a:t>B</a:t>
            </a:r>
            <a:endParaRPr lang="it-IT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1763688" y="4869160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9900"/>
                </a:solidFill>
                <a:latin typeface="+mn-lt"/>
              </a:rPr>
              <a:t>D</a:t>
            </a:r>
            <a:endParaRPr lang="it-IT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6588224" y="4653136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9900"/>
                </a:solidFill>
                <a:latin typeface="+mn-lt"/>
              </a:rPr>
              <a:t>C</a:t>
            </a:r>
            <a:endParaRPr lang="it-IT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2267744" y="126876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+mn-lt"/>
              </a:rPr>
              <a:t>0</a:t>
            </a:r>
            <a:endParaRPr 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395536" y="198884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+mn-lt"/>
              </a:rPr>
              <a:t>1</a:t>
            </a:r>
            <a:endParaRPr 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7596336" y="1412776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+mn-lt"/>
              </a:rPr>
              <a:t>0</a:t>
            </a:r>
            <a:endParaRPr 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3635896" y="1844824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+mn-lt"/>
              </a:rPr>
              <a:t>0</a:t>
            </a:r>
            <a:endParaRPr 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6804248" y="5661248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+mn-lt"/>
              </a:rPr>
              <a:t>0101</a:t>
            </a:r>
            <a:endParaRPr lang="it-IT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7740352" y="306896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+mn-lt"/>
              </a:rPr>
              <a:t>1</a:t>
            </a:r>
            <a:endParaRPr 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3995936" y="3933056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+mn-lt"/>
              </a:rPr>
              <a:t>1</a:t>
            </a:r>
            <a:endParaRPr 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3995936" y="4725144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+mn-lt"/>
              </a:rPr>
              <a:t>0</a:t>
            </a:r>
            <a:endParaRPr 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3779912" y="5661248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+mn-lt"/>
              </a:rPr>
              <a:t>1/</a:t>
            </a:r>
            <a:r>
              <a:rPr lang="it-IT" b="1" dirty="0" err="1" smtClean="0">
                <a:solidFill>
                  <a:srgbClr val="0000FF"/>
                </a:solidFill>
                <a:latin typeface="+mn-lt"/>
              </a:rPr>
              <a:t>1</a:t>
            </a:r>
            <a:endParaRPr lang="it-IT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3" name="Segnaposto numero diapositiva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56</a:t>
            </a:fld>
            <a:endParaRPr lang="it-IT" dirty="0"/>
          </a:p>
        </p:txBody>
      </p:sp>
      <p:sp>
        <p:nvSpPr>
          <p:cNvPr id="35" name="Segnaposto piè di pagina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Tabella delle transizioni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graphicFrame>
        <p:nvGraphicFramePr>
          <p:cNvPr id="432264" name="Group 136"/>
          <p:cNvGraphicFramePr>
            <a:graphicFrameLocks noGrp="1"/>
          </p:cNvGraphicFramePr>
          <p:nvPr/>
        </p:nvGraphicFramePr>
        <p:xfrm>
          <a:off x="5257800" y="1828800"/>
          <a:ext cx="3352800" cy="3569970"/>
        </p:xfrm>
        <a:graphic>
          <a:graphicData uri="http://schemas.openxmlformats.org/drawingml/2006/table">
            <a:tbl>
              <a:tblPr/>
              <a:tblGrid>
                <a:gridCol w="669925"/>
                <a:gridCol w="671513"/>
                <a:gridCol w="669925"/>
                <a:gridCol w="655637"/>
                <a:gridCol w="68580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Wp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43" name="Line 79"/>
          <p:cNvSpPr>
            <a:spLocks noChangeShapeType="1"/>
          </p:cNvSpPr>
          <p:nvPr/>
        </p:nvSpPr>
        <p:spPr bwMode="auto">
          <a:xfrm>
            <a:off x="1055688" y="1774825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944" name="Line 80"/>
          <p:cNvSpPr>
            <a:spLocks noChangeShapeType="1"/>
          </p:cNvSpPr>
          <p:nvPr/>
        </p:nvSpPr>
        <p:spPr bwMode="auto">
          <a:xfrm>
            <a:off x="3460750" y="5140325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2209" name="Rectangle 81"/>
          <p:cNvSpPr>
            <a:spLocks noChangeArrowheads="1"/>
          </p:cNvSpPr>
          <p:nvPr/>
        </p:nvSpPr>
        <p:spPr bwMode="auto">
          <a:xfrm>
            <a:off x="696913" y="1774825"/>
            <a:ext cx="2746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</a:t>
            </a:r>
          </a:p>
        </p:txBody>
      </p:sp>
      <p:sp>
        <p:nvSpPr>
          <p:cNvPr id="432210" name="Rectangle 82"/>
          <p:cNvSpPr>
            <a:spLocks noChangeArrowheads="1"/>
          </p:cNvSpPr>
          <p:nvPr/>
        </p:nvSpPr>
        <p:spPr bwMode="auto">
          <a:xfrm>
            <a:off x="1104900" y="1774825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00</a:t>
            </a:r>
          </a:p>
        </p:txBody>
      </p:sp>
      <p:sp>
        <p:nvSpPr>
          <p:cNvPr id="432211" name="Rectangle 83"/>
          <p:cNvSpPr>
            <a:spLocks noChangeArrowheads="1"/>
          </p:cNvSpPr>
          <p:nvPr/>
        </p:nvSpPr>
        <p:spPr bwMode="auto">
          <a:xfrm>
            <a:off x="1104900" y="3255963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01</a:t>
            </a:r>
          </a:p>
        </p:txBody>
      </p:sp>
      <p:sp>
        <p:nvSpPr>
          <p:cNvPr id="432212" name="Rectangle 84"/>
          <p:cNvSpPr>
            <a:spLocks noChangeArrowheads="1"/>
          </p:cNvSpPr>
          <p:nvPr/>
        </p:nvSpPr>
        <p:spPr bwMode="auto">
          <a:xfrm>
            <a:off x="712788" y="325596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b</a:t>
            </a:r>
          </a:p>
        </p:txBody>
      </p:sp>
      <p:sp>
        <p:nvSpPr>
          <p:cNvPr id="432213" name="Rectangle 85"/>
          <p:cNvSpPr>
            <a:spLocks noChangeArrowheads="1"/>
          </p:cNvSpPr>
          <p:nvPr/>
        </p:nvSpPr>
        <p:spPr bwMode="auto">
          <a:xfrm>
            <a:off x="712788" y="2044700"/>
            <a:ext cx="685800" cy="4032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2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32214" name="Rectangle 86"/>
          <p:cNvSpPr>
            <a:spLocks noChangeArrowheads="1"/>
          </p:cNvSpPr>
          <p:nvPr/>
        </p:nvSpPr>
        <p:spPr bwMode="auto">
          <a:xfrm>
            <a:off x="477838" y="2651125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37951" name="Line 87"/>
          <p:cNvSpPr>
            <a:spLocks noChangeShapeType="1"/>
          </p:cNvSpPr>
          <p:nvPr/>
        </p:nvSpPr>
        <p:spPr bwMode="auto">
          <a:xfrm rot="-5400000" flipH="1" flipV="1">
            <a:off x="580232" y="2807494"/>
            <a:ext cx="0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2216" name="AutoShape 88"/>
          <p:cNvSpPr>
            <a:spLocks noGrp="1" noChangeArrowheads="1"/>
          </p:cNvSpPr>
          <p:nvPr>
            <p:ph type="body" idx="1"/>
          </p:nvPr>
        </p:nvSpPr>
        <p:spPr>
          <a:xfrm>
            <a:off x="712788" y="4198938"/>
            <a:ext cx="685800" cy="403225"/>
          </a:xfrm>
          <a:prstGeom prst="diamond">
            <a:avLst/>
          </a:prstGeom>
          <a:ln w="38100">
            <a:solidFill>
              <a:srgbClr val="FF0000"/>
            </a:solidFill>
          </a:ln>
        </p:spPr>
        <p:txBody>
          <a:bodyPr lIns="92075" tIns="0" rIns="92075" bIns="46038"/>
          <a:lstStyle/>
          <a:p>
            <a:pPr marL="0" indent="0" algn="ctr" defTabSz="7620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sz="1200" dirty="0" smtClean="0"/>
              <a:t>0</a:t>
            </a:r>
          </a:p>
        </p:txBody>
      </p:sp>
      <p:sp>
        <p:nvSpPr>
          <p:cNvPr id="37953" name="Line 89"/>
          <p:cNvSpPr>
            <a:spLocks noChangeShapeType="1"/>
          </p:cNvSpPr>
          <p:nvPr/>
        </p:nvSpPr>
        <p:spPr bwMode="auto">
          <a:xfrm>
            <a:off x="1055688" y="2447925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954" name="Freeform 90"/>
          <p:cNvSpPr>
            <a:spLocks/>
          </p:cNvSpPr>
          <p:nvPr/>
        </p:nvSpPr>
        <p:spPr bwMode="auto">
          <a:xfrm>
            <a:off x="468313" y="1774825"/>
            <a:ext cx="587375" cy="1144588"/>
          </a:xfrm>
          <a:custGeom>
            <a:avLst/>
            <a:gdLst>
              <a:gd name="T0" fmla="*/ 0 w 576"/>
              <a:gd name="T1" fmla="*/ 816 h 816"/>
              <a:gd name="T2" fmla="*/ 0 w 576"/>
              <a:gd name="T3" fmla="*/ 0 h 816"/>
              <a:gd name="T4" fmla="*/ 576 w 576"/>
              <a:gd name="T5" fmla="*/ 0 h 816"/>
              <a:gd name="T6" fmla="*/ 0 60000 65536"/>
              <a:gd name="T7" fmla="*/ 0 60000 65536"/>
              <a:gd name="T8" fmla="*/ 0 60000 65536"/>
              <a:gd name="T9" fmla="*/ 0 w 576"/>
              <a:gd name="T10" fmla="*/ 0 h 816"/>
              <a:gd name="T11" fmla="*/ 576 w 576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816">
                <a:moveTo>
                  <a:pt x="0" y="816"/>
                </a:moveTo>
                <a:lnTo>
                  <a:pt x="0" y="0"/>
                </a:lnTo>
                <a:lnTo>
                  <a:pt x="57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7955" name="Line 91"/>
          <p:cNvSpPr>
            <a:spLocks noChangeShapeType="1"/>
          </p:cNvSpPr>
          <p:nvPr/>
        </p:nvSpPr>
        <p:spPr bwMode="auto">
          <a:xfrm>
            <a:off x="1055688" y="3121025"/>
            <a:ext cx="0" cy="404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2220" name="Rectangle 92"/>
          <p:cNvSpPr>
            <a:spLocks noChangeArrowheads="1"/>
          </p:cNvSpPr>
          <p:nvPr/>
        </p:nvSpPr>
        <p:spPr bwMode="auto">
          <a:xfrm>
            <a:off x="712788" y="3525838"/>
            <a:ext cx="685800" cy="4032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2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32221" name="AutoShape 93"/>
          <p:cNvSpPr>
            <a:spLocks noChangeArrowheads="1"/>
          </p:cNvSpPr>
          <p:nvPr/>
        </p:nvSpPr>
        <p:spPr bwMode="auto">
          <a:xfrm>
            <a:off x="712788" y="2717800"/>
            <a:ext cx="685800" cy="403225"/>
          </a:xfrm>
          <a:prstGeom prst="diamon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0" rIns="92075" bIns="46038"/>
          <a:lstStyle/>
          <a:p>
            <a:pPr algn="ctr" defTabSz="762000" eaLnBrk="0" hangingPunct="0">
              <a:lnSpc>
                <a:spcPct val="90000"/>
              </a:lnSpc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37958" name="Line 94"/>
          <p:cNvSpPr>
            <a:spLocks noChangeShapeType="1"/>
          </p:cNvSpPr>
          <p:nvPr/>
        </p:nvSpPr>
        <p:spPr bwMode="auto">
          <a:xfrm>
            <a:off x="1055688" y="3929063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959" name="Line 95"/>
          <p:cNvSpPr>
            <a:spLocks noChangeShapeType="1"/>
          </p:cNvSpPr>
          <p:nvPr/>
        </p:nvSpPr>
        <p:spPr bwMode="auto">
          <a:xfrm rot="-5400000" flipH="1" flipV="1">
            <a:off x="580232" y="4288631"/>
            <a:ext cx="0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960" name="Freeform 96"/>
          <p:cNvSpPr>
            <a:spLocks/>
          </p:cNvSpPr>
          <p:nvPr/>
        </p:nvSpPr>
        <p:spPr bwMode="auto">
          <a:xfrm>
            <a:off x="468313" y="3255963"/>
            <a:ext cx="587375" cy="1144587"/>
          </a:xfrm>
          <a:custGeom>
            <a:avLst/>
            <a:gdLst>
              <a:gd name="T0" fmla="*/ 0 w 576"/>
              <a:gd name="T1" fmla="*/ 816 h 816"/>
              <a:gd name="T2" fmla="*/ 0 w 576"/>
              <a:gd name="T3" fmla="*/ 0 h 816"/>
              <a:gd name="T4" fmla="*/ 576 w 576"/>
              <a:gd name="T5" fmla="*/ 0 h 816"/>
              <a:gd name="T6" fmla="*/ 0 60000 65536"/>
              <a:gd name="T7" fmla="*/ 0 60000 65536"/>
              <a:gd name="T8" fmla="*/ 0 60000 65536"/>
              <a:gd name="T9" fmla="*/ 0 w 576"/>
              <a:gd name="T10" fmla="*/ 0 h 816"/>
              <a:gd name="T11" fmla="*/ 576 w 576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816">
                <a:moveTo>
                  <a:pt x="0" y="816"/>
                </a:moveTo>
                <a:lnTo>
                  <a:pt x="0" y="0"/>
                </a:lnTo>
                <a:lnTo>
                  <a:pt x="57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32225" name="Rectangle 97"/>
          <p:cNvSpPr>
            <a:spLocks noChangeArrowheads="1"/>
          </p:cNvSpPr>
          <p:nvPr/>
        </p:nvSpPr>
        <p:spPr bwMode="auto">
          <a:xfrm>
            <a:off x="481013" y="4130675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432226" name="Rectangle 98"/>
          <p:cNvSpPr>
            <a:spLocks noChangeArrowheads="1"/>
          </p:cNvSpPr>
          <p:nvPr/>
        </p:nvSpPr>
        <p:spPr bwMode="auto">
          <a:xfrm>
            <a:off x="3113088" y="2044700"/>
            <a:ext cx="685800" cy="4032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2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32227" name="AutoShape 99"/>
          <p:cNvSpPr>
            <a:spLocks noChangeArrowheads="1"/>
          </p:cNvSpPr>
          <p:nvPr/>
        </p:nvSpPr>
        <p:spPr bwMode="auto">
          <a:xfrm>
            <a:off x="3113088" y="2717800"/>
            <a:ext cx="685800" cy="403225"/>
          </a:xfrm>
          <a:prstGeom prst="diamon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0" rIns="92075" bIns="46038"/>
          <a:lstStyle/>
          <a:p>
            <a:pPr algn="ctr" defTabSz="762000" eaLnBrk="0" hangingPunct="0">
              <a:lnSpc>
                <a:spcPct val="90000"/>
              </a:lnSpc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37964" name="Line 100"/>
          <p:cNvSpPr>
            <a:spLocks noChangeShapeType="1"/>
          </p:cNvSpPr>
          <p:nvPr/>
        </p:nvSpPr>
        <p:spPr bwMode="auto">
          <a:xfrm>
            <a:off x="3460750" y="2447925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2229" name="Rectangle 101"/>
          <p:cNvSpPr>
            <a:spLocks noChangeArrowheads="1"/>
          </p:cNvSpPr>
          <p:nvPr/>
        </p:nvSpPr>
        <p:spPr bwMode="auto">
          <a:xfrm>
            <a:off x="3113088" y="3390900"/>
            <a:ext cx="685800" cy="4032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endParaRPr lang="it-IT" sz="12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7966" name="Line 102"/>
          <p:cNvSpPr>
            <a:spLocks noChangeShapeType="1"/>
          </p:cNvSpPr>
          <p:nvPr/>
        </p:nvSpPr>
        <p:spPr bwMode="auto">
          <a:xfrm>
            <a:off x="3460750" y="3121025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2231" name="AutoShape 103"/>
          <p:cNvSpPr>
            <a:spLocks noChangeArrowheads="1"/>
          </p:cNvSpPr>
          <p:nvPr/>
        </p:nvSpPr>
        <p:spPr bwMode="auto">
          <a:xfrm>
            <a:off x="3113088" y="4064000"/>
            <a:ext cx="685800" cy="403225"/>
          </a:xfrm>
          <a:prstGeom prst="diamon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0" rIns="92075" bIns="46038"/>
          <a:lstStyle/>
          <a:p>
            <a:pPr algn="ctr" defTabSz="762000" eaLnBrk="0" hangingPunct="0">
              <a:lnSpc>
                <a:spcPct val="90000"/>
              </a:lnSpc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37968" name="Line 104"/>
          <p:cNvSpPr>
            <a:spLocks noChangeShapeType="1"/>
          </p:cNvSpPr>
          <p:nvPr/>
        </p:nvSpPr>
        <p:spPr bwMode="auto">
          <a:xfrm>
            <a:off x="3460750" y="3794125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969" name="Line 105"/>
          <p:cNvSpPr>
            <a:spLocks noChangeShapeType="1"/>
          </p:cNvSpPr>
          <p:nvPr/>
        </p:nvSpPr>
        <p:spPr bwMode="auto">
          <a:xfrm>
            <a:off x="3460750" y="1774825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2234" name="AutoShape 106"/>
          <p:cNvSpPr>
            <a:spLocks noChangeArrowheads="1"/>
          </p:cNvSpPr>
          <p:nvPr/>
        </p:nvSpPr>
        <p:spPr bwMode="auto">
          <a:xfrm>
            <a:off x="3113088" y="4737100"/>
            <a:ext cx="685800" cy="403225"/>
          </a:xfrm>
          <a:prstGeom prst="flowChartTerminator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37971" name="Line 107"/>
          <p:cNvSpPr>
            <a:spLocks noChangeShapeType="1"/>
          </p:cNvSpPr>
          <p:nvPr/>
        </p:nvSpPr>
        <p:spPr bwMode="auto">
          <a:xfrm>
            <a:off x="3460750" y="4467225"/>
            <a:ext cx="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972" name="Line 108"/>
          <p:cNvSpPr>
            <a:spLocks noChangeShapeType="1"/>
          </p:cNvSpPr>
          <p:nvPr/>
        </p:nvSpPr>
        <p:spPr bwMode="auto">
          <a:xfrm rot="-5400000" flipH="1" flipV="1">
            <a:off x="1515269" y="4288631"/>
            <a:ext cx="0" cy="223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973" name="Line 109"/>
          <p:cNvSpPr>
            <a:spLocks noChangeShapeType="1"/>
          </p:cNvSpPr>
          <p:nvPr/>
        </p:nvSpPr>
        <p:spPr bwMode="auto">
          <a:xfrm rot="-5400000" flipH="1" flipV="1">
            <a:off x="2985294" y="2807494"/>
            <a:ext cx="0" cy="223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974" name="Line 110"/>
          <p:cNvSpPr>
            <a:spLocks noChangeShapeType="1"/>
          </p:cNvSpPr>
          <p:nvPr/>
        </p:nvSpPr>
        <p:spPr bwMode="auto">
          <a:xfrm rot="-5400000" flipH="1" flipV="1">
            <a:off x="2985294" y="4153694"/>
            <a:ext cx="0" cy="223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975" name="Line 111"/>
          <p:cNvSpPr>
            <a:spLocks noChangeShapeType="1"/>
          </p:cNvSpPr>
          <p:nvPr/>
        </p:nvSpPr>
        <p:spPr bwMode="auto">
          <a:xfrm>
            <a:off x="2868613" y="1774825"/>
            <a:ext cx="58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7976" name="Line 112"/>
          <p:cNvSpPr>
            <a:spLocks noChangeShapeType="1"/>
          </p:cNvSpPr>
          <p:nvPr/>
        </p:nvSpPr>
        <p:spPr bwMode="auto">
          <a:xfrm flipH="1">
            <a:off x="1595438" y="1774825"/>
            <a:ext cx="1273175" cy="262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2241" name="Rectangle 113"/>
          <p:cNvSpPr>
            <a:spLocks noChangeArrowheads="1"/>
          </p:cNvSpPr>
          <p:nvPr/>
        </p:nvSpPr>
        <p:spPr bwMode="auto">
          <a:xfrm>
            <a:off x="3095625" y="1774825"/>
            <a:ext cx="274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</a:t>
            </a:r>
          </a:p>
        </p:txBody>
      </p:sp>
      <p:sp>
        <p:nvSpPr>
          <p:cNvPr id="432242" name="Rectangle 114"/>
          <p:cNvSpPr>
            <a:spLocks noChangeArrowheads="1"/>
          </p:cNvSpPr>
          <p:nvPr/>
        </p:nvSpPr>
        <p:spPr bwMode="auto">
          <a:xfrm>
            <a:off x="3505200" y="1774825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</a:p>
        </p:txBody>
      </p:sp>
      <p:sp>
        <p:nvSpPr>
          <p:cNvPr id="432243" name="Rectangle 115"/>
          <p:cNvSpPr>
            <a:spLocks noChangeArrowheads="1"/>
          </p:cNvSpPr>
          <p:nvPr/>
        </p:nvSpPr>
        <p:spPr bwMode="auto">
          <a:xfrm>
            <a:off x="3098800" y="3121025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d</a:t>
            </a:r>
          </a:p>
        </p:txBody>
      </p:sp>
      <p:sp>
        <p:nvSpPr>
          <p:cNvPr id="432244" name="Rectangle 116"/>
          <p:cNvSpPr>
            <a:spLocks noChangeArrowheads="1"/>
          </p:cNvSpPr>
          <p:nvPr/>
        </p:nvSpPr>
        <p:spPr bwMode="auto">
          <a:xfrm>
            <a:off x="3505200" y="3121025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</a:p>
        </p:txBody>
      </p:sp>
      <p:sp>
        <p:nvSpPr>
          <p:cNvPr id="37981" name="Freeform 117"/>
          <p:cNvSpPr>
            <a:spLocks/>
          </p:cNvSpPr>
          <p:nvPr/>
        </p:nvSpPr>
        <p:spPr bwMode="auto">
          <a:xfrm>
            <a:off x="3455988" y="1774825"/>
            <a:ext cx="735012" cy="3635375"/>
          </a:xfrm>
          <a:custGeom>
            <a:avLst/>
            <a:gdLst>
              <a:gd name="T0" fmla="*/ 0 w 720"/>
              <a:gd name="T1" fmla="*/ 2592 h 2592"/>
              <a:gd name="T2" fmla="*/ 720 w 720"/>
              <a:gd name="T3" fmla="*/ 2592 h 2592"/>
              <a:gd name="T4" fmla="*/ 720 w 720"/>
              <a:gd name="T5" fmla="*/ 0 h 2592"/>
              <a:gd name="T6" fmla="*/ 0 w 720"/>
              <a:gd name="T7" fmla="*/ 0 h 259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592"/>
              <a:gd name="T14" fmla="*/ 720 w 720"/>
              <a:gd name="T15" fmla="*/ 2592 h 2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592">
                <a:moveTo>
                  <a:pt x="0" y="2592"/>
                </a:moveTo>
                <a:lnTo>
                  <a:pt x="720" y="2592"/>
                </a:ln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7982" name="Line 118"/>
          <p:cNvSpPr>
            <a:spLocks noChangeShapeType="1"/>
          </p:cNvSpPr>
          <p:nvPr/>
        </p:nvSpPr>
        <p:spPr bwMode="auto">
          <a:xfrm>
            <a:off x="1055688" y="1774825"/>
            <a:ext cx="588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7983" name="Line 119"/>
          <p:cNvSpPr>
            <a:spLocks noChangeShapeType="1"/>
          </p:cNvSpPr>
          <p:nvPr/>
        </p:nvSpPr>
        <p:spPr bwMode="auto">
          <a:xfrm>
            <a:off x="1055688" y="3255963"/>
            <a:ext cx="588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7984" name="Line 120"/>
          <p:cNvSpPr>
            <a:spLocks noChangeShapeType="1"/>
          </p:cNvSpPr>
          <p:nvPr/>
        </p:nvSpPr>
        <p:spPr bwMode="auto">
          <a:xfrm>
            <a:off x="1644650" y="3255963"/>
            <a:ext cx="1223963" cy="1009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7985" name="Line 121"/>
          <p:cNvSpPr>
            <a:spLocks noChangeShapeType="1"/>
          </p:cNvSpPr>
          <p:nvPr/>
        </p:nvSpPr>
        <p:spPr bwMode="auto">
          <a:xfrm>
            <a:off x="1644650" y="1774825"/>
            <a:ext cx="1223963" cy="1144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2250" name="Rectangle 122"/>
          <p:cNvSpPr>
            <a:spLocks noChangeArrowheads="1"/>
          </p:cNvSpPr>
          <p:nvPr/>
        </p:nvSpPr>
        <p:spPr bwMode="auto">
          <a:xfrm>
            <a:off x="1104900" y="1371600"/>
            <a:ext cx="71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it-IT" sz="1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Z,W</a:t>
            </a:r>
          </a:p>
        </p:txBody>
      </p:sp>
      <p:sp>
        <p:nvSpPr>
          <p:cNvPr id="52" name="Segnaposto numero diapositiva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57</a:t>
            </a:fld>
            <a:endParaRPr lang="it-IT" dirty="0"/>
          </a:p>
        </p:txBody>
      </p:sp>
      <p:sp>
        <p:nvSpPr>
          <p:cNvPr id="53" name="Segnaposto piè di pagina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0"/>
            <a:ext cx="8839200" cy="84455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Individuazioni delle equazioni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z="2400" dirty="0" smtClean="0"/>
              <a:t> </a:t>
            </a:r>
          </a:p>
        </p:txBody>
      </p:sp>
      <p:graphicFrame>
        <p:nvGraphicFramePr>
          <p:cNvPr id="433418" name="Group 266"/>
          <p:cNvGraphicFramePr>
            <a:graphicFrameLocks noGrp="1"/>
          </p:cNvGraphicFramePr>
          <p:nvPr/>
        </p:nvGraphicFramePr>
        <p:xfrm>
          <a:off x="4791075" y="1454150"/>
          <a:ext cx="2637156" cy="1188720"/>
        </p:xfrm>
        <a:graphic>
          <a:graphicData uri="http://schemas.openxmlformats.org/drawingml/2006/table">
            <a:tbl>
              <a:tblPr/>
              <a:tblGrid>
                <a:gridCol w="522288"/>
                <a:gridCol w="548005"/>
                <a:gridCol w="522288"/>
                <a:gridCol w="522287"/>
                <a:gridCol w="522288"/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189" name="Text Box 37"/>
          <p:cNvSpPr txBox="1">
            <a:spLocks noChangeArrowheads="1"/>
          </p:cNvSpPr>
          <p:nvPr/>
        </p:nvSpPr>
        <p:spPr bwMode="auto">
          <a:xfrm>
            <a:off x="4425950" y="1873250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</a:p>
        </p:txBody>
      </p:sp>
      <p:sp>
        <p:nvSpPr>
          <p:cNvPr id="433190" name="Text Box 38"/>
          <p:cNvSpPr txBox="1">
            <a:spLocks noChangeArrowheads="1"/>
          </p:cNvSpPr>
          <p:nvPr/>
        </p:nvSpPr>
        <p:spPr bwMode="auto">
          <a:xfrm>
            <a:off x="5668963" y="1069975"/>
            <a:ext cx="982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Zp,Wp</a:t>
            </a:r>
          </a:p>
        </p:txBody>
      </p:sp>
      <p:sp>
        <p:nvSpPr>
          <p:cNvPr id="433191" name="Text Box 39"/>
          <p:cNvSpPr txBox="1">
            <a:spLocks noChangeArrowheads="1"/>
          </p:cNvSpPr>
          <p:nvPr/>
        </p:nvSpPr>
        <p:spPr bwMode="auto">
          <a:xfrm>
            <a:off x="4483100" y="1069975"/>
            <a:ext cx="50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Zn</a:t>
            </a:r>
          </a:p>
        </p:txBody>
      </p:sp>
      <p:graphicFrame>
        <p:nvGraphicFramePr>
          <p:cNvPr id="433466" name="Group 314"/>
          <p:cNvGraphicFramePr>
            <a:graphicFrameLocks noGrp="1"/>
          </p:cNvGraphicFramePr>
          <p:nvPr/>
        </p:nvGraphicFramePr>
        <p:xfrm>
          <a:off x="5573713" y="3800475"/>
          <a:ext cx="2611437" cy="1188720"/>
        </p:xfrm>
        <a:graphic>
          <a:graphicData uri="http://schemas.openxmlformats.org/drawingml/2006/table">
            <a:tbl>
              <a:tblPr/>
              <a:tblGrid>
                <a:gridCol w="522287"/>
                <a:gridCol w="522288"/>
                <a:gridCol w="522287"/>
                <a:gridCol w="522288"/>
                <a:gridCol w="522287"/>
              </a:tblGrid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225" name="Text Box 73"/>
          <p:cNvSpPr txBox="1">
            <a:spLocks noChangeArrowheads="1"/>
          </p:cNvSpPr>
          <p:nvPr/>
        </p:nvSpPr>
        <p:spPr bwMode="auto">
          <a:xfrm>
            <a:off x="5208588" y="4219575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</a:p>
        </p:txBody>
      </p:sp>
      <p:sp>
        <p:nvSpPr>
          <p:cNvPr id="433226" name="Text Box 74"/>
          <p:cNvSpPr txBox="1">
            <a:spLocks noChangeArrowheads="1"/>
          </p:cNvSpPr>
          <p:nvPr/>
        </p:nvSpPr>
        <p:spPr bwMode="auto">
          <a:xfrm>
            <a:off x="6451600" y="3416300"/>
            <a:ext cx="982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Zp,Wp</a:t>
            </a:r>
          </a:p>
        </p:txBody>
      </p:sp>
      <p:sp>
        <p:nvSpPr>
          <p:cNvPr id="433227" name="Text Box 75"/>
          <p:cNvSpPr txBox="1">
            <a:spLocks noChangeArrowheads="1"/>
          </p:cNvSpPr>
          <p:nvPr/>
        </p:nvSpPr>
        <p:spPr bwMode="auto">
          <a:xfrm>
            <a:off x="5265738" y="3416300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Wn</a:t>
            </a:r>
          </a:p>
        </p:txBody>
      </p:sp>
      <p:graphicFrame>
        <p:nvGraphicFramePr>
          <p:cNvPr id="433500" name="Group 348"/>
          <p:cNvGraphicFramePr>
            <a:graphicFrameLocks noGrp="1"/>
          </p:cNvGraphicFramePr>
          <p:nvPr/>
        </p:nvGraphicFramePr>
        <p:xfrm>
          <a:off x="512763" y="3800475"/>
          <a:ext cx="2611437" cy="1188720"/>
        </p:xfrm>
        <a:graphic>
          <a:graphicData uri="http://schemas.openxmlformats.org/drawingml/2006/table">
            <a:tbl>
              <a:tblPr/>
              <a:tblGrid>
                <a:gridCol w="522287"/>
                <a:gridCol w="522288"/>
                <a:gridCol w="522287"/>
                <a:gridCol w="522288"/>
                <a:gridCol w="522287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261" name="Text Box 109"/>
          <p:cNvSpPr txBox="1">
            <a:spLocks noChangeArrowheads="1"/>
          </p:cNvSpPr>
          <p:nvPr/>
        </p:nvSpPr>
        <p:spPr bwMode="auto">
          <a:xfrm>
            <a:off x="147638" y="4219575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</a:p>
        </p:txBody>
      </p:sp>
      <p:sp>
        <p:nvSpPr>
          <p:cNvPr id="433262" name="Text Box 110"/>
          <p:cNvSpPr txBox="1">
            <a:spLocks noChangeArrowheads="1"/>
          </p:cNvSpPr>
          <p:nvPr/>
        </p:nvSpPr>
        <p:spPr bwMode="auto">
          <a:xfrm>
            <a:off x="1390650" y="3416300"/>
            <a:ext cx="982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Zp,Wp</a:t>
            </a:r>
          </a:p>
        </p:txBody>
      </p:sp>
      <p:sp>
        <p:nvSpPr>
          <p:cNvPr id="433263" name="Text Box 111"/>
          <p:cNvSpPr txBox="1">
            <a:spLocks noChangeArrowheads="1"/>
          </p:cNvSpPr>
          <p:nvPr/>
        </p:nvSpPr>
        <p:spPr bwMode="auto">
          <a:xfrm>
            <a:off x="204788" y="3416300"/>
            <a:ext cx="342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Y</a:t>
            </a:r>
          </a:p>
        </p:txBody>
      </p:sp>
      <p:sp>
        <p:nvSpPr>
          <p:cNvPr id="5232" name="AutoShape 112"/>
          <p:cNvSpPr>
            <a:spLocks noChangeArrowheads="1"/>
          </p:cNvSpPr>
          <p:nvPr/>
        </p:nvSpPr>
        <p:spPr bwMode="auto">
          <a:xfrm>
            <a:off x="6215074" y="4214818"/>
            <a:ext cx="873125" cy="3127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233" name="AutoShape 113"/>
          <p:cNvSpPr>
            <a:spLocks noChangeArrowheads="1"/>
          </p:cNvSpPr>
          <p:nvPr/>
        </p:nvSpPr>
        <p:spPr bwMode="auto">
          <a:xfrm>
            <a:off x="6643702" y="4214818"/>
            <a:ext cx="463550" cy="781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234" name="AutoShape 114"/>
          <p:cNvSpPr>
            <a:spLocks noChangeArrowheads="1"/>
          </p:cNvSpPr>
          <p:nvPr/>
        </p:nvSpPr>
        <p:spPr bwMode="auto">
          <a:xfrm>
            <a:off x="7643834" y="4214818"/>
            <a:ext cx="463550" cy="7810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5122" name="Object 115"/>
          <p:cNvGraphicFramePr>
            <a:graphicFrameLocks noChangeAspect="1"/>
          </p:cNvGraphicFramePr>
          <p:nvPr/>
        </p:nvGraphicFramePr>
        <p:xfrm>
          <a:off x="3370263" y="3041650"/>
          <a:ext cx="5310187" cy="492125"/>
        </p:xfrm>
        <a:graphic>
          <a:graphicData uri="http://schemas.openxmlformats.org/presentationml/2006/ole">
            <p:oleObj spid="_x0000_s415746" name="Equation" r:id="rId3" imgW="2603160" imgH="241200" progId="Equation.3">
              <p:embed/>
            </p:oleObj>
          </a:graphicData>
        </a:graphic>
      </p:graphicFrame>
      <p:graphicFrame>
        <p:nvGraphicFramePr>
          <p:cNvPr id="5123" name="Object 116"/>
          <p:cNvGraphicFramePr>
            <a:graphicFrameLocks noChangeAspect="1"/>
          </p:cNvGraphicFramePr>
          <p:nvPr/>
        </p:nvGraphicFramePr>
        <p:xfrm>
          <a:off x="4773613" y="5534025"/>
          <a:ext cx="3962400" cy="492125"/>
        </p:xfrm>
        <a:graphic>
          <a:graphicData uri="http://schemas.openxmlformats.org/presentationml/2006/ole">
            <p:oleObj spid="_x0000_s415747" name="Equation" r:id="rId4" imgW="1942920" imgH="241200" progId="Equation.3">
              <p:embed/>
            </p:oleObj>
          </a:graphicData>
        </a:graphic>
      </p:graphicFrame>
      <p:graphicFrame>
        <p:nvGraphicFramePr>
          <p:cNvPr id="5124" name="Object 117"/>
          <p:cNvGraphicFramePr>
            <a:graphicFrameLocks noChangeAspect="1"/>
          </p:cNvGraphicFramePr>
          <p:nvPr/>
        </p:nvGraphicFramePr>
        <p:xfrm>
          <a:off x="908050" y="5426075"/>
          <a:ext cx="1943100" cy="492125"/>
        </p:xfrm>
        <a:graphic>
          <a:graphicData uri="http://schemas.openxmlformats.org/presentationml/2006/ole">
            <p:oleObj spid="_x0000_s415748" name="Equation" r:id="rId5" imgW="952200" imgH="241200" progId="Equation.3">
              <p:embed/>
            </p:oleObj>
          </a:graphicData>
        </a:graphic>
      </p:graphicFrame>
      <p:graphicFrame>
        <p:nvGraphicFramePr>
          <p:cNvPr id="433368" name="Group 216"/>
          <p:cNvGraphicFramePr>
            <a:graphicFrameLocks noGrp="1"/>
          </p:cNvGraphicFramePr>
          <p:nvPr>
            <p:ph sz="half" idx="2"/>
          </p:nvPr>
        </p:nvGraphicFramePr>
        <p:xfrm>
          <a:off x="204788" y="795338"/>
          <a:ext cx="2947987" cy="2559053"/>
        </p:xfrm>
        <a:graphic>
          <a:graphicData uri="http://schemas.openxmlformats.org/drawingml/2006/table">
            <a:tbl>
              <a:tblPr/>
              <a:tblGrid>
                <a:gridCol w="488950"/>
                <a:gridCol w="488950"/>
                <a:gridCol w="490537"/>
                <a:gridCol w="476250"/>
                <a:gridCol w="503238"/>
                <a:gridCol w="500062"/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Zp</a:t>
                      </a:r>
                    </a:p>
                  </a:txBody>
                  <a:tcPr marL="36000" marR="36000" marT="18000" marB="18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Wp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Zn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Wn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CC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Segnaposto numero diapositiva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13.</a:t>
            </a:r>
            <a:fld id="{6CCB059E-4EF2-4FD7-896D-CE533CF0A739}" type="slidenum">
              <a:rPr lang="it-IT" smtClean="0"/>
              <a:pPr>
                <a:defRPr/>
              </a:pPr>
              <a:t>58</a:t>
            </a:fld>
            <a:endParaRPr lang="it-IT" dirty="0"/>
          </a:p>
        </p:txBody>
      </p:sp>
      <p:sp>
        <p:nvSpPr>
          <p:cNvPr id="27" name="Segnaposto piè di pagina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Schema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z="2400" dirty="0" smtClean="0"/>
              <a:t> 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0825" y="5445125"/>
          <a:ext cx="3743325" cy="347663"/>
        </p:xfrm>
        <a:graphic>
          <a:graphicData uri="http://schemas.openxmlformats.org/presentationml/2006/ole">
            <p:oleObj spid="_x0000_s416770" name="Equation" r:id="rId3" imgW="2603160" imgH="241200" progId="Equation.3">
              <p:embed/>
            </p:oleObj>
          </a:graphicData>
        </a:graphic>
      </p:graphicFrame>
      <p:sp>
        <p:nvSpPr>
          <p:cNvPr id="6153" name="Line 5"/>
          <p:cNvSpPr>
            <a:spLocks noChangeShapeType="1"/>
          </p:cNvSpPr>
          <p:nvPr/>
        </p:nvSpPr>
        <p:spPr bwMode="auto">
          <a:xfrm>
            <a:off x="2563813" y="1704975"/>
            <a:ext cx="1587" cy="423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4" name="Line 6"/>
          <p:cNvSpPr>
            <a:spLocks noChangeShapeType="1"/>
          </p:cNvSpPr>
          <p:nvPr/>
        </p:nvSpPr>
        <p:spPr bwMode="auto">
          <a:xfrm flipV="1">
            <a:off x="2563813" y="1916113"/>
            <a:ext cx="319087" cy="212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5" name="Line 7"/>
          <p:cNvSpPr>
            <a:spLocks noChangeShapeType="1"/>
          </p:cNvSpPr>
          <p:nvPr/>
        </p:nvSpPr>
        <p:spPr bwMode="auto">
          <a:xfrm flipH="1" flipV="1">
            <a:off x="2563813" y="1704975"/>
            <a:ext cx="319087" cy="211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6" name="Line 8"/>
          <p:cNvSpPr>
            <a:spLocks noChangeShapeType="1"/>
          </p:cNvSpPr>
          <p:nvPr/>
        </p:nvSpPr>
        <p:spPr bwMode="auto">
          <a:xfrm>
            <a:off x="2457450" y="1916113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7" name="Oval 9"/>
          <p:cNvSpPr>
            <a:spLocks noChangeArrowheads="1"/>
          </p:cNvSpPr>
          <p:nvPr/>
        </p:nvSpPr>
        <p:spPr bwMode="auto">
          <a:xfrm>
            <a:off x="2882900" y="1884363"/>
            <a:ext cx="63500" cy="650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8" name="Line 10"/>
          <p:cNvSpPr>
            <a:spLocks noChangeShapeType="1"/>
          </p:cNvSpPr>
          <p:nvPr/>
        </p:nvSpPr>
        <p:spPr bwMode="auto">
          <a:xfrm flipH="1">
            <a:off x="2946400" y="1916113"/>
            <a:ext cx="2555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9" name="Line 11"/>
          <p:cNvSpPr>
            <a:spLocks noChangeShapeType="1"/>
          </p:cNvSpPr>
          <p:nvPr/>
        </p:nvSpPr>
        <p:spPr bwMode="auto">
          <a:xfrm>
            <a:off x="5389563" y="2447925"/>
            <a:ext cx="2540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0" name="Arc 12"/>
          <p:cNvSpPr>
            <a:spLocks/>
          </p:cNvSpPr>
          <p:nvPr/>
        </p:nvSpPr>
        <p:spPr bwMode="auto">
          <a:xfrm>
            <a:off x="5643563" y="2022475"/>
            <a:ext cx="338137" cy="355600"/>
          </a:xfrm>
          <a:custGeom>
            <a:avLst/>
            <a:gdLst>
              <a:gd name="T0" fmla="*/ 0 w 20502"/>
              <a:gd name="T1" fmla="*/ 346 h 21600"/>
              <a:gd name="T2" fmla="*/ 338137 w 20502"/>
              <a:gd name="T3" fmla="*/ 204025 h 21600"/>
              <a:gd name="T4" fmla="*/ 15883 w 20502"/>
              <a:gd name="T5" fmla="*/ 355600 h 21600"/>
              <a:gd name="T6" fmla="*/ 0 60000 65536"/>
              <a:gd name="T7" fmla="*/ 0 60000 65536"/>
              <a:gd name="T8" fmla="*/ 0 60000 65536"/>
              <a:gd name="T9" fmla="*/ 0 w 20502"/>
              <a:gd name="T10" fmla="*/ 0 h 21600"/>
              <a:gd name="T11" fmla="*/ 20502 w 2050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02" h="21600" fill="none" extrusionOk="0">
                <a:moveTo>
                  <a:pt x="0" y="21"/>
                </a:moveTo>
                <a:cubicBezTo>
                  <a:pt x="320" y="7"/>
                  <a:pt x="641" y="-1"/>
                  <a:pt x="963" y="0"/>
                </a:cubicBezTo>
                <a:cubicBezTo>
                  <a:pt x="9326" y="0"/>
                  <a:pt x="16937" y="4827"/>
                  <a:pt x="20502" y="12392"/>
                </a:cubicBezTo>
              </a:path>
              <a:path w="20502" h="21600" stroke="0" extrusionOk="0">
                <a:moveTo>
                  <a:pt x="0" y="21"/>
                </a:moveTo>
                <a:cubicBezTo>
                  <a:pt x="320" y="7"/>
                  <a:pt x="641" y="-1"/>
                  <a:pt x="963" y="0"/>
                </a:cubicBezTo>
                <a:cubicBezTo>
                  <a:pt x="9326" y="0"/>
                  <a:pt x="16937" y="4827"/>
                  <a:pt x="20502" y="12392"/>
                </a:cubicBezTo>
                <a:lnTo>
                  <a:pt x="963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1" name="Arc 13"/>
          <p:cNvSpPr>
            <a:spLocks/>
          </p:cNvSpPr>
          <p:nvPr/>
        </p:nvSpPr>
        <p:spPr bwMode="auto">
          <a:xfrm>
            <a:off x="5643563" y="2114550"/>
            <a:ext cx="338137" cy="346075"/>
          </a:xfrm>
          <a:custGeom>
            <a:avLst/>
            <a:gdLst>
              <a:gd name="T0" fmla="*/ 338137 w 21185"/>
              <a:gd name="T1" fmla="*/ 128528 h 21600"/>
              <a:gd name="T2" fmla="*/ 0 w 21185"/>
              <a:gd name="T3" fmla="*/ 345594 h 21600"/>
              <a:gd name="T4" fmla="*/ 18036 w 21185"/>
              <a:gd name="T5" fmla="*/ 0 h 21600"/>
              <a:gd name="T6" fmla="*/ 0 60000 65536"/>
              <a:gd name="T7" fmla="*/ 0 60000 65536"/>
              <a:gd name="T8" fmla="*/ 0 60000 65536"/>
              <a:gd name="T9" fmla="*/ 0 w 21185"/>
              <a:gd name="T10" fmla="*/ 0 h 21600"/>
              <a:gd name="T11" fmla="*/ 21185 w 211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85" h="21600" fill="none" extrusionOk="0">
                <a:moveTo>
                  <a:pt x="21185" y="8022"/>
                </a:moveTo>
                <a:cubicBezTo>
                  <a:pt x="17904" y="16222"/>
                  <a:pt x="9962" y="21599"/>
                  <a:pt x="1130" y="21600"/>
                </a:cubicBezTo>
                <a:cubicBezTo>
                  <a:pt x="753" y="21600"/>
                  <a:pt x="376" y="21590"/>
                  <a:pt x="-1" y="21570"/>
                </a:cubicBezTo>
              </a:path>
              <a:path w="21185" h="21600" stroke="0" extrusionOk="0">
                <a:moveTo>
                  <a:pt x="21185" y="8022"/>
                </a:moveTo>
                <a:cubicBezTo>
                  <a:pt x="17904" y="16222"/>
                  <a:pt x="9962" y="21599"/>
                  <a:pt x="1130" y="21600"/>
                </a:cubicBezTo>
                <a:cubicBezTo>
                  <a:pt x="753" y="21600"/>
                  <a:pt x="376" y="21590"/>
                  <a:pt x="-1" y="21570"/>
                </a:cubicBezTo>
                <a:lnTo>
                  <a:pt x="1130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2" name="Arc 14"/>
          <p:cNvSpPr>
            <a:spLocks/>
          </p:cNvSpPr>
          <p:nvPr/>
        </p:nvSpPr>
        <p:spPr bwMode="auto">
          <a:xfrm>
            <a:off x="5011738" y="2025650"/>
            <a:ext cx="430212" cy="422275"/>
          </a:xfrm>
          <a:custGeom>
            <a:avLst/>
            <a:gdLst>
              <a:gd name="T0" fmla="*/ 371994 w 21600"/>
              <a:gd name="T1" fmla="*/ 0 h 21219"/>
              <a:gd name="T2" fmla="*/ 377392 w 21600"/>
              <a:gd name="T3" fmla="*/ 422275 h 21219"/>
              <a:gd name="T4" fmla="*/ 0 w 21600"/>
              <a:gd name="T5" fmla="*/ 215924 h 21219"/>
              <a:gd name="T6" fmla="*/ 0 60000 65536"/>
              <a:gd name="T7" fmla="*/ 0 60000 65536"/>
              <a:gd name="T8" fmla="*/ 0 60000 65536"/>
              <a:gd name="T9" fmla="*/ 0 w 21600"/>
              <a:gd name="T10" fmla="*/ 0 h 21219"/>
              <a:gd name="T11" fmla="*/ 21600 w 21600"/>
              <a:gd name="T12" fmla="*/ 21219 h 212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19" fill="none" extrusionOk="0">
                <a:moveTo>
                  <a:pt x="18677" y="-1"/>
                </a:moveTo>
                <a:cubicBezTo>
                  <a:pt x="20591" y="3295"/>
                  <a:pt x="21600" y="7038"/>
                  <a:pt x="21600" y="10850"/>
                </a:cubicBezTo>
                <a:cubicBezTo>
                  <a:pt x="21600" y="14474"/>
                  <a:pt x="20688" y="18039"/>
                  <a:pt x="18948" y="21219"/>
                </a:cubicBezTo>
              </a:path>
              <a:path w="21600" h="21219" stroke="0" extrusionOk="0">
                <a:moveTo>
                  <a:pt x="18677" y="-1"/>
                </a:moveTo>
                <a:cubicBezTo>
                  <a:pt x="20591" y="3295"/>
                  <a:pt x="21600" y="7038"/>
                  <a:pt x="21600" y="10850"/>
                </a:cubicBezTo>
                <a:cubicBezTo>
                  <a:pt x="21600" y="14474"/>
                  <a:pt x="20688" y="18039"/>
                  <a:pt x="18948" y="21219"/>
                </a:cubicBezTo>
                <a:lnTo>
                  <a:pt x="0" y="1085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3" name="Line 15"/>
          <p:cNvSpPr>
            <a:spLocks noChangeShapeType="1"/>
          </p:cNvSpPr>
          <p:nvPr/>
        </p:nvSpPr>
        <p:spPr bwMode="auto">
          <a:xfrm>
            <a:off x="5389563" y="2022475"/>
            <a:ext cx="2540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4" name="Line 16"/>
          <p:cNvSpPr>
            <a:spLocks noChangeShapeType="1"/>
          </p:cNvSpPr>
          <p:nvPr/>
        </p:nvSpPr>
        <p:spPr bwMode="auto">
          <a:xfrm flipH="1">
            <a:off x="5324475" y="2128838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5" name="Line 17"/>
          <p:cNvSpPr>
            <a:spLocks noChangeShapeType="1"/>
          </p:cNvSpPr>
          <p:nvPr/>
        </p:nvSpPr>
        <p:spPr bwMode="auto">
          <a:xfrm flipH="1">
            <a:off x="5324475" y="223520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6" name="Line 18"/>
          <p:cNvSpPr>
            <a:spLocks noChangeShapeType="1"/>
          </p:cNvSpPr>
          <p:nvPr/>
        </p:nvSpPr>
        <p:spPr bwMode="auto">
          <a:xfrm flipH="1">
            <a:off x="5324475" y="2341563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7" name="Line 19"/>
          <p:cNvSpPr>
            <a:spLocks noChangeShapeType="1"/>
          </p:cNvSpPr>
          <p:nvPr/>
        </p:nvSpPr>
        <p:spPr bwMode="auto">
          <a:xfrm>
            <a:off x="5324475" y="2128838"/>
            <a:ext cx="1588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8" name="Line 20"/>
          <p:cNvSpPr>
            <a:spLocks noChangeShapeType="1"/>
          </p:cNvSpPr>
          <p:nvPr/>
        </p:nvSpPr>
        <p:spPr bwMode="auto">
          <a:xfrm>
            <a:off x="5324475" y="2235200"/>
            <a:ext cx="1588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9" name="Line 21"/>
          <p:cNvSpPr>
            <a:spLocks noChangeShapeType="1"/>
          </p:cNvSpPr>
          <p:nvPr/>
        </p:nvSpPr>
        <p:spPr bwMode="auto">
          <a:xfrm>
            <a:off x="5324475" y="2341563"/>
            <a:ext cx="1588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0" name="Line 22"/>
          <p:cNvSpPr>
            <a:spLocks noChangeShapeType="1"/>
          </p:cNvSpPr>
          <p:nvPr/>
        </p:nvSpPr>
        <p:spPr bwMode="auto">
          <a:xfrm flipH="1">
            <a:off x="5962650" y="2235200"/>
            <a:ext cx="106363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1" name="Line 23"/>
          <p:cNvSpPr>
            <a:spLocks noChangeShapeType="1"/>
          </p:cNvSpPr>
          <p:nvPr/>
        </p:nvSpPr>
        <p:spPr bwMode="auto">
          <a:xfrm>
            <a:off x="4157663" y="3297238"/>
            <a:ext cx="1587" cy="423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2" name="Line 24"/>
          <p:cNvSpPr>
            <a:spLocks noChangeShapeType="1"/>
          </p:cNvSpPr>
          <p:nvPr/>
        </p:nvSpPr>
        <p:spPr bwMode="auto">
          <a:xfrm>
            <a:off x="4157663" y="3721100"/>
            <a:ext cx="3175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3" name="Arc 25"/>
          <p:cNvSpPr>
            <a:spLocks/>
          </p:cNvSpPr>
          <p:nvPr/>
        </p:nvSpPr>
        <p:spPr bwMode="auto">
          <a:xfrm>
            <a:off x="4475163" y="3297238"/>
            <a:ext cx="223837" cy="434975"/>
          </a:xfrm>
          <a:custGeom>
            <a:avLst/>
            <a:gdLst>
              <a:gd name="T0" fmla="*/ 342 w 22264"/>
              <a:gd name="T1" fmla="*/ 91 h 43200"/>
              <a:gd name="T2" fmla="*/ 0 w 22264"/>
              <a:gd name="T3" fmla="*/ 434874 h 43200"/>
              <a:gd name="T4" fmla="*/ 6676 w 22264"/>
              <a:gd name="T5" fmla="*/ 217488 h 43200"/>
              <a:gd name="T6" fmla="*/ 0 60000 65536"/>
              <a:gd name="T7" fmla="*/ 0 60000 65536"/>
              <a:gd name="T8" fmla="*/ 0 60000 65536"/>
              <a:gd name="T9" fmla="*/ 0 w 22264"/>
              <a:gd name="T10" fmla="*/ 0 h 43200"/>
              <a:gd name="T11" fmla="*/ 22264 w 2226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64" h="43200" fill="none" extrusionOk="0">
                <a:moveTo>
                  <a:pt x="34" y="9"/>
                </a:moveTo>
                <a:cubicBezTo>
                  <a:pt x="243" y="3"/>
                  <a:pt x="453" y="-1"/>
                  <a:pt x="664" y="0"/>
                </a:cubicBezTo>
                <a:cubicBezTo>
                  <a:pt x="12593" y="0"/>
                  <a:pt x="22264" y="9670"/>
                  <a:pt x="22264" y="21600"/>
                </a:cubicBezTo>
                <a:cubicBezTo>
                  <a:pt x="22264" y="33529"/>
                  <a:pt x="12593" y="43200"/>
                  <a:pt x="664" y="43200"/>
                </a:cubicBezTo>
                <a:cubicBezTo>
                  <a:pt x="442" y="43200"/>
                  <a:pt x="221" y="43196"/>
                  <a:pt x="0" y="43189"/>
                </a:cubicBezTo>
              </a:path>
              <a:path w="22264" h="43200" stroke="0" extrusionOk="0">
                <a:moveTo>
                  <a:pt x="34" y="9"/>
                </a:moveTo>
                <a:cubicBezTo>
                  <a:pt x="243" y="3"/>
                  <a:pt x="453" y="-1"/>
                  <a:pt x="664" y="0"/>
                </a:cubicBezTo>
                <a:cubicBezTo>
                  <a:pt x="12593" y="0"/>
                  <a:pt x="22264" y="9670"/>
                  <a:pt x="22264" y="21600"/>
                </a:cubicBezTo>
                <a:cubicBezTo>
                  <a:pt x="22264" y="33529"/>
                  <a:pt x="12593" y="43200"/>
                  <a:pt x="664" y="43200"/>
                </a:cubicBezTo>
                <a:cubicBezTo>
                  <a:pt x="442" y="43200"/>
                  <a:pt x="221" y="43196"/>
                  <a:pt x="0" y="43189"/>
                </a:cubicBezTo>
                <a:lnTo>
                  <a:pt x="664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4" name="Line 26"/>
          <p:cNvSpPr>
            <a:spLocks noChangeShapeType="1"/>
          </p:cNvSpPr>
          <p:nvPr/>
        </p:nvSpPr>
        <p:spPr bwMode="auto">
          <a:xfrm flipH="1">
            <a:off x="4157663" y="3297238"/>
            <a:ext cx="3175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5" name="Line 27"/>
          <p:cNvSpPr>
            <a:spLocks noChangeShapeType="1"/>
          </p:cNvSpPr>
          <p:nvPr/>
        </p:nvSpPr>
        <p:spPr bwMode="auto">
          <a:xfrm>
            <a:off x="4051300" y="340360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6" name="Line 28"/>
          <p:cNvSpPr>
            <a:spLocks noChangeShapeType="1"/>
          </p:cNvSpPr>
          <p:nvPr/>
        </p:nvSpPr>
        <p:spPr bwMode="auto">
          <a:xfrm>
            <a:off x="4051300" y="3614738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7" name="Line 29"/>
          <p:cNvSpPr>
            <a:spLocks noChangeShapeType="1"/>
          </p:cNvSpPr>
          <p:nvPr/>
        </p:nvSpPr>
        <p:spPr bwMode="auto">
          <a:xfrm flipH="1">
            <a:off x="4687888" y="3509963"/>
            <a:ext cx="10636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705600" y="1066800"/>
            <a:ext cx="425450" cy="6381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79" name="Freeform 31"/>
          <p:cNvSpPr>
            <a:spLocks/>
          </p:cNvSpPr>
          <p:nvPr/>
        </p:nvSpPr>
        <p:spPr bwMode="auto">
          <a:xfrm>
            <a:off x="6705600" y="1460500"/>
            <a:ext cx="31750" cy="63500"/>
          </a:xfrm>
          <a:custGeom>
            <a:avLst/>
            <a:gdLst>
              <a:gd name="T0" fmla="*/ 0 w 3"/>
              <a:gd name="T1" fmla="*/ 0 h 6"/>
              <a:gd name="T2" fmla="*/ 3 w 3"/>
              <a:gd name="T3" fmla="*/ 3 h 6"/>
              <a:gd name="T4" fmla="*/ 0 w 3"/>
              <a:gd name="T5" fmla="*/ 6 h 6"/>
              <a:gd name="T6" fmla="*/ 0 60000 65536"/>
              <a:gd name="T7" fmla="*/ 0 60000 65536"/>
              <a:gd name="T8" fmla="*/ 0 60000 65536"/>
              <a:gd name="T9" fmla="*/ 0 w 3"/>
              <a:gd name="T10" fmla="*/ 0 h 6"/>
              <a:gd name="T11" fmla="*/ 3 w 3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" h="6">
                <a:moveTo>
                  <a:pt x="0" y="0"/>
                </a:moveTo>
                <a:lnTo>
                  <a:pt x="3" y="3"/>
                </a:lnTo>
                <a:lnTo>
                  <a:pt x="0" y="6"/>
                </a:lnTo>
              </a:path>
            </a:pathLst>
          </a:custGeom>
          <a:noFill/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0" name="Line 32"/>
          <p:cNvSpPr>
            <a:spLocks noChangeShapeType="1"/>
          </p:cNvSpPr>
          <p:nvPr/>
        </p:nvSpPr>
        <p:spPr bwMode="auto">
          <a:xfrm>
            <a:off x="6386513" y="1492250"/>
            <a:ext cx="3190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1" name="Line 33"/>
          <p:cNvSpPr>
            <a:spLocks noChangeShapeType="1"/>
          </p:cNvSpPr>
          <p:nvPr/>
        </p:nvSpPr>
        <p:spPr bwMode="auto">
          <a:xfrm>
            <a:off x="6599238" y="1279525"/>
            <a:ext cx="1063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2" name="Line 34"/>
          <p:cNvSpPr>
            <a:spLocks noChangeShapeType="1"/>
          </p:cNvSpPr>
          <p:nvPr/>
        </p:nvSpPr>
        <p:spPr bwMode="auto">
          <a:xfrm flipH="1">
            <a:off x="7131050" y="1279525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759575" y="1449388"/>
            <a:ext cx="23495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 b="1">
                <a:latin typeface="Arial" pitchFamily="34" charset="0"/>
              </a:rPr>
              <a:t>CLK</a:t>
            </a:r>
            <a:endParaRPr lang="it-IT" sz="900" b="1"/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759575" y="1236663"/>
            <a:ext cx="8255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 b="1">
                <a:latin typeface="Arial" pitchFamily="34" charset="0"/>
              </a:rPr>
              <a:t>D</a:t>
            </a:r>
            <a:endParaRPr lang="it-IT" sz="900" b="1"/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7002463" y="1236663"/>
            <a:ext cx="79375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800" b="1">
                <a:latin typeface="Arial" pitchFamily="34" charset="0"/>
              </a:rPr>
              <a:t>Q</a:t>
            </a:r>
            <a:endParaRPr lang="it-IT" sz="800" b="1"/>
          </a:p>
        </p:txBody>
      </p:sp>
      <p:sp>
        <p:nvSpPr>
          <p:cNvPr id="6186" name="Line 38"/>
          <p:cNvSpPr>
            <a:spLocks noChangeShapeType="1"/>
          </p:cNvSpPr>
          <p:nvPr/>
        </p:nvSpPr>
        <p:spPr bwMode="auto">
          <a:xfrm>
            <a:off x="4157663" y="1385888"/>
            <a:ext cx="1587" cy="425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7" name="Line 39"/>
          <p:cNvSpPr>
            <a:spLocks noChangeShapeType="1"/>
          </p:cNvSpPr>
          <p:nvPr/>
        </p:nvSpPr>
        <p:spPr bwMode="auto">
          <a:xfrm>
            <a:off x="4157663" y="1811338"/>
            <a:ext cx="3175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8" name="Arc 40"/>
          <p:cNvSpPr>
            <a:spLocks/>
          </p:cNvSpPr>
          <p:nvPr/>
        </p:nvSpPr>
        <p:spPr bwMode="auto">
          <a:xfrm>
            <a:off x="4475163" y="1385888"/>
            <a:ext cx="223837" cy="434975"/>
          </a:xfrm>
          <a:custGeom>
            <a:avLst/>
            <a:gdLst>
              <a:gd name="T0" fmla="*/ 292 w 22259"/>
              <a:gd name="T1" fmla="*/ 91 h 43200"/>
              <a:gd name="T2" fmla="*/ 0 w 22259"/>
              <a:gd name="T3" fmla="*/ 434874 h 43200"/>
              <a:gd name="T4" fmla="*/ 6627 w 22259"/>
              <a:gd name="T5" fmla="*/ 217488 h 43200"/>
              <a:gd name="T6" fmla="*/ 0 60000 65536"/>
              <a:gd name="T7" fmla="*/ 0 60000 65536"/>
              <a:gd name="T8" fmla="*/ 0 60000 65536"/>
              <a:gd name="T9" fmla="*/ 0 w 22259"/>
              <a:gd name="T10" fmla="*/ 0 h 43200"/>
              <a:gd name="T11" fmla="*/ 22259 w 2225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59" h="43200" fill="none" extrusionOk="0">
                <a:moveTo>
                  <a:pt x="29" y="9"/>
                </a:moveTo>
                <a:cubicBezTo>
                  <a:pt x="238" y="3"/>
                  <a:pt x="448" y="-1"/>
                  <a:pt x="659" y="0"/>
                </a:cubicBezTo>
                <a:cubicBezTo>
                  <a:pt x="12588" y="0"/>
                  <a:pt x="22259" y="9670"/>
                  <a:pt x="22259" y="21600"/>
                </a:cubicBezTo>
                <a:cubicBezTo>
                  <a:pt x="22259" y="33529"/>
                  <a:pt x="12588" y="43200"/>
                  <a:pt x="659" y="43200"/>
                </a:cubicBezTo>
                <a:cubicBezTo>
                  <a:pt x="439" y="43200"/>
                  <a:pt x="219" y="43196"/>
                  <a:pt x="0" y="43189"/>
                </a:cubicBezTo>
              </a:path>
              <a:path w="22259" h="43200" stroke="0" extrusionOk="0">
                <a:moveTo>
                  <a:pt x="29" y="9"/>
                </a:moveTo>
                <a:cubicBezTo>
                  <a:pt x="238" y="3"/>
                  <a:pt x="448" y="-1"/>
                  <a:pt x="659" y="0"/>
                </a:cubicBezTo>
                <a:cubicBezTo>
                  <a:pt x="12588" y="0"/>
                  <a:pt x="22259" y="9670"/>
                  <a:pt x="22259" y="21600"/>
                </a:cubicBezTo>
                <a:cubicBezTo>
                  <a:pt x="22259" y="33529"/>
                  <a:pt x="12588" y="43200"/>
                  <a:pt x="659" y="43200"/>
                </a:cubicBezTo>
                <a:cubicBezTo>
                  <a:pt x="439" y="43200"/>
                  <a:pt x="219" y="43196"/>
                  <a:pt x="0" y="43189"/>
                </a:cubicBezTo>
                <a:lnTo>
                  <a:pt x="659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9" name="Line 41"/>
          <p:cNvSpPr>
            <a:spLocks noChangeShapeType="1"/>
          </p:cNvSpPr>
          <p:nvPr/>
        </p:nvSpPr>
        <p:spPr bwMode="auto">
          <a:xfrm flipH="1">
            <a:off x="4157663" y="1385888"/>
            <a:ext cx="3175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0" name="Line 42"/>
          <p:cNvSpPr>
            <a:spLocks noChangeShapeType="1"/>
          </p:cNvSpPr>
          <p:nvPr/>
        </p:nvSpPr>
        <p:spPr bwMode="auto">
          <a:xfrm>
            <a:off x="4051300" y="149225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1" name="Line 43"/>
          <p:cNvSpPr>
            <a:spLocks noChangeShapeType="1"/>
          </p:cNvSpPr>
          <p:nvPr/>
        </p:nvSpPr>
        <p:spPr bwMode="auto">
          <a:xfrm flipH="1">
            <a:off x="4687888" y="1598613"/>
            <a:ext cx="10636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2" name="Line 44"/>
          <p:cNvSpPr>
            <a:spLocks noChangeShapeType="1"/>
          </p:cNvSpPr>
          <p:nvPr/>
        </p:nvSpPr>
        <p:spPr bwMode="auto">
          <a:xfrm>
            <a:off x="4051300" y="1598613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3" name="Line 45"/>
          <p:cNvSpPr>
            <a:spLocks noChangeShapeType="1"/>
          </p:cNvSpPr>
          <p:nvPr/>
        </p:nvSpPr>
        <p:spPr bwMode="auto">
          <a:xfrm>
            <a:off x="4051300" y="1704975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4" name="Rectangle 46"/>
          <p:cNvSpPr>
            <a:spLocks noChangeArrowheads="1"/>
          </p:cNvSpPr>
          <p:nvPr/>
        </p:nvSpPr>
        <p:spPr bwMode="auto">
          <a:xfrm>
            <a:off x="6705600" y="2022475"/>
            <a:ext cx="425450" cy="6381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5" name="Freeform 47"/>
          <p:cNvSpPr>
            <a:spLocks/>
          </p:cNvSpPr>
          <p:nvPr/>
        </p:nvSpPr>
        <p:spPr bwMode="auto">
          <a:xfrm>
            <a:off x="6705600" y="2416175"/>
            <a:ext cx="31750" cy="63500"/>
          </a:xfrm>
          <a:custGeom>
            <a:avLst/>
            <a:gdLst>
              <a:gd name="T0" fmla="*/ 0 w 3"/>
              <a:gd name="T1" fmla="*/ 0 h 6"/>
              <a:gd name="T2" fmla="*/ 3 w 3"/>
              <a:gd name="T3" fmla="*/ 3 h 6"/>
              <a:gd name="T4" fmla="*/ 0 w 3"/>
              <a:gd name="T5" fmla="*/ 6 h 6"/>
              <a:gd name="T6" fmla="*/ 0 60000 65536"/>
              <a:gd name="T7" fmla="*/ 0 60000 65536"/>
              <a:gd name="T8" fmla="*/ 0 60000 65536"/>
              <a:gd name="T9" fmla="*/ 0 w 3"/>
              <a:gd name="T10" fmla="*/ 0 h 6"/>
              <a:gd name="T11" fmla="*/ 3 w 3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" h="6">
                <a:moveTo>
                  <a:pt x="0" y="0"/>
                </a:moveTo>
                <a:lnTo>
                  <a:pt x="3" y="3"/>
                </a:lnTo>
                <a:lnTo>
                  <a:pt x="0" y="6"/>
                </a:lnTo>
              </a:path>
            </a:pathLst>
          </a:custGeom>
          <a:noFill/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6" name="Line 48"/>
          <p:cNvSpPr>
            <a:spLocks noChangeShapeType="1"/>
          </p:cNvSpPr>
          <p:nvPr/>
        </p:nvSpPr>
        <p:spPr bwMode="auto">
          <a:xfrm>
            <a:off x="6386513" y="2447925"/>
            <a:ext cx="3190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7" name="Line 49"/>
          <p:cNvSpPr>
            <a:spLocks noChangeShapeType="1"/>
          </p:cNvSpPr>
          <p:nvPr/>
        </p:nvSpPr>
        <p:spPr bwMode="auto">
          <a:xfrm>
            <a:off x="6599238" y="2235200"/>
            <a:ext cx="1063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8" name="Line 50"/>
          <p:cNvSpPr>
            <a:spLocks noChangeShapeType="1"/>
          </p:cNvSpPr>
          <p:nvPr/>
        </p:nvSpPr>
        <p:spPr bwMode="auto">
          <a:xfrm flipH="1">
            <a:off x="7131050" y="223520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99" name="Rectangle 51"/>
          <p:cNvSpPr>
            <a:spLocks noChangeArrowheads="1"/>
          </p:cNvSpPr>
          <p:nvPr/>
        </p:nvSpPr>
        <p:spPr bwMode="auto">
          <a:xfrm>
            <a:off x="6759575" y="2405063"/>
            <a:ext cx="23495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 b="1">
                <a:latin typeface="Arial" pitchFamily="34" charset="0"/>
              </a:rPr>
              <a:t>CLK</a:t>
            </a:r>
            <a:endParaRPr lang="it-IT" sz="900" b="1"/>
          </a:p>
        </p:txBody>
      </p:sp>
      <p:sp>
        <p:nvSpPr>
          <p:cNvPr id="6200" name="Rectangle 52"/>
          <p:cNvSpPr>
            <a:spLocks noChangeArrowheads="1"/>
          </p:cNvSpPr>
          <p:nvPr/>
        </p:nvSpPr>
        <p:spPr bwMode="auto">
          <a:xfrm>
            <a:off x="6759575" y="2192338"/>
            <a:ext cx="8255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 b="1">
                <a:latin typeface="Arial" pitchFamily="34" charset="0"/>
              </a:rPr>
              <a:t>D</a:t>
            </a:r>
            <a:endParaRPr lang="it-IT" sz="900" b="1"/>
          </a:p>
        </p:txBody>
      </p:sp>
      <p:sp>
        <p:nvSpPr>
          <p:cNvPr id="6201" name="Rectangle 53"/>
          <p:cNvSpPr>
            <a:spLocks noChangeArrowheads="1"/>
          </p:cNvSpPr>
          <p:nvPr/>
        </p:nvSpPr>
        <p:spPr bwMode="auto">
          <a:xfrm>
            <a:off x="7002463" y="2192338"/>
            <a:ext cx="8890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 b="1">
                <a:latin typeface="Arial" pitchFamily="34" charset="0"/>
              </a:rPr>
              <a:t>Q</a:t>
            </a:r>
            <a:endParaRPr lang="it-IT" sz="900" b="1"/>
          </a:p>
        </p:txBody>
      </p:sp>
      <p:sp>
        <p:nvSpPr>
          <p:cNvPr id="6202" name="Line 54"/>
          <p:cNvSpPr>
            <a:spLocks noChangeShapeType="1"/>
          </p:cNvSpPr>
          <p:nvPr/>
        </p:nvSpPr>
        <p:spPr bwMode="auto">
          <a:xfrm>
            <a:off x="4157663" y="4570413"/>
            <a:ext cx="1587" cy="425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3" name="Line 55"/>
          <p:cNvSpPr>
            <a:spLocks noChangeShapeType="1"/>
          </p:cNvSpPr>
          <p:nvPr/>
        </p:nvSpPr>
        <p:spPr bwMode="auto">
          <a:xfrm>
            <a:off x="4157663" y="4995863"/>
            <a:ext cx="3175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4" name="Arc 56"/>
          <p:cNvSpPr>
            <a:spLocks/>
          </p:cNvSpPr>
          <p:nvPr/>
        </p:nvSpPr>
        <p:spPr bwMode="auto">
          <a:xfrm>
            <a:off x="4475163" y="4570413"/>
            <a:ext cx="223837" cy="436562"/>
          </a:xfrm>
          <a:custGeom>
            <a:avLst/>
            <a:gdLst>
              <a:gd name="T0" fmla="*/ 392 w 22267"/>
              <a:gd name="T1" fmla="*/ 91 h 43200"/>
              <a:gd name="T2" fmla="*/ 0 w 22267"/>
              <a:gd name="T3" fmla="*/ 436461 h 43200"/>
              <a:gd name="T4" fmla="*/ 6705 w 22267"/>
              <a:gd name="T5" fmla="*/ 218281 h 43200"/>
              <a:gd name="T6" fmla="*/ 0 60000 65536"/>
              <a:gd name="T7" fmla="*/ 0 60000 65536"/>
              <a:gd name="T8" fmla="*/ 0 60000 65536"/>
              <a:gd name="T9" fmla="*/ 0 w 22267"/>
              <a:gd name="T10" fmla="*/ 0 h 43200"/>
              <a:gd name="T11" fmla="*/ 22267 w 222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67" h="43200" fill="none" extrusionOk="0">
                <a:moveTo>
                  <a:pt x="39" y="9"/>
                </a:moveTo>
                <a:cubicBezTo>
                  <a:pt x="248" y="3"/>
                  <a:pt x="457" y="-1"/>
                  <a:pt x="667" y="0"/>
                </a:cubicBezTo>
                <a:cubicBezTo>
                  <a:pt x="12596" y="0"/>
                  <a:pt x="22267" y="9670"/>
                  <a:pt x="22267" y="21600"/>
                </a:cubicBezTo>
                <a:cubicBezTo>
                  <a:pt x="22267" y="33529"/>
                  <a:pt x="12596" y="43200"/>
                  <a:pt x="667" y="43200"/>
                </a:cubicBezTo>
                <a:cubicBezTo>
                  <a:pt x="444" y="43200"/>
                  <a:pt x="222" y="43196"/>
                  <a:pt x="0" y="43189"/>
                </a:cubicBezTo>
              </a:path>
              <a:path w="22267" h="43200" stroke="0" extrusionOk="0">
                <a:moveTo>
                  <a:pt x="39" y="9"/>
                </a:moveTo>
                <a:cubicBezTo>
                  <a:pt x="248" y="3"/>
                  <a:pt x="457" y="-1"/>
                  <a:pt x="667" y="0"/>
                </a:cubicBezTo>
                <a:cubicBezTo>
                  <a:pt x="12596" y="0"/>
                  <a:pt x="22267" y="9670"/>
                  <a:pt x="22267" y="21600"/>
                </a:cubicBezTo>
                <a:cubicBezTo>
                  <a:pt x="22267" y="33529"/>
                  <a:pt x="12596" y="43200"/>
                  <a:pt x="667" y="43200"/>
                </a:cubicBezTo>
                <a:cubicBezTo>
                  <a:pt x="444" y="43200"/>
                  <a:pt x="222" y="43196"/>
                  <a:pt x="0" y="43189"/>
                </a:cubicBezTo>
                <a:lnTo>
                  <a:pt x="667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5" name="Line 57"/>
          <p:cNvSpPr>
            <a:spLocks noChangeShapeType="1"/>
          </p:cNvSpPr>
          <p:nvPr/>
        </p:nvSpPr>
        <p:spPr bwMode="auto">
          <a:xfrm flipH="1">
            <a:off x="4157663" y="4570413"/>
            <a:ext cx="3175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6" name="Line 58"/>
          <p:cNvSpPr>
            <a:spLocks noChangeShapeType="1"/>
          </p:cNvSpPr>
          <p:nvPr/>
        </p:nvSpPr>
        <p:spPr bwMode="auto">
          <a:xfrm>
            <a:off x="4051300" y="4676775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7" name="Line 59"/>
          <p:cNvSpPr>
            <a:spLocks noChangeShapeType="1"/>
          </p:cNvSpPr>
          <p:nvPr/>
        </p:nvSpPr>
        <p:spPr bwMode="auto">
          <a:xfrm>
            <a:off x="4051300" y="488950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8" name="Line 60"/>
          <p:cNvSpPr>
            <a:spLocks noChangeShapeType="1"/>
          </p:cNvSpPr>
          <p:nvPr/>
        </p:nvSpPr>
        <p:spPr bwMode="auto">
          <a:xfrm flipH="1">
            <a:off x="4687888" y="4783138"/>
            <a:ext cx="10636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09" name="Line 61"/>
          <p:cNvSpPr>
            <a:spLocks noChangeShapeType="1"/>
          </p:cNvSpPr>
          <p:nvPr/>
        </p:nvSpPr>
        <p:spPr bwMode="auto">
          <a:xfrm>
            <a:off x="5389563" y="4359275"/>
            <a:ext cx="2540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0" name="Arc 62"/>
          <p:cNvSpPr>
            <a:spLocks/>
          </p:cNvSpPr>
          <p:nvPr/>
        </p:nvSpPr>
        <p:spPr bwMode="auto">
          <a:xfrm>
            <a:off x="5643563" y="3933825"/>
            <a:ext cx="338137" cy="355600"/>
          </a:xfrm>
          <a:custGeom>
            <a:avLst/>
            <a:gdLst>
              <a:gd name="T0" fmla="*/ 0 w 20502"/>
              <a:gd name="T1" fmla="*/ 346 h 21600"/>
              <a:gd name="T2" fmla="*/ 338137 w 20502"/>
              <a:gd name="T3" fmla="*/ 204025 h 21600"/>
              <a:gd name="T4" fmla="*/ 15883 w 20502"/>
              <a:gd name="T5" fmla="*/ 355600 h 21600"/>
              <a:gd name="T6" fmla="*/ 0 60000 65536"/>
              <a:gd name="T7" fmla="*/ 0 60000 65536"/>
              <a:gd name="T8" fmla="*/ 0 60000 65536"/>
              <a:gd name="T9" fmla="*/ 0 w 20502"/>
              <a:gd name="T10" fmla="*/ 0 h 21600"/>
              <a:gd name="T11" fmla="*/ 20502 w 2050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02" h="21600" fill="none" extrusionOk="0">
                <a:moveTo>
                  <a:pt x="0" y="21"/>
                </a:moveTo>
                <a:cubicBezTo>
                  <a:pt x="320" y="7"/>
                  <a:pt x="641" y="-1"/>
                  <a:pt x="963" y="0"/>
                </a:cubicBezTo>
                <a:cubicBezTo>
                  <a:pt x="9326" y="0"/>
                  <a:pt x="16937" y="4827"/>
                  <a:pt x="20502" y="12392"/>
                </a:cubicBezTo>
              </a:path>
              <a:path w="20502" h="21600" stroke="0" extrusionOk="0">
                <a:moveTo>
                  <a:pt x="0" y="21"/>
                </a:moveTo>
                <a:cubicBezTo>
                  <a:pt x="320" y="7"/>
                  <a:pt x="641" y="-1"/>
                  <a:pt x="963" y="0"/>
                </a:cubicBezTo>
                <a:cubicBezTo>
                  <a:pt x="9326" y="0"/>
                  <a:pt x="16937" y="4827"/>
                  <a:pt x="20502" y="12392"/>
                </a:cubicBezTo>
                <a:lnTo>
                  <a:pt x="963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1" name="Arc 63"/>
          <p:cNvSpPr>
            <a:spLocks/>
          </p:cNvSpPr>
          <p:nvPr/>
        </p:nvSpPr>
        <p:spPr bwMode="auto">
          <a:xfrm>
            <a:off x="5643563" y="4024313"/>
            <a:ext cx="338137" cy="344487"/>
          </a:xfrm>
          <a:custGeom>
            <a:avLst/>
            <a:gdLst>
              <a:gd name="T0" fmla="*/ 338137 w 21134"/>
              <a:gd name="T1" fmla="*/ 129645 h 21600"/>
              <a:gd name="T2" fmla="*/ 0 w 21134"/>
              <a:gd name="T3" fmla="*/ 344024 h 21600"/>
              <a:gd name="T4" fmla="*/ 17952 w 21134"/>
              <a:gd name="T5" fmla="*/ 0 h 21600"/>
              <a:gd name="T6" fmla="*/ 0 60000 65536"/>
              <a:gd name="T7" fmla="*/ 0 60000 65536"/>
              <a:gd name="T8" fmla="*/ 0 60000 65536"/>
              <a:gd name="T9" fmla="*/ 0 w 21134"/>
              <a:gd name="T10" fmla="*/ 0 h 21600"/>
              <a:gd name="T11" fmla="*/ 21134 w 211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34" h="21600" fill="none" extrusionOk="0">
                <a:moveTo>
                  <a:pt x="21133" y="8128"/>
                </a:moveTo>
                <a:cubicBezTo>
                  <a:pt x="17825" y="16273"/>
                  <a:pt x="9912" y="21599"/>
                  <a:pt x="1122" y="21600"/>
                </a:cubicBezTo>
                <a:cubicBezTo>
                  <a:pt x="747" y="21600"/>
                  <a:pt x="373" y="21590"/>
                  <a:pt x="0" y="21570"/>
                </a:cubicBezTo>
              </a:path>
              <a:path w="21134" h="21600" stroke="0" extrusionOk="0">
                <a:moveTo>
                  <a:pt x="21133" y="8128"/>
                </a:moveTo>
                <a:cubicBezTo>
                  <a:pt x="17825" y="16273"/>
                  <a:pt x="9912" y="21599"/>
                  <a:pt x="1122" y="21600"/>
                </a:cubicBezTo>
                <a:cubicBezTo>
                  <a:pt x="747" y="21600"/>
                  <a:pt x="373" y="21590"/>
                  <a:pt x="0" y="21570"/>
                </a:cubicBezTo>
                <a:lnTo>
                  <a:pt x="1122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2" name="Arc 64"/>
          <p:cNvSpPr>
            <a:spLocks/>
          </p:cNvSpPr>
          <p:nvPr/>
        </p:nvSpPr>
        <p:spPr bwMode="auto">
          <a:xfrm>
            <a:off x="5011738" y="3937000"/>
            <a:ext cx="430212" cy="422275"/>
          </a:xfrm>
          <a:custGeom>
            <a:avLst/>
            <a:gdLst>
              <a:gd name="T0" fmla="*/ 372850 w 21600"/>
              <a:gd name="T1" fmla="*/ 0 h 21192"/>
              <a:gd name="T2" fmla="*/ 376894 w 21600"/>
              <a:gd name="T3" fmla="*/ 422275 h 21192"/>
              <a:gd name="T4" fmla="*/ 0 w 21600"/>
              <a:gd name="T5" fmla="*/ 214724 h 21192"/>
              <a:gd name="T6" fmla="*/ 0 60000 65536"/>
              <a:gd name="T7" fmla="*/ 0 60000 65536"/>
              <a:gd name="T8" fmla="*/ 0 60000 65536"/>
              <a:gd name="T9" fmla="*/ 0 w 21600"/>
              <a:gd name="T10" fmla="*/ 0 h 21192"/>
              <a:gd name="T11" fmla="*/ 21600 w 21600"/>
              <a:gd name="T12" fmla="*/ 21192 h 21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92" fill="none" extrusionOk="0">
                <a:moveTo>
                  <a:pt x="18719" y="0"/>
                </a:moveTo>
                <a:cubicBezTo>
                  <a:pt x="20606" y="3277"/>
                  <a:pt x="21600" y="6993"/>
                  <a:pt x="21600" y="10776"/>
                </a:cubicBezTo>
                <a:cubicBezTo>
                  <a:pt x="21600" y="14418"/>
                  <a:pt x="20679" y="18001"/>
                  <a:pt x="18922" y="21191"/>
                </a:cubicBezTo>
              </a:path>
              <a:path w="21600" h="21192" stroke="0" extrusionOk="0">
                <a:moveTo>
                  <a:pt x="18719" y="0"/>
                </a:moveTo>
                <a:cubicBezTo>
                  <a:pt x="20606" y="3277"/>
                  <a:pt x="21600" y="6993"/>
                  <a:pt x="21600" y="10776"/>
                </a:cubicBezTo>
                <a:cubicBezTo>
                  <a:pt x="21600" y="14418"/>
                  <a:pt x="20679" y="18001"/>
                  <a:pt x="18922" y="21191"/>
                </a:cubicBezTo>
                <a:lnTo>
                  <a:pt x="0" y="10776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3" name="Line 65"/>
          <p:cNvSpPr>
            <a:spLocks noChangeShapeType="1"/>
          </p:cNvSpPr>
          <p:nvPr/>
        </p:nvSpPr>
        <p:spPr bwMode="auto">
          <a:xfrm>
            <a:off x="5389563" y="3933825"/>
            <a:ext cx="2540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4" name="Line 66"/>
          <p:cNvSpPr>
            <a:spLocks noChangeShapeType="1"/>
          </p:cNvSpPr>
          <p:nvPr/>
        </p:nvSpPr>
        <p:spPr bwMode="auto">
          <a:xfrm flipH="1">
            <a:off x="5324475" y="4040188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5" name="Line 67"/>
          <p:cNvSpPr>
            <a:spLocks noChangeShapeType="1"/>
          </p:cNvSpPr>
          <p:nvPr/>
        </p:nvSpPr>
        <p:spPr bwMode="auto">
          <a:xfrm flipH="1">
            <a:off x="5324475" y="414655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6" name="Line 68"/>
          <p:cNvSpPr>
            <a:spLocks noChangeShapeType="1"/>
          </p:cNvSpPr>
          <p:nvPr/>
        </p:nvSpPr>
        <p:spPr bwMode="auto">
          <a:xfrm flipH="1">
            <a:off x="5324475" y="4252913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7" name="Line 69"/>
          <p:cNvSpPr>
            <a:spLocks noChangeShapeType="1"/>
          </p:cNvSpPr>
          <p:nvPr/>
        </p:nvSpPr>
        <p:spPr bwMode="auto">
          <a:xfrm>
            <a:off x="5324475" y="4040188"/>
            <a:ext cx="1588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8" name="Line 70"/>
          <p:cNvSpPr>
            <a:spLocks noChangeShapeType="1"/>
          </p:cNvSpPr>
          <p:nvPr/>
        </p:nvSpPr>
        <p:spPr bwMode="auto">
          <a:xfrm>
            <a:off x="5324475" y="4146550"/>
            <a:ext cx="1588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19" name="Line 71"/>
          <p:cNvSpPr>
            <a:spLocks noChangeShapeType="1"/>
          </p:cNvSpPr>
          <p:nvPr/>
        </p:nvSpPr>
        <p:spPr bwMode="auto">
          <a:xfrm>
            <a:off x="5324475" y="4252913"/>
            <a:ext cx="1588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0" name="Line 72"/>
          <p:cNvSpPr>
            <a:spLocks noChangeShapeType="1"/>
          </p:cNvSpPr>
          <p:nvPr/>
        </p:nvSpPr>
        <p:spPr bwMode="auto">
          <a:xfrm flipH="1">
            <a:off x="5962650" y="4146550"/>
            <a:ext cx="106363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1" name="Line 73"/>
          <p:cNvSpPr>
            <a:spLocks noChangeShapeType="1"/>
          </p:cNvSpPr>
          <p:nvPr/>
        </p:nvSpPr>
        <p:spPr bwMode="auto">
          <a:xfrm>
            <a:off x="2670175" y="3084513"/>
            <a:ext cx="1588" cy="425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2" name="Line 74"/>
          <p:cNvSpPr>
            <a:spLocks noChangeShapeType="1"/>
          </p:cNvSpPr>
          <p:nvPr/>
        </p:nvSpPr>
        <p:spPr bwMode="auto">
          <a:xfrm flipV="1">
            <a:off x="2670175" y="3297238"/>
            <a:ext cx="319088" cy="212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3" name="Line 75"/>
          <p:cNvSpPr>
            <a:spLocks noChangeShapeType="1"/>
          </p:cNvSpPr>
          <p:nvPr/>
        </p:nvSpPr>
        <p:spPr bwMode="auto">
          <a:xfrm flipH="1" flipV="1">
            <a:off x="2670175" y="3084513"/>
            <a:ext cx="319088" cy="212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4" name="Line 76"/>
          <p:cNvSpPr>
            <a:spLocks noChangeShapeType="1"/>
          </p:cNvSpPr>
          <p:nvPr/>
        </p:nvSpPr>
        <p:spPr bwMode="auto">
          <a:xfrm>
            <a:off x="2563813" y="3297238"/>
            <a:ext cx="106362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5" name="Oval 77"/>
          <p:cNvSpPr>
            <a:spLocks noChangeArrowheads="1"/>
          </p:cNvSpPr>
          <p:nvPr/>
        </p:nvSpPr>
        <p:spPr bwMode="auto">
          <a:xfrm>
            <a:off x="2989263" y="3265488"/>
            <a:ext cx="63500" cy="635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6" name="Line 78"/>
          <p:cNvSpPr>
            <a:spLocks noChangeShapeType="1"/>
          </p:cNvSpPr>
          <p:nvPr/>
        </p:nvSpPr>
        <p:spPr bwMode="auto">
          <a:xfrm flipH="1">
            <a:off x="3052763" y="3297238"/>
            <a:ext cx="2540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7" name="Line 79"/>
          <p:cNvSpPr>
            <a:spLocks noChangeShapeType="1"/>
          </p:cNvSpPr>
          <p:nvPr/>
        </p:nvSpPr>
        <p:spPr bwMode="auto">
          <a:xfrm>
            <a:off x="4157663" y="3933825"/>
            <a:ext cx="1587" cy="425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8" name="Line 80"/>
          <p:cNvSpPr>
            <a:spLocks noChangeShapeType="1"/>
          </p:cNvSpPr>
          <p:nvPr/>
        </p:nvSpPr>
        <p:spPr bwMode="auto">
          <a:xfrm>
            <a:off x="4157663" y="4359275"/>
            <a:ext cx="3175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29" name="Arc 81"/>
          <p:cNvSpPr>
            <a:spLocks/>
          </p:cNvSpPr>
          <p:nvPr/>
        </p:nvSpPr>
        <p:spPr bwMode="auto">
          <a:xfrm>
            <a:off x="4475163" y="3933825"/>
            <a:ext cx="223837" cy="434975"/>
          </a:xfrm>
          <a:custGeom>
            <a:avLst/>
            <a:gdLst>
              <a:gd name="T0" fmla="*/ 292 w 22259"/>
              <a:gd name="T1" fmla="*/ 91 h 43200"/>
              <a:gd name="T2" fmla="*/ 0 w 22259"/>
              <a:gd name="T3" fmla="*/ 434874 h 43200"/>
              <a:gd name="T4" fmla="*/ 6627 w 22259"/>
              <a:gd name="T5" fmla="*/ 217488 h 43200"/>
              <a:gd name="T6" fmla="*/ 0 60000 65536"/>
              <a:gd name="T7" fmla="*/ 0 60000 65536"/>
              <a:gd name="T8" fmla="*/ 0 60000 65536"/>
              <a:gd name="T9" fmla="*/ 0 w 22259"/>
              <a:gd name="T10" fmla="*/ 0 h 43200"/>
              <a:gd name="T11" fmla="*/ 22259 w 2225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59" h="43200" fill="none" extrusionOk="0">
                <a:moveTo>
                  <a:pt x="29" y="9"/>
                </a:moveTo>
                <a:cubicBezTo>
                  <a:pt x="238" y="3"/>
                  <a:pt x="448" y="-1"/>
                  <a:pt x="659" y="0"/>
                </a:cubicBezTo>
                <a:cubicBezTo>
                  <a:pt x="12588" y="0"/>
                  <a:pt x="22259" y="9670"/>
                  <a:pt x="22259" y="21600"/>
                </a:cubicBezTo>
                <a:cubicBezTo>
                  <a:pt x="22259" y="33529"/>
                  <a:pt x="12588" y="43200"/>
                  <a:pt x="659" y="43200"/>
                </a:cubicBezTo>
                <a:cubicBezTo>
                  <a:pt x="439" y="43200"/>
                  <a:pt x="219" y="43196"/>
                  <a:pt x="0" y="43189"/>
                </a:cubicBezTo>
              </a:path>
              <a:path w="22259" h="43200" stroke="0" extrusionOk="0">
                <a:moveTo>
                  <a:pt x="29" y="9"/>
                </a:moveTo>
                <a:cubicBezTo>
                  <a:pt x="238" y="3"/>
                  <a:pt x="448" y="-1"/>
                  <a:pt x="659" y="0"/>
                </a:cubicBezTo>
                <a:cubicBezTo>
                  <a:pt x="12588" y="0"/>
                  <a:pt x="22259" y="9670"/>
                  <a:pt x="22259" y="21600"/>
                </a:cubicBezTo>
                <a:cubicBezTo>
                  <a:pt x="22259" y="33529"/>
                  <a:pt x="12588" y="43200"/>
                  <a:pt x="659" y="43200"/>
                </a:cubicBezTo>
                <a:cubicBezTo>
                  <a:pt x="439" y="43200"/>
                  <a:pt x="219" y="43196"/>
                  <a:pt x="0" y="43189"/>
                </a:cubicBezTo>
                <a:lnTo>
                  <a:pt x="659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0" name="Line 82"/>
          <p:cNvSpPr>
            <a:spLocks noChangeShapeType="1"/>
          </p:cNvSpPr>
          <p:nvPr/>
        </p:nvSpPr>
        <p:spPr bwMode="auto">
          <a:xfrm flipH="1">
            <a:off x="4157663" y="3933825"/>
            <a:ext cx="3175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1" name="Line 83"/>
          <p:cNvSpPr>
            <a:spLocks noChangeShapeType="1"/>
          </p:cNvSpPr>
          <p:nvPr/>
        </p:nvSpPr>
        <p:spPr bwMode="auto">
          <a:xfrm>
            <a:off x="4051300" y="4040188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2" name="Line 84"/>
          <p:cNvSpPr>
            <a:spLocks noChangeShapeType="1"/>
          </p:cNvSpPr>
          <p:nvPr/>
        </p:nvSpPr>
        <p:spPr bwMode="auto">
          <a:xfrm>
            <a:off x="4051300" y="4252913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3" name="Line 85"/>
          <p:cNvSpPr>
            <a:spLocks noChangeShapeType="1"/>
          </p:cNvSpPr>
          <p:nvPr/>
        </p:nvSpPr>
        <p:spPr bwMode="auto">
          <a:xfrm flipH="1">
            <a:off x="4687888" y="4146550"/>
            <a:ext cx="1063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4" name="Rectangle 86"/>
          <p:cNvSpPr>
            <a:spLocks noChangeArrowheads="1"/>
          </p:cNvSpPr>
          <p:nvPr/>
        </p:nvSpPr>
        <p:spPr bwMode="auto">
          <a:xfrm>
            <a:off x="6705600" y="3933825"/>
            <a:ext cx="425450" cy="6365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5" name="Freeform 87"/>
          <p:cNvSpPr>
            <a:spLocks/>
          </p:cNvSpPr>
          <p:nvPr/>
        </p:nvSpPr>
        <p:spPr bwMode="auto">
          <a:xfrm>
            <a:off x="6705600" y="4327525"/>
            <a:ext cx="31750" cy="63500"/>
          </a:xfrm>
          <a:custGeom>
            <a:avLst/>
            <a:gdLst>
              <a:gd name="T0" fmla="*/ 0 w 3"/>
              <a:gd name="T1" fmla="*/ 0 h 6"/>
              <a:gd name="T2" fmla="*/ 3 w 3"/>
              <a:gd name="T3" fmla="*/ 3 h 6"/>
              <a:gd name="T4" fmla="*/ 0 w 3"/>
              <a:gd name="T5" fmla="*/ 6 h 6"/>
              <a:gd name="T6" fmla="*/ 0 60000 65536"/>
              <a:gd name="T7" fmla="*/ 0 60000 65536"/>
              <a:gd name="T8" fmla="*/ 0 60000 65536"/>
              <a:gd name="T9" fmla="*/ 0 w 3"/>
              <a:gd name="T10" fmla="*/ 0 h 6"/>
              <a:gd name="T11" fmla="*/ 3 w 3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" h="6">
                <a:moveTo>
                  <a:pt x="0" y="0"/>
                </a:moveTo>
                <a:lnTo>
                  <a:pt x="3" y="3"/>
                </a:lnTo>
                <a:lnTo>
                  <a:pt x="0" y="6"/>
                </a:lnTo>
              </a:path>
            </a:pathLst>
          </a:custGeom>
          <a:noFill/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6" name="Line 88"/>
          <p:cNvSpPr>
            <a:spLocks noChangeShapeType="1"/>
          </p:cNvSpPr>
          <p:nvPr/>
        </p:nvSpPr>
        <p:spPr bwMode="auto">
          <a:xfrm>
            <a:off x="6386513" y="4359275"/>
            <a:ext cx="3190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7" name="Line 89"/>
          <p:cNvSpPr>
            <a:spLocks noChangeShapeType="1"/>
          </p:cNvSpPr>
          <p:nvPr/>
        </p:nvSpPr>
        <p:spPr bwMode="auto">
          <a:xfrm>
            <a:off x="6599238" y="4146550"/>
            <a:ext cx="1063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8" name="Line 90"/>
          <p:cNvSpPr>
            <a:spLocks noChangeShapeType="1"/>
          </p:cNvSpPr>
          <p:nvPr/>
        </p:nvSpPr>
        <p:spPr bwMode="auto">
          <a:xfrm flipH="1">
            <a:off x="7131050" y="414655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39" name="Rectangle 91"/>
          <p:cNvSpPr>
            <a:spLocks noChangeArrowheads="1"/>
          </p:cNvSpPr>
          <p:nvPr/>
        </p:nvSpPr>
        <p:spPr bwMode="auto">
          <a:xfrm>
            <a:off x="6759575" y="4316413"/>
            <a:ext cx="23495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 b="1">
                <a:latin typeface="Arial" pitchFamily="34" charset="0"/>
              </a:rPr>
              <a:t>CLK</a:t>
            </a:r>
            <a:endParaRPr lang="it-IT" sz="900" b="1"/>
          </a:p>
        </p:txBody>
      </p:sp>
      <p:sp>
        <p:nvSpPr>
          <p:cNvPr id="6240" name="Rectangle 92"/>
          <p:cNvSpPr>
            <a:spLocks noChangeArrowheads="1"/>
          </p:cNvSpPr>
          <p:nvPr/>
        </p:nvSpPr>
        <p:spPr bwMode="auto">
          <a:xfrm>
            <a:off x="6759575" y="4103688"/>
            <a:ext cx="8255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 b="1">
                <a:latin typeface="Arial" pitchFamily="34" charset="0"/>
              </a:rPr>
              <a:t>D</a:t>
            </a:r>
            <a:endParaRPr lang="it-IT" sz="900" b="1"/>
          </a:p>
        </p:txBody>
      </p:sp>
      <p:sp>
        <p:nvSpPr>
          <p:cNvPr id="6241" name="Rectangle 93"/>
          <p:cNvSpPr>
            <a:spLocks noChangeArrowheads="1"/>
          </p:cNvSpPr>
          <p:nvPr/>
        </p:nvSpPr>
        <p:spPr bwMode="auto">
          <a:xfrm>
            <a:off x="7002463" y="4103688"/>
            <a:ext cx="8890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 b="1">
                <a:latin typeface="Arial" pitchFamily="34" charset="0"/>
              </a:rPr>
              <a:t>Q</a:t>
            </a:r>
            <a:endParaRPr lang="it-IT" sz="900" b="1"/>
          </a:p>
        </p:txBody>
      </p:sp>
      <p:sp>
        <p:nvSpPr>
          <p:cNvPr id="6242" name="Line 94"/>
          <p:cNvSpPr>
            <a:spLocks noChangeShapeType="1"/>
          </p:cNvSpPr>
          <p:nvPr/>
        </p:nvSpPr>
        <p:spPr bwMode="auto">
          <a:xfrm>
            <a:off x="4157663" y="2022475"/>
            <a:ext cx="1587" cy="425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43" name="Line 95"/>
          <p:cNvSpPr>
            <a:spLocks noChangeShapeType="1"/>
          </p:cNvSpPr>
          <p:nvPr/>
        </p:nvSpPr>
        <p:spPr bwMode="auto">
          <a:xfrm>
            <a:off x="4157663" y="2447925"/>
            <a:ext cx="3175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44" name="Arc 96"/>
          <p:cNvSpPr>
            <a:spLocks/>
          </p:cNvSpPr>
          <p:nvPr/>
        </p:nvSpPr>
        <p:spPr bwMode="auto">
          <a:xfrm>
            <a:off x="4475163" y="2022475"/>
            <a:ext cx="223837" cy="436563"/>
          </a:xfrm>
          <a:custGeom>
            <a:avLst/>
            <a:gdLst>
              <a:gd name="T0" fmla="*/ 392 w 22267"/>
              <a:gd name="T1" fmla="*/ 91 h 43200"/>
              <a:gd name="T2" fmla="*/ 0 w 22267"/>
              <a:gd name="T3" fmla="*/ 436462 h 43200"/>
              <a:gd name="T4" fmla="*/ 6705 w 22267"/>
              <a:gd name="T5" fmla="*/ 218282 h 43200"/>
              <a:gd name="T6" fmla="*/ 0 60000 65536"/>
              <a:gd name="T7" fmla="*/ 0 60000 65536"/>
              <a:gd name="T8" fmla="*/ 0 60000 65536"/>
              <a:gd name="T9" fmla="*/ 0 w 22267"/>
              <a:gd name="T10" fmla="*/ 0 h 43200"/>
              <a:gd name="T11" fmla="*/ 22267 w 222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67" h="43200" fill="none" extrusionOk="0">
                <a:moveTo>
                  <a:pt x="39" y="9"/>
                </a:moveTo>
                <a:cubicBezTo>
                  <a:pt x="248" y="3"/>
                  <a:pt x="457" y="-1"/>
                  <a:pt x="667" y="0"/>
                </a:cubicBezTo>
                <a:cubicBezTo>
                  <a:pt x="12596" y="0"/>
                  <a:pt x="22267" y="9670"/>
                  <a:pt x="22267" y="21600"/>
                </a:cubicBezTo>
                <a:cubicBezTo>
                  <a:pt x="22267" y="33529"/>
                  <a:pt x="12596" y="43200"/>
                  <a:pt x="667" y="43200"/>
                </a:cubicBezTo>
                <a:cubicBezTo>
                  <a:pt x="444" y="43200"/>
                  <a:pt x="222" y="43196"/>
                  <a:pt x="0" y="43189"/>
                </a:cubicBezTo>
              </a:path>
              <a:path w="22267" h="43200" stroke="0" extrusionOk="0">
                <a:moveTo>
                  <a:pt x="39" y="9"/>
                </a:moveTo>
                <a:cubicBezTo>
                  <a:pt x="248" y="3"/>
                  <a:pt x="457" y="-1"/>
                  <a:pt x="667" y="0"/>
                </a:cubicBezTo>
                <a:cubicBezTo>
                  <a:pt x="12596" y="0"/>
                  <a:pt x="22267" y="9670"/>
                  <a:pt x="22267" y="21600"/>
                </a:cubicBezTo>
                <a:cubicBezTo>
                  <a:pt x="22267" y="33529"/>
                  <a:pt x="12596" y="43200"/>
                  <a:pt x="667" y="43200"/>
                </a:cubicBezTo>
                <a:cubicBezTo>
                  <a:pt x="444" y="43200"/>
                  <a:pt x="222" y="43196"/>
                  <a:pt x="0" y="43189"/>
                </a:cubicBezTo>
                <a:lnTo>
                  <a:pt x="667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45" name="Line 97"/>
          <p:cNvSpPr>
            <a:spLocks noChangeShapeType="1"/>
          </p:cNvSpPr>
          <p:nvPr/>
        </p:nvSpPr>
        <p:spPr bwMode="auto">
          <a:xfrm flipH="1">
            <a:off x="4157663" y="2022475"/>
            <a:ext cx="3175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46" name="Line 98"/>
          <p:cNvSpPr>
            <a:spLocks noChangeShapeType="1"/>
          </p:cNvSpPr>
          <p:nvPr/>
        </p:nvSpPr>
        <p:spPr bwMode="auto">
          <a:xfrm>
            <a:off x="4051300" y="2128838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47" name="Line 99"/>
          <p:cNvSpPr>
            <a:spLocks noChangeShapeType="1"/>
          </p:cNvSpPr>
          <p:nvPr/>
        </p:nvSpPr>
        <p:spPr bwMode="auto">
          <a:xfrm flipH="1">
            <a:off x="4687888" y="2235200"/>
            <a:ext cx="1063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48" name="Line 100"/>
          <p:cNvSpPr>
            <a:spLocks noChangeShapeType="1"/>
          </p:cNvSpPr>
          <p:nvPr/>
        </p:nvSpPr>
        <p:spPr bwMode="auto">
          <a:xfrm>
            <a:off x="4051300" y="223520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49" name="Line 101"/>
          <p:cNvSpPr>
            <a:spLocks noChangeShapeType="1"/>
          </p:cNvSpPr>
          <p:nvPr/>
        </p:nvSpPr>
        <p:spPr bwMode="auto">
          <a:xfrm>
            <a:off x="4051300" y="2341563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0" name="Line 102"/>
          <p:cNvSpPr>
            <a:spLocks noChangeShapeType="1"/>
          </p:cNvSpPr>
          <p:nvPr/>
        </p:nvSpPr>
        <p:spPr bwMode="auto">
          <a:xfrm>
            <a:off x="4157663" y="2660650"/>
            <a:ext cx="1587" cy="423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1" name="Line 103"/>
          <p:cNvSpPr>
            <a:spLocks noChangeShapeType="1"/>
          </p:cNvSpPr>
          <p:nvPr/>
        </p:nvSpPr>
        <p:spPr bwMode="auto">
          <a:xfrm>
            <a:off x="4157663" y="3084513"/>
            <a:ext cx="3175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2" name="Arc 104"/>
          <p:cNvSpPr>
            <a:spLocks/>
          </p:cNvSpPr>
          <p:nvPr/>
        </p:nvSpPr>
        <p:spPr bwMode="auto">
          <a:xfrm>
            <a:off x="4475163" y="2660650"/>
            <a:ext cx="223837" cy="434975"/>
          </a:xfrm>
          <a:custGeom>
            <a:avLst/>
            <a:gdLst>
              <a:gd name="T0" fmla="*/ 342 w 22264"/>
              <a:gd name="T1" fmla="*/ 91 h 43200"/>
              <a:gd name="T2" fmla="*/ 0 w 22264"/>
              <a:gd name="T3" fmla="*/ 434874 h 43200"/>
              <a:gd name="T4" fmla="*/ 6676 w 22264"/>
              <a:gd name="T5" fmla="*/ 217488 h 43200"/>
              <a:gd name="T6" fmla="*/ 0 60000 65536"/>
              <a:gd name="T7" fmla="*/ 0 60000 65536"/>
              <a:gd name="T8" fmla="*/ 0 60000 65536"/>
              <a:gd name="T9" fmla="*/ 0 w 22264"/>
              <a:gd name="T10" fmla="*/ 0 h 43200"/>
              <a:gd name="T11" fmla="*/ 22264 w 2226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64" h="43200" fill="none" extrusionOk="0">
                <a:moveTo>
                  <a:pt x="34" y="9"/>
                </a:moveTo>
                <a:cubicBezTo>
                  <a:pt x="243" y="3"/>
                  <a:pt x="453" y="-1"/>
                  <a:pt x="664" y="0"/>
                </a:cubicBezTo>
                <a:cubicBezTo>
                  <a:pt x="12593" y="0"/>
                  <a:pt x="22264" y="9670"/>
                  <a:pt x="22264" y="21600"/>
                </a:cubicBezTo>
                <a:cubicBezTo>
                  <a:pt x="22264" y="33529"/>
                  <a:pt x="12593" y="43200"/>
                  <a:pt x="664" y="43200"/>
                </a:cubicBezTo>
                <a:cubicBezTo>
                  <a:pt x="442" y="43200"/>
                  <a:pt x="221" y="43196"/>
                  <a:pt x="0" y="43189"/>
                </a:cubicBezTo>
              </a:path>
              <a:path w="22264" h="43200" stroke="0" extrusionOk="0">
                <a:moveTo>
                  <a:pt x="34" y="9"/>
                </a:moveTo>
                <a:cubicBezTo>
                  <a:pt x="243" y="3"/>
                  <a:pt x="453" y="-1"/>
                  <a:pt x="664" y="0"/>
                </a:cubicBezTo>
                <a:cubicBezTo>
                  <a:pt x="12593" y="0"/>
                  <a:pt x="22264" y="9670"/>
                  <a:pt x="22264" y="21600"/>
                </a:cubicBezTo>
                <a:cubicBezTo>
                  <a:pt x="22264" y="33529"/>
                  <a:pt x="12593" y="43200"/>
                  <a:pt x="664" y="43200"/>
                </a:cubicBezTo>
                <a:cubicBezTo>
                  <a:pt x="442" y="43200"/>
                  <a:pt x="221" y="43196"/>
                  <a:pt x="0" y="43189"/>
                </a:cubicBezTo>
                <a:lnTo>
                  <a:pt x="664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3" name="Line 105"/>
          <p:cNvSpPr>
            <a:spLocks noChangeShapeType="1"/>
          </p:cNvSpPr>
          <p:nvPr/>
        </p:nvSpPr>
        <p:spPr bwMode="auto">
          <a:xfrm flipH="1">
            <a:off x="4157663" y="2660650"/>
            <a:ext cx="3175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4" name="Line 106"/>
          <p:cNvSpPr>
            <a:spLocks noChangeShapeType="1"/>
          </p:cNvSpPr>
          <p:nvPr/>
        </p:nvSpPr>
        <p:spPr bwMode="auto">
          <a:xfrm>
            <a:off x="4051300" y="2765425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5" name="Line 107"/>
          <p:cNvSpPr>
            <a:spLocks noChangeShapeType="1"/>
          </p:cNvSpPr>
          <p:nvPr/>
        </p:nvSpPr>
        <p:spPr bwMode="auto">
          <a:xfrm flipH="1">
            <a:off x="4687888" y="2871788"/>
            <a:ext cx="10636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6" name="Line 108"/>
          <p:cNvSpPr>
            <a:spLocks noChangeShapeType="1"/>
          </p:cNvSpPr>
          <p:nvPr/>
        </p:nvSpPr>
        <p:spPr bwMode="auto">
          <a:xfrm>
            <a:off x="4051300" y="2871788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7" name="Line 109"/>
          <p:cNvSpPr>
            <a:spLocks noChangeShapeType="1"/>
          </p:cNvSpPr>
          <p:nvPr/>
        </p:nvSpPr>
        <p:spPr bwMode="auto">
          <a:xfrm>
            <a:off x="4051300" y="297815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8" name="Line 110"/>
          <p:cNvSpPr>
            <a:spLocks noChangeShapeType="1"/>
          </p:cNvSpPr>
          <p:nvPr/>
        </p:nvSpPr>
        <p:spPr bwMode="auto">
          <a:xfrm>
            <a:off x="2670175" y="3933825"/>
            <a:ext cx="1588" cy="425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59" name="Line 111"/>
          <p:cNvSpPr>
            <a:spLocks noChangeShapeType="1"/>
          </p:cNvSpPr>
          <p:nvPr/>
        </p:nvSpPr>
        <p:spPr bwMode="auto">
          <a:xfrm flipV="1">
            <a:off x="2670175" y="4146550"/>
            <a:ext cx="319088" cy="212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0" name="Line 112"/>
          <p:cNvSpPr>
            <a:spLocks noChangeShapeType="1"/>
          </p:cNvSpPr>
          <p:nvPr/>
        </p:nvSpPr>
        <p:spPr bwMode="auto">
          <a:xfrm flipH="1" flipV="1">
            <a:off x="2670175" y="3933825"/>
            <a:ext cx="319088" cy="212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1" name="Line 113"/>
          <p:cNvSpPr>
            <a:spLocks noChangeShapeType="1"/>
          </p:cNvSpPr>
          <p:nvPr/>
        </p:nvSpPr>
        <p:spPr bwMode="auto">
          <a:xfrm>
            <a:off x="2563813" y="4146550"/>
            <a:ext cx="1063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2" name="Oval 114"/>
          <p:cNvSpPr>
            <a:spLocks noChangeArrowheads="1"/>
          </p:cNvSpPr>
          <p:nvPr/>
        </p:nvSpPr>
        <p:spPr bwMode="auto">
          <a:xfrm>
            <a:off x="2989263" y="4114800"/>
            <a:ext cx="63500" cy="635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3" name="Line 115"/>
          <p:cNvSpPr>
            <a:spLocks noChangeShapeType="1"/>
          </p:cNvSpPr>
          <p:nvPr/>
        </p:nvSpPr>
        <p:spPr bwMode="auto">
          <a:xfrm flipH="1">
            <a:off x="3052763" y="4146550"/>
            <a:ext cx="254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4" name="Line 116"/>
          <p:cNvSpPr>
            <a:spLocks noChangeShapeType="1"/>
          </p:cNvSpPr>
          <p:nvPr/>
        </p:nvSpPr>
        <p:spPr bwMode="auto">
          <a:xfrm flipH="1">
            <a:off x="1608138" y="1598613"/>
            <a:ext cx="106362" cy="523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5" name="Line 117"/>
          <p:cNvSpPr>
            <a:spLocks noChangeShapeType="1"/>
          </p:cNvSpPr>
          <p:nvPr/>
        </p:nvSpPr>
        <p:spPr bwMode="auto">
          <a:xfrm flipH="1">
            <a:off x="1395413" y="1651000"/>
            <a:ext cx="21272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6" name="Line 118"/>
          <p:cNvSpPr>
            <a:spLocks noChangeShapeType="1"/>
          </p:cNvSpPr>
          <p:nvPr/>
        </p:nvSpPr>
        <p:spPr bwMode="auto">
          <a:xfrm flipV="1">
            <a:off x="1395413" y="1544638"/>
            <a:ext cx="1587" cy="1063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7" name="Line 119"/>
          <p:cNvSpPr>
            <a:spLocks noChangeShapeType="1"/>
          </p:cNvSpPr>
          <p:nvPr/>
        </p:nvSpPr>
        <p:spPr bwMode="auto">
          <a:xfrm>
            <a:off x="1395413" y="1544638"/>
            <a:ext cx="21272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8" name="Line 120"/>
          <p:cNvSpPr>
            <a:spLocks noChangeShapeType="1"/>
          </p:cNvSpPr>
          <p:nvPr/>
        </p:nvSpPr>
        <p:spPr bwMode="auto">
          <a:xfrm>
            <a:off x="1608138" y="1544638"/>
            <a:ext cx="106362" cy="5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69" name="Rectangle 121"/>
          <p:cNvSpPr>
            <a:spLocks noChangeArrowheads="1"/>
          </p:cNvSpPr>
          <p:nvPr/>
        </p:nvSpPr>
        <p:spPr bwMode="auto">
          <a:xfrm>
            <a:off x="1219200" y="1471613"/>
            <a:ext cx="119063" cy="212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400" b="1">
                <a:latin typeface="Arial" pitchFamily="34" charset="0"/>
              </a:rPr>
              <a:t>X</a:t>
            </a:r>
            <a:endParaRPr lang="it-IT" sz="1400" b="1"/>
          </a:p>
        </p:txBody>
      </p:sp>
      <p:sp>
        <p:nvSpPr>
          <p:cNvPr id="6270" name="Line 122"/>
          <p:cNvSpPr>
            <a:spLocks noChangeShapeType="1"/>
          </p:cNvSpPr>
          <p:nvPr/>
        </p:nvSpPr>
        <p:spPr bwMode="auto">
          <a:xfrm>
            <a:off x="7448550" y="1227138"/>
            <a:ext cx="21272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71" name="Line 123"/>
          <p:cNvSpPr>
            <a:spLocks noChangeShapeType="1"/>
          </p:cNvSpPr>
          <p:nvPr/>
        </p:nvSpPr>
        <p:spPr bwMode="auto">
          <a:xfrm>
            <a:off x="7661275" y="1227138"/>
            <a:ext cx="106363" cy="523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72" name="Line 124"/>
          <p:cNvSpPr>
            <a:spLocks noChangeShapeType="1"/>
          </p:cNvSpPr>
          <p:nvPr/>
        </p:nvSpPr>
        <p:spPr bwMode="auto">
          <a:xfrm flipH="1">
            <a:off x="7661275" y="1279525"/>
            <a:ext cx="106363" cy="5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73" name="Line 125"/>
          <p:cNvSpPr>
            <a:spLocks noChangeShapeType="1"/>
          </p:cNvSpPr>
          <p:nvPr/>
        </p:nvSpPr>
        <p:spPr bwMode="auto">
          <a:xfrm flipH="1">
            <a:off x="7448550" y="1333500"/>
            <a:ext cx="21272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74" name="Line 126"/>
          <p:cNvSpPr>
            <a:spLocks noChangeShapeType="1"/>
          </p:cNvSpPr>
          <p:nvPr/>
        </p:nvSpPr>
        <p:spPr bwMode="auto">
          <a:xfrm flipV="1">
            <a:off x="7448550" y="1227138"/>
            <a:ext cx="1588" cy="1063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75" name="Rectangle 127"/>
          <p:cNvSpPr>
            <a:spLocks noChangeArrowheads="1"/>
          </p:cNvSpPr>
          <p:nvPr/>
        </p:nvSpPr>
        <p:spPr bwMode="auto">
          <a:xfrm>
            <a:off x="7924800" y="1166813"/>
            <a:ext cx="119063" cy="212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400" b="1">
                <a:latin typeface="Arial" pitchFamily="34" charset="0"/>
              </a:rPr>
              <a:t>Y</a:t>
            </a:r>
            <a:endParaRPr lang="it-IT" sz="1400" b="1"/>
          </a:p>
        </p:txBody>
      </p:sp>
      <p:sp>
        <p:nvSpPr>
          <p:cNvPr id="6276" name="Line 128"/>
          <p:cNvSpPr>
            <a:spLocks noChangeShapeType="1"/>
          </p:cNvSpPr>
          <p:nvPr/>
        </p:nvSpPr>
        <p:spPr bwMode="auto">
          <a:xfrm flipH="1">
            <a:off x="5962650" y="5632450"/>
            <a:ext cx="106363" cy="5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77" name="Line 129"/>
          <p:cNvSpPr>
            <a:spLocks noChangeShapeType="1"/>
          </p:cNvSpPr>
          <p:nvPr/>
        </p:nvSpPr>
        <p:spPr bwMode="auto">
          <a:xfrm flipH="1">
            <a:off x="5749925" y="5686425"/>
            <a:ext cx="212725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78" name="Line 130"/>
          <p:cNvSpPr>
            <a:spLocks noChangeShapeType="1"/>
          </p:cNvSpPr>
          <p:nvPr/>
        </p:nvSpPr>
        <p:spPr bwMode="auto">
          <a:xfrm flipV="1">
            <a:off x="5749925" y="5580063"/>
            <a:ext cx="1588" cy="106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79" name="Line 131"/>
          <p:cNvSpPr>
            <a:spLocks noChangeShapeType="1"/>
          </p:cNvSpPr>
          <p:nvPr/>
        </p:nvSpPr>
        <p:spPr bwMode="auto">
          <a:xfrm>
            <a:off x="5749925" y="5580063"/>
            <a:ext cx="212725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80" name="Line 132"/>
          <p:cNvSpPr>
            <a:spLocks noChangeShapeType="1"/>
          </p:cNvSpPr>
          <p:nvPr/>
        </p:nvSpPr>
        <p:spPr bwMode="auto">
          <a:xfrm>
            <a:off x="5962650" y="5580063"/>
            <a:ext cx="106363" cy="5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81" name="Rectangle 133"/>
          <p:cNvSpPr>
            <a:spLocks noChangeArrowheads="1"/>
          </p:cNvSpPr>
          <p:nvPr/>
        </p:nvSpPr>
        <p:spPr bwMode="auto">
          <a:xfrm>
            <a:off x="5410200" y="5510213"/>
            <a:ext cx="227013" cy="212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Ck</a:t>
            </a:r>
            <a:endParaRPr lang="it-IT" sz="1400" b="1">
              <a:solidFill>
                <a:srgbClr val="009900"/>
              </a:solidFill>
            </a:endParaRPr>
          </a:p>
        </p:txBody>
      </p:sp>
      <p:sp>
        <p:nvSpPr>
          <p:cNvPr id="6282" name="Rectangle 134"/>
          <p:cNvSpPr>
            <a:spLocks noChangeArrowheads="1"/>
          </p:cNvSpPr>
          <p:nvPr/>
        </p:nvSpPr>
        <p:spPr bwMode="auto">
          <a:xfrm>
            <a:off x="2284413" y="1185863"/>
            <a:ext cx="3875087" cy="3929062"/>
          </a:xfrm>
          <a:prstGeom prst="rect">
            <a:avLst/>
          </a:prstGeom>
          <a:noFill/>
          <a:ln w="28575">
            <a:solidFill>
              <a:srgbClr val="009900"/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83" name="Line 135"/>
          <p:cNvSpPr>
            <a:spLocks noChangeShapeType="1"/>
          </p:cNvSpPr>
          <p:nvPr/>
        </p:nvSpPr>
        <p:spPr bwMode="auto">
          <a:xfrm flipV="1">
            <a:off x="2351088" y="1598613"/>
            <a:ext cx="1587" cy="317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84" name="Line 136"/>
          <p:cNvSpPr>
            <a:spLocks noChangeShapeType="1"/>
          </p:cNvSpPr>
          <p:nvPr/>
        </p:nvSpPr>
        <p:spPr bwMode="auto">
          <a:xfrm>
            <a:off x="4794250" y="3509963"/>
            <a:ext cx="2127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85" name="Line 137"/>
          <p:cNvSpPr>
            <a:spLocks noChangeShapeType="1"/>
          </p:cNvSpPr>
          <p:nvPr/>
        </p:nvSpPr>
        <p:spPr bwMode="auto">
          <a:xfrm>
            <a:off x="4794250" y="2235200"/>
            <a:ext cx="5302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86" name="Line 138"/>
          <p:cNvSpPr>
            <a:spLocks noChangeShapeType="1"/>
          </p:cNvSpPr>
          <p:nvPr/>
        </p:nvSpPr>
        <p:spPr bwMode="auto">
          <a:xfrm>
            <a:off x="5113338" y="2128838"/>
            <a:ext cx="2111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87" name="Line 139"/>
          <p:cNvSpPr>
            <a:spLocks noChangeShapeType="1"/>
          </p:cNvSpPr>
          <p:nvPr/>
        </p:nvSpPr>
        <p:spPr bwMode="auto">
          <a:xfrm>
            <a:off x="3306763" y="1498600"/>
            <a:ext cx="74453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88" name="Line 140"/>
          <p:cNvSpPr>
            <a:spLocks noChangeShapeType="1"/>
          </p:cNvSpPr>
          <p:nvPr/>
        </p:nvSpPr>
        <p:spPr bwMode="auto">
          <a:xfrm flipH="1">
            <a:off x="2351088" y="1916113"/>
            <a:ext cx="10636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89" name="Line 141"/>
          <p:cNvSpPr>
            <a:spLocks noChangeShapeType="1"/>
          </p:cNvSpPr>
          <p:nvPr/>
        </p:nvSpPr>
        <p:spPr bwMode="auto">
          <a:xfrm>
            <a:off x="5006975" y="4040188"/>
            <a:ext cx="317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0" name="Line 142"/>
          <p:cNvSpPr>
            <a:spLocks noChangeShapeType="1"/>
          </p:cNvSpPr>
          <p:nvPr/>
        </p:nvSpPr>
        <p:spPr bwMode="auto">
          <a:xfrm>
            <a:off x="4794250" y="1598613"/>
            <a:ext cx="3190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1" name="Oval 143"/>
          <p:cNvSpPr>
            <a:spLocks noChangeArrowheads="1"/>
          </p:cNvSpPr>
          <p:nvPr/>
        </p:nvSpPr>
        <p:spPr bwMode="auto">
          <a:xfrm>
            <a:off x="5091113" y="1576388"/>
            <a:ext cx="42862" cy="42862"/>
          </a:xfrm>
          <a:prstGeom prst="ellipse">
            <a:avLst/>
          </a:prstGeom>
          <a:solidFill>
            <a:srgbClr val="FF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2" name="Line 144"/>
          <p:cNvSpPr>
            <a:spLocks noChangeShapeType="1"/>
          </p:cNvSpPr>
          <p:nvPr/>
        </p:nvSpPr>
        <p:spPr bwMode="auto">
          <a:xfrm flipV="1">
            <a:off x="5006975" y="4252913"/>
            <a:ext cx="1588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3" name="Line 145"/>
          <p:cNvSpPr>
            <a:spLocks noChangeShapeType="1"/>
          </p:cNvSpPr>
          <p:nvPr/>
        </p:nvSpPr>
        <p:spPr bwMode="auto">
          <a:xfrm>
            <a:off x="7237413" y="1279525"/>
            <a:ext cx="21113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4" name="Line 146"/>
          <p:cNvSpPr>
            <a:spLocks noChangeShapeType="1"/>
          </p:cNvSpPr>
          <p:nvPr/>
        </p:nvSpPr>
        <p:spPr bwMode="auto">
          <a:xfrm>
            <a:off x="4794250" y="2871788"/>
            <a:ext cx="3190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5" name="Line 147"/>
          <p:cNvSpPr>
            <a:spLocks noChangeShapeType="1"/>
          </p:cNvSpPr>
          <p:nvPr/>
        </p:nvSpPr>
        <p:spPr bwMode="auto">
          <a:xfrm flipV="1">
            <a:off x="3306763" y="1604963"/>
            <a:ext cx="1587" cy="1166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6" name="Oval 148"/>
          <p:cNvSpPr>
            <a:spLocks noChangeArrowheads="1"/>
          </p:cNvSpPr>
          <p:nvPr/>
        </p:nvSpPr>
        <p:spPr bwMode="auto">
          <a:xfrm>
            <a:off x="3286125" y="1576388"/>
            <a:ext cx="42863" cy="4286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7" name="Line 149"/>
          <p:cNvSpPr>
            <a:spLocks noChangeShapeType="1"/>
          </p:cNvSpPr>
          <p:nvPr/>
        </p:nvSpPr>
        <p:spPr bwMode="auto">
          <a:xfrm>
            <a:off x="5113338" y="2341563"/>
            <a:ext cx="2111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8" name="Line 150"/>
          <p:cNvSpPr>
            <a:spLocks noChangeShapeType="1"/>
          </p:cNvSpPr>
          <p:nvPr/>
        </p:nvSpPr>
        <p:spPr bwMode="auto">
          <a:xfrm>
            <a:off x="3306763" y="4146550"/>
            <a:ext cx="5318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299" name="Oval 151"/>
          <p:cNvSpPr>
            <a:spLocks noChangeArrowheads="1"/>
          </p:cNvSpPr>
          <p:nvPr/>
        </p:nvSpPr>
        <p:spPr bwMode="auto">
          <a:xfrm>
            <a:off x="3817938" y="4124325"/>
            <a:ext cx="41275" cy="4286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0" name="Line 152"/>
          <p:cNvSpPr>
            <a:spLocks noChangeShapeType="1"/>
          </p:cNvSpPr>
          <p:nvPr/>
        </p:nvSpPr>
        <p:spPr bwMode="auto">
          <a:xfrm>
            <a:off x="3838575" y="1598613"/>
            <a:ext cx="2127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1" name="Line 153"/>
          <p:cNvSpPr>
            <a:spLocks noChangeShapeType="1"/>
          </p:cNvSpPr>
          <p:nvPr/>
        </p:nvSpPr>
        <p:spPr bwMode="auto">
          <a:xfrm flipH="1">
            <a:off x="3306763" y="2765425"/>
            <a:ext cx="74453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2" name="Line 154"/>
          <p:cNvSpPr>
            <a:spLocks noChangeShapeType="1"/>
          </p:cNvSpPr>
          <p:nvPr/>
        </p:nvSpPr>
        <p:spPr bwMode="auto">
          <a:xfrm>
            <a:off x="3838575" y="4889500"/>
            <a:ext cx="2127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3" name="Line 155"/>
          <p:cNvSpPr>
            <a:spLocks noChangeShapeType="1"/>
          </p:cNvSpPr>
          <p:nvPr/>
        </p:nvSpPr>
        <p:spPr bwMode="auto">
          <a:xfrm>
            <a:off x="4794250" y="4783138"/>
            <a:ext cx="2127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4" name="Line 156"/>
          <p:cNvSpPr>
            <a:spLocks noChangeShapeType="1"/>
          </p:cNvSpPr>
          <p:nvPr/>
        </p:nvSpPr>
        <p:spPr bwMode="auto">
          <a:xfrm flipV="1">
            <a:off x="5113338" y="2341563"/>
            <a:ext cx="1587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5" name="Line 157"/>
          <p:cNvSpPr>
            <a:spLocks noChangeShapeType="1"/>
          </p:cNvSpPr>
          <p:nvPr/>
        </p:nvSpPr>
        <p:spPr bwMode="auto">
          <a:xfrm>
            <a:off x="5006975" y="4252913"/>
            <a:ext cx="317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6" name="Line 158"/>
          <p:cNvSpPr>
            <a:spLocks noChangeShapeType="1"/>
          </p:cNvSpPr>
          <p:nvPr/>
        </p:nvSpPr>
        <p:spPr bwMode="auto">
          <a:xfrm>
            <a:off x="5113338" y="1279525"/>
            <a:ext cx="1587" cy="319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7" name="Line 159"/>
          <p:cNvSpPr>
            <a:spLocks noChangeShapeType="1"/>
          </p:cNvSpPr>
          <p:nvPr/>
        </p:nvSpPr>
        <p:spPr bwMode="auto">
          <a:xfrm>
            <a:off x="5113338" y="1279525"/>
            <a:ext cx="14859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8" name="Line 160"/>
          <p:cNvSpPr>
            <a:spLocks noChangeShapeType="1"/>
          </p:cNvSpPr>
          <p:nvPr/>
        </p:nvSpPr>
        <p:spPr bwMode="auto">
          <a:xfrm>
            <a:off x="4794250" y="4146550"/>
            <a:ext cx="5302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09" name="Line 161"/>
          <p:cNvSpPr>
            <a:spLocks noChangeShapeType="1"/>
          </p:cNvSpPr>
          <p:nvPr/>
        </p:nvSpPr>
        <p:spPr bwMode="auto">
          <a:xfrm>
            <a:off x="6069013" y="2235200"/>
            <a:ext cx="5302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0" name="Line 162"/>
          <p:cNvSpPr>
            <a:spLocks noChangeShapeType="1"/>
          </p:cNvSpPr>
          <p:nvPr/>
        </p:nvSpPr>
        <p:spPr bwMode="auto">
          <a:xfrm>
            <a:off x="5006975" y="3509963"/>
            <a:ext cx="1588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1" name="Line 163"/>
          <p:cNvSpPr>
            <a:spLocks noChangeShapeType="1"/>
          </p:cNvSpPr>
          <p:nvPr/>
        </p:nvSpPr>
        <p:spPr bwMode="auto">
          <a:xfrm>
            <a:off x="5113338" y="1598613"/>
            <a:ext cx="1587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2" name="Line 164"/>
          <p:cNvSpPr>
            <a:spLocks noChangeShapeType="1"/>
          </p:cNvSpPr>
          <p:nvPr/>
        </p:nvSpPr>
        <p:spPr bwMode="auto">
          <a:xfrm flipV="1">
            <a:off x="3306763" y="1492250"/>
            <a:ext cx="1587" cy="106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3" name="Line 165"/>
          <p:cNvSpPr>
            <a:spLocks noChangeShapeType="1"/>
          </p:cNvSpPr>
          <p:nvPr/>
        </p:nvSpPr>
        <p:spPr bwMode="auto">
          <a:xfrm>
            <a:off x="3838575" y="4146550"/>
            <a:ext cx="1588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4" name="Line 166"/>
          <p:cNvSpPr>
            <a:spLocks noChangeShapeType="1"/>
          </p:cNvSpPr>
          <p:nvPr/>
        </p:nvSpPr>
        <p:spPr bwMode="auto">
          <a:xfrm>
            <a:off x="3838575" y="1604963"/>
            <a:ext cx="1588" cy="254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5" name="Line 167"/>
          <p:cNvSpPr>
            <a:spLocks noChangeShapeType="1"/>
          </p:cNvSpPr>
          <p:nvPr/>
        </p:nvSpPr>
        <p:spPr bwMode="auto">
          <a:xfrm>
            <a:off x="6386513" y="1492250"/>
            <a:ext cx="2127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6" name="Line 168"/>
          <p:cNvSpPr>
            <a:spLocks noChangeShapeType="1"/>
          </p:cNvSpPr>
          <p:nvPr/>
        </p:nvSpPr>
        <p:spPr bwMode="auto">
          <a:xfrm>
            <a:off x="6069013" y="4146550"/>
            <a:ext cx="5302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7" name="Line 169"/>
          <p:cNvSpPr>
            <a:spLocks noChangeShapeType="1"/>
          </p:cNvSpPr>
          <p:nvPr/>
        </p:nvSpPr>
        <p:spPr bwMode="auto">
          <a:xfrm>
            <a:off x="6069013" y="5632450"/>
            <a:ext cx="317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8" name="Line 170"/>
          <p:cNvSpPr>
            <a:spLocks noChangeShapeType="1"/>
          </p:cNvSpPr>
          <p:nvPr/>
        </p:nvSpPr>
        <p:spPr bwMode="auto">
          <a:xfrm>
            <a:off x="6386513" y="1492250"/>
            <a:ext cx="1587" cy="955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19" name="Oval 171"/>
          <p:cNvSpPr>
            <a:spLocks noChangeArrowheads="1"/>
          </p:cNvSpPr>
          <p:nvPr/>
        </p:nvSpPr>
        <p:spPr bwMode="auto">
          <a:xfrm>
            <a:off x="6365875" y="2425700"/>
            <a:ext cx="42863" cy="4286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0" name="Line 172"/>
          <p:cNvSpPr>
            <a:spLocks noChangeShapeType="1"/>
          </p:cNvSpPr>
          <p:nvPr/>
        </p:nvSpPr>
        <p:spPr bwMode="auto">
          <a:xfrm flipH="1">
            <a:off x="6386513" y="4359275"/>
            <a:ext cx="2127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1" name="Line 173"/>
          <p:cNvSpPr>
            <a:spLocks noChangeShapeType="1"/>
          </p:cNvSpPr>
          <p:nvPr/>
        </p:nvSpPr>
        <p:spPr bwMode="auto">
          <a:xfrm flipH="1">
            <a:off x="6386513" y="2447925"/>
            <a:ext cx="2127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2" name="Line 174"/>
          <p:cNvSpPr>
            <a:spLocks noChangeShapeType="1"/>
          </p:cNvSpPr>
          <p:nvPr/>
        </p:nvSpPr>
        <p:spPr bwMode="auto">
          <a:xfrm>
            <a:off x="6386513" y="2447925"/>
            <a:ext cx="1587" cy="191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3" name="Oval 175"/>
          <p:cNvSpPr>
            <a:spLocks noChangeArrowheads="1"/>
          </p:cNvSpPr>
          <p:nvPr/>
        </p:nvSpPr>
        <p:spPr bwMode="auto">
          <a:xfrm>
            <a:off x="6365875" y="4337050"/>
            <a:ext cx="42863" cy="4286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4" name="Line 176"/>
          <p:cNvSpPr>
            <a:spLocks noChangeShapeType="1"/>
          </p:cNvSpPr>
          <p:nvPr/>
        </p:nvSpPr>
        <p:spPr bwMode="auto">
          <a:xfrm flipV="1">
            <a:off x="6386513" y="4359275"/>
            <a:ext cx="1587" cy="127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5" name="Line 177"/>
          <p:cNvSpPr>
            <a:spLocks noChangeShapeType="1"/>
          </p:cNvSpPr>
          <p:nvPr/>
        </p:nvSpPr>
        <p:spPr bwMode="auto">
          <a:xfrm>
            <a:off x="1714500" y="1598613"/>
            <a:ext cx="6365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6" name="Oval 178"/>
          <p:cNvSpPr>
            <a:spLocks noChangeArrowheads="1"/>
          </p:cNvSpPr>
          <p:nvPr/>
        </p:nvSpPr>
        <p:spPr bwMode="auto">
          <a:xfrm>
            <a:off x="2330450" y="1576388"/>
            <a:ext cx="42863" cy="4286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7" name="Line 179"/>
          <p:cNvSpPr>
            <a:spLocks noChangeShapeType="1"/>
          </p:cNvSpPr>
          <p:nvPr/>
        </p:nvSpPr>
        <p:spPr bwMode="auto">
          <a:xfrm>
            <a:off x="2351088" y="1604963"/>
            <a:ext cx="9556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8" name="Line 180"/>
          <p:cNvSpPr>
            <a:spLocks noChangeShapeType="1"/>
          </p:cNvSpPr>
          <p:nvPr/>
        </p:nvSpPr>
        <p:spPr bwMode="auto">
          <a:xfrm flipH="1">
            <a:off x="3519488" y="4676775"/>
            <a:ext cx="5318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29" name="Line 181"/>
          <p:cNvSpPr>
            <a:spLocks noChangeShapeType="1"/>
          </p:cNvSpPr>
          <p:nvPr/>
        </p:nvSpPr>
        <p:spPr bwMode="auto">
          <a:xfrm flipV="1">
            <a:off x="3519488" y="3614738"/>
            <a:ext cx="1587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0" name="Oval 182"/>
          <p:cNvSpPr>
            <a:spLocks noChangeArrowheads="1"/>
          </p:cNvSpPr>
          <p:nvPr/>
        </p:nvSpPr>
        <p:spPr bwMode="auto">
          <a:xfrm>
            <a:off x="3498850" y="3594100"/>
            <a:ext cx="42863" cy="4286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1" name="Line 183"/>
          <p:cNvSpPr>
            <a:spLocks noChangeShapeType="1"/>
          </p:cNvSpPr>
          <p:nvPr/>
        </p:nvSpPr>
        <p:spPr bwMode="auto">
          <a:xfrm>
            <a:off x="3625850" y="3297238"/>
            <a:ext cx="1588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2" name="Line 184"/>
          <p:cNvSpPr>
            <a:spLocks noChangeShapeType="1"/>
          </p:cNvSpPr>
          <p:nvPr/>
        </p:nvSpPr>
        <p:spPr bwMode="auto">
          <a:xfrm flipH="1">
            <a:off x="7237413" y="2235200"/>
            <a:ext cx="317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3" name="Line 185"/>
          <p:cNvSpPr>
            <a:spLocks noChangeShapeType="1"/>
          </p:cNvSpPr>
          <p:nvPr/>
        </p:nvSpPr>
        <p:spPr bwMode="auto">
          <a:xfrm flipV="1">
            <a:off x="3519488" y="1711325"/>
            <a:ext cx="1587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4" name="Line 186"/>
          <p:cNvSpPr>
            <a:spLocks noChangeShapeType="1"/>
          </p:cNvSpPr>
          <p:nvPr/>
        </p:nvSpPr>
        <p:spPr bwMode="auto">
          <a:xfrm flipV="1">
            <a:off x="3519488" y="2978150"/>
            <a:ext cx="1587" cy="636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5" name="Line 187"/>
          <p:cNvSpPr>
            <a:spLocks noChangeShapeType="1"/>
          </p:cNvSpPr>
          <p:nvPr/>
        </p:nvSpPr>
        <p:spPr bwMode="auto">
          <a:xfrm flipH="1">
            <a:off x="3519488" y="2235200"/>
            <a:ext cx="5318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Line 188"/>
          <p:cNvSpPr>
            <a:spLocks noChangeShapeType="1"/>
          </p:cNvSpPr>
          <p:nvPr/>
        </p:nvSpPr>
        <p:spPr bwMode="auto">
          <a:xfrm>
            <a:off x="3306763" y="3297238"/>
            <a:ext cx="3190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7" name="Line 189"/>
          <p:cNvSpPr>
            <a:spLocks noChangeShapeType="1"/>
          </p:cNvSpPr>
          <p:nvPr/>
        </p:nvSpPr>
        <p:spPr bwMode="auto">
          <a:xfrm flipV="1">
            <a:off x="2457450" y="2978150"/>
            <a:ext cx="1588" cy="319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8" name="Oval 190"/>
          <p:cNvSpPr>
            <a:spLocks noChangeArrowheads="1"/>
          </p:cNvSpPr>
          <p:nvPr/>
        </p:nvSpPr>
        <p:spPr bwMode="auto">
          <a:xfrm>
            <a:off x="2436813" y="3275013"/>
            <a:ext cx="42862" cy="4286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9" name="Line 191"/>
          <p:cNvSpPr>
            <a:spLocks noChangeShapeType="1"/>
          </p:cNvSpPr>
          <p:nvPr/>
        </p:nvSpPr>
        <p:spPr bwMode="auto">
          <a:xfrm flipH="1">
            <a:off x="3413125" y="3403600"/>
            <a:ext cx="63817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0" name="Line 192"/>
          <p:cNvSpPr>
            <a:spLocks noChangeShapeType="1"/>
          </p:cNvSpPr>
          <p:nvPr/>
        </p:nvSpPr>
        <p:spPr bwMode="auto">
          <a:xfrm>
            <a:off x="3413125" y="2128838"/>
            <a:ext cx="1588" cy="127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1" name="Line 193"/>
          <p:cNvSpPr>
            <a:spLocks noChangeShapeType="1"/>
          </p:cNvSpPr>
          <p:nvPr/>
        </p:nvSpPr>
        <p:spPr bwMode="auto">
          <a:xfrm flipH="1">
            <a:off x="3625850" y="2871788"/>
            <a:ext cx="425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2" name="Line 194"/>
          <p:cNvSpPr>
            <a:spLocks noChangeShapeType="1"/>
          </p:cNvSpPr>
          <p:nvPr/>
        </p:nvSpPr>
        <p:spPr bwMode="auto">
          <a:xfrm flipH="1">
            <a:off x="3413125" y="2128838"/>
            <a:ext cx="6381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3" name="Line 195"/>
          <p:cNvSpPr>
            <a:spLocks noChangeShapeType="1"/>
          </p:cNvSpPr>
          <p:nvPr/>
        </p:nvSpPr>
        <p:spPr bwMode="auto">
          <a:xfrm>
            <a:off x="3201988" y="1916113"/>
            <a:ext cx="2111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4" name="Line 196"/>
          <p:cNvSpPr>
            <a:spLocks noChangeShapeType="1"/>
          </p:cNvSpPr>
          <p:nvPr/>
        </p:nvSpPr>
        <p:spPr bwMode="auto">
          <a:xfrm flipV="1">
            <a:off x="7554913" y="2235200"/>
            <a:ext cx="1587" cy="307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5" name="Line 197"/>
          <p:cNvSpPr>
            <a:spLocks noChangeShapeType="1"/>
          </p:cNvSpPr>
          <p:nvPr/>
        </p:nvSpPr>
        <p:spPr bwMode="auto">
          <a:xfrm>
            <a:off x="3625850" y="2871788"/>
            <a:ext cx="1588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6" name="Oval 198"/>
          <p:cNvSpPr>
            <a:spLocks noChangeArrowheads="1"/>
          </p:cNvSpPr>
          <p:nvPr/>
        </p:nvSpPr>
        <p:spPr bwMode="auto">
          <a:xfrm>
            <a:off x="3605213" y="3275013"/>
            <a:ext cx="42862" cy="4286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7" name="Line 199"/>
          <p:cNvSpPr>
            <a:spLocks noChangeShapeType="1"/>
          </p:cNvSpPr>
          <p:nvPr/>
        </p:nvSpPr>
        <p:spPr bwMode="auto">
          <a:xfrm flipH="1">
            <a:off x="3519488" y="3614738"/>
            <a:ext cx="5318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8" name="Line 200"/>
          <p:cNvSpPr>
            <a:spLocks noChangeShapeType="1"/>
          </p:cNvSpPr>
          <p:nvPr/>
        </p:nvSpPr>
        <p:spPr bwMode="auto">
          <a:xfrm flipH="1">
            <a:off x="2457450" y="2978150"/>
            <a:ext cx="10620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49" name="Oval 201"/>
          <p:cNvSpPr>
            <a:spLocks noChangeArrowheads="1"/>
          </p:cNvSpPr>
          <p:nvPr/>
        </p:nvSpPr>
        <p:spPr bwMode="auto">
          <a:xfrm>
            <a:off x="3498850" y="2957513"/>
            <a:ext cx="42863" cy="4286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0" name="Line 202"/>
          <p:cNvSpPr>
            <a:spLocks noChangeShapeType="1"/>
          </p:cNvSpPr>
          <p:nvPr/>
        </p:nvSpPr>
        <p:spPr bwMode="auto">
          <a:xfrm>
            <a:off x="3413125" y="1916113"/>
            <a:ext cx="1588" cy="21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1" name="Oval 203"/>
          <p:cNvSpPr>
            <a:spLocks noChangeArrowheads="1"/>
          </p:cNvSpPr>
          <p:nvPr/>
        </p:nvSpPr>
        <p:spPr bwMode="auto">
          <a:xfrm>
            <a:off x="3392488" y="2108200"/>
            <a:ext cx="42862" cy="4286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2" name="Line 204"/>
          <p:cNvSpPr>
            <a:spLocks noChangeShapeType="1"/>
          </p:cNvSpPr>
          <p:nvPr/>
        </p:nvSpPr>
        <p:spPr bwMode="auto">
          <a:xfrm flipH="1">
            <a:off x="3625850" y="4040188"/>
            <a:ext cx="425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3" name="Line 205"/>
          <p:cNvSpPr>
            <a:spLocks noChangeShapeType="1"/>
          </p:cNvSpPr>
          <p:nvPr/>
        </p:nvSpPr>
        <p:spPr bwMode="auto">
          <a:xfrm flipH="1">
            <a:off x="3519488" y="1704975"/>
            <a:ext cx="5318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4" name="Line 206"/>
          <p:cNvSpPr>
            <a:spLocks noChangeShapeType="1"/>
          </p:cNvSpPr>
          <p:nvPr/>
        </p:nvSpPr>
        <p:spPr bwMode="auto">
          <a:xfrm flipH="1">
            <a:off x="2457450" y="3297238"/>
            <a:ext cx="106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5" name="Line 207"/>
          <p:cNvSpPr>
            <a:spLocks noChangeShapeType="1"/>
          </p:cNvSpPr>
          <p:nvPr/>
        </p:nvSpPr>
        <p:spPr bwMode="auto">
          <a:xfrm flipH="1">
            <a:off x="3732213" y="4252913"/>
            <a:ext cx="3190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6" name="Line 208"/>
          <p:cNvSpPr>
            <a:spLocks noChangeShapeType="1"/>
          </p:cNvSpPr>
          <p:nvPr/>
        </p:nvSpPr>
        <p:spPr bwMode="auto">
          <a:xfrm flipH="1">
            <a:off x="7237413" y="4146550"/>
            <a:ext cx="10477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7" name="Line 209"/>
          <p:cNvSpPr>
            <a:spLocks noChangeShapeType="1"/>
          </p:cNvSpPr>
          <p:nvPr/>
        </p:nvSpPr>
        <p:spPr bwMode="auto">
          <a:xfrm>
            <a:off x="2457450" y="3827463"/>
            <a:ext cx="12747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8" name="Line 210"/>
          <p:cNvSpPr>
            <a:spLocks noChangeShapeType="1"/>
          </p:cNvSpPr>
          <p:nvPr/>
        </p:nvSpPr>
        <p:spPr bwMode="auto">
          <a:xfrm flipH="1">
            <a:off x="3732213" y="2341563"/>
            <a:ext cx="3190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59" name="Line 211"/>
          <p:cNvSpPr>
            <a:spLocks noChangeShapeType="1"/>
          </p:cNvSpPr>
          <p:nvPr/>
        </p:nvSpPr>
        <p:spPr bwMode="auto">
          <a:xfrm flipV="1">
            <a:off x="3732213" y="3827463"/>
            <a:ext cx="1587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0" name="Oval 212"/>
          <p:cNvSpPr>
            <a:spLocks noChangeArrowheads="1"/>
          </p:cNvSpPr>
          <p:nvPr/>
        </p:nvSpPr>
        <p:spPr bwMode="auto">
          <a:xfrm>
            <a:off x="3711575" y="3806825"/>
            <a:ext cx="41275" cy="4286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1" name="Line 213"/>
          <p:cNvSpPr>
            <a:spLocks noChangeShapeType="1"/>
          </p:cNvSpPr>
          <p:nvPr/>
        </p:nvSpPr>
        <p:spPr bwMode="auto">
          <a:xfrm flipV="1">
            <a:off x="2457450" y="3827463"/>
            <a:ext cx="1588" cy="31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2" name="Oval 214"/>
          <p:cNvSpPr>
            <a:spLocks noChangeArrowheads="1"/>
          </p:cNvSpPr>
          <p:nvPr/>
        </p:nvSpPr>
        <p:spPr bwMode="auto">
          <a:xfrm>
            <a:off x="2436813" y="4124325"/>
            <a:ext cx="42862" cy="42863"/>
          </a:xfrm>
          <a:prstGeom prst="ellipse">
            <a:avLst/>
          </a:prstGeom>
          <a:solidFill>
            <a:srgbClr val="FF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3" name="Line 215"/>
          <p:cNvSpPr>
            <a:spLocks noChangeShapeType="1"/>
          </p:cNvSpPr>
          <p:nvPr/>
        </p:nvSpPr>
        <p:spPr bwMode="auto">
          <a:xfrm flipV="1">
            <a:off x="3732213" y="2341563"/>
            <a:ext cx="1587" cy="636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4" name="Line 216"/>
          <p:cNvSpPr>
            <a:spLocks noChangeShapeType="1"/>
          </p:cNvSpPr>
          <p:nvPr/>
        </p:nvSpPr>
        <p:spPr bwMode="auto">
          <a:xfrm flipV="1">
            <a:off x="7342188" y="4146550"/>
            <a:ext cx="1587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5" name="Line 217"/>
          <p:cNvSpPr>
            <a:spLocks noChangeShapeType="1"/>
          </p:cNvSpPr>
          <p:nvPr/>
        </p:nvSpPr>
        <p:spPr bwMode="auto">
          <a:xfrm flipH="1">
            <a:off x="3732213" y="2978150"/>
            <a:ext cx="3190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6" name="Oval 218"/>
          <p:cNvSpPr>
            <a:spLocks noChangeArrowheads="1"/>
          </p:cNvSpPr>
          <p:nvPr/>
        </p:nvSpPr>
        <p:spPr bwMode="auto">
          <a:xfrm>
            <a:off x="3711575" y="2957513"/>
            <a:ext cx="41275" cy="4286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7" name="Line 219"/>
          <p:cNvSpPr>
            <a:spLocks noChangeShapeType="1"/>
          </p:cNvSpPr>
          <p:nvPr/>
        </p:nvSpPr>
        <p:spPr bwMode="auto">
          <a:xfrm flipH="1">
            <a:off x="2457450" y="4146550"/>
            <a:ext cx="106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8" name="Line 220"/>
          <p:cNvSpPr>
            <a:spLocks noChangeShapeType="1"/>
          </p:cNvSpPr>
          <p:nvPr/>
        </p:nvSpPr>
        <p:spPr bwMode="auto">
          <a:xfrm flipV="1">
            <a:off x="3519488" y="2235200"/>
            <a:ext cx="1587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69" name="Oval 221"/>
          <p:cNvSpPr>
            <a:spLocks noChangeArrowheads="1"/>
          </p:cNvSpPr>
          <p:nvPr/>
        </p:nvSpPr>
        <p:spPr bwMode="auto">
          <a:xfrm>
            <a:off x="3498850" y="2214563"/>
            <a:ext cx="42863" cy="4127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70" name="Line 222"/>
          <p:cNvSpPr>
            <a:spLocks noChangeShapeType="1"/>
          </p:cNvSpPr>
          <p:nvPr/>
        </p:nvSpPr>
        <p:spPr bwMode="auto">
          <a:xfrm flipV="1">
            <a:off x="3732213" y="2978150"/>
            <a:ext cx="1587" cy="849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71" name="Line 223"/>
          <p:cNvSpPr>
            <a:spLocks noChangeShapeType="1"/>
          </p:cNvSpPr>
          <p:nvPr/>
        </p:nvSpPr>
        <p:spPr bwMode="auto">
          <a:xfrm flipH="1">
            <a:off x="2139950" y="5208588"/>
            <a:ext cx="520223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72" name="Line 224"/>
          <p:cNvSpPr>
            <a:spLocks noChangeShapeType="1"/>
          </p:cNvSpPr>
          <p:nvPr/>
        </p:nvSpPr>
        <p:spPr bwMode="auto">
          <a:xfrm flipV="1">
            <a:off x="2139950" y="4146550"/>
            <a:ext cx="1588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73" name="Line 225"/>
          <p:cNvSpPr>
            <a:spLocks noChangeShapeType="1"/>
          </p:cNvSpPr>
          <p:nvPr/>
        </p:nvSpPr>
        <p:spPr bwMode="auto">
          <a:xfrm>
            <a:off x="2139950" y="4146550"/>
            <a:ext cx="317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74" name="Line 226"/>
          <p:cNvSpPr>
            <a:spLocks noChangeShapeType="1"/>
          </p:cNvSpPr>
          <p:nvPr/>
        </p:nvSpPr>
        <p:spPr bwMode="auto">
          <a:xfrm flipH="1">
            <a:off x="1927225" y="5313363"/>
            <a:ext cx="56276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75" name="Line 227"/>
          <p:cNvSpPr>
            <a:spLocks noChangeShapeType="1"/>
          </p:cNvSpPr>
          <p:nvPr/>
        </p:nvSpPr>
        <p:spPr bwMode="auto">
          <a:xfrm flipV="1">
            <a:off x="1927225" y="3297238"/>
            <a:ext cx="1588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76" name="Line 228"/>
          <p:cNvSpPr>
            <a:spLocks noChangeShapeType="1"/>
          </p:cNvSpPr>
          <p:nvPr/>
        </p:nvSpPr>
        <p:spPr bwMode="auto">
          <a:xfrm>
            <a:off x="1927225" y="3297238"/>
            <a:ext cx="5302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77" name="Rectangle 229"/>
          <p:cNvSpPr>
            <a:spLocks noChangeArrowheads="1"/>
          </p:cNvSpPr>
          <p:nvPr/>
        </p:nvSpPr>
        <p:spPr bwMode="auto">
          <a:xfrm>
            <a:off x="7342188" y="2022475"/>
            <a:ext cx="93662" cy="182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200" b="1">
                <a:latin typeface="Arial" pitchFamily="34" charset="0"/>
              </a:rPr>
              <a:t>Z</a:t>
            </a:r>
            <a:endParaRPr lang="it-IT" sz="1200"/>
          </a:p>
        </p:txBody>
      </p:sp>
      <p:sp>
        <p:nvSpPr>
          <p:cNvPr id="6378" name="Rectangle 230"/>
          <p:cNvSpPr>
            <a:spLocks noChangeArrowheads="1"/>
          </p:cNvSpPr>
          <p:nvPr/>
        </p:nvSpPr>
        <p:spPr bwMode="auto">
          <a:xfrm>
            <a:off x="7024688" y="4995863"/>
            <a:ext cx="144462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200" b="1">
                <a:latin typeface="Arial" pitchFamily="34" charset="0"/>
              </a:rPr>
              <a:t>W</a:t>
            </a:r>
            <a:endParaRPr lang="it-IT" sz="1200"/>
          </a:p>
        </p:txBody>
      </p:sp>
      <p:graphicFrame>
        <p:nvGraphicFramePr>
          <p:cNvPr id="6147" name="Object 231"/>
          <p:cNvGraphicFramePr>
            <a:graphicFrameLocks noChangeAspect="1"/>
          </p:cNvGraphicFramePr>
          <p:nvPr>
            <p:ph sz="quarter" idx="3"/>
          </p:nvPr>
        </p:nvGraphicFramePr>
        <p:xfrm>
          <a:off x="323850" y="4868863"/>
          <a:ext cx="1368425" cy="346075"/>
        </p:xfrm>
        <a:graphic>
          <a:graphicData uri="http://schemas.openxmlformats.org/presentationml/2006/ole">
            <p:oleObj spid="_x0000_s416771" name="Equation" r:id="rId4" imgW="952200" imgH="241200" progId="Equation.3">
              <p:embed/>
            </p:oleObj>
          </a:graphicData>
        </a:graphic>
      </p:graphicFrame>
      <p:graphicFrame>
        <p:nvGraphicFramePr>
          <p:cNvPr id="6148" name="Object 232"/>
          <p:cNvGraphicFramePr>
            <a:graphicFrameLocks noChangeAspect="1"/>
          </p:cNvGraphicFramePr>
          <p:nvPr/>
        </p:nvGraphicFramePr>
        <p:xfrm>
          <a:off x="323850" y="5949950"/>
          <a:ext cx="2952750" cy="366713"/>
        </p:xfrm>
        <a:graphic>
          <a:graphicData uri="http://schemas.openxmlformats.org/presentationml/2006/ole">
            <p:oleObj spid="_x0000_s416772" name="Equation" r:id="rId5" imgW="1942920" imgH="241200" progId="Equation.3">
              <p:embed/>
            </p:oleObj>
          </a:graphicData>
        </a:graphic>
      </p:graphicFrame>
      <p:sp>
        <p:nvSpPr>
          <p:cNvPr id="6379" name="Rectangle 233"/>
          <p:cNvSpPr>
            <a:spLocks noChangeArrowheads="1"/>
          </p:cNvSpPr>
          <p:nvPr/>
        </p:nvSpPr>
        <p:spPr bwMode="auto">
          <a:xfrm>
            <a:off x="1476375" y="3068638"/>
            <a:ext cx="360363" cy="4191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0" rIns="0" bIns="144000">
            <a:spAutoFit/>
          </a:bodyPr>
          <a:lstStyle/>
          <a:p>
            <a:r>
              <a:rPr lang="it-IT" sz="1800" b="1">
                <a:latin typeface="Arial" pitchFamily="34" charset="0"/>
              </a:rPr>
              <a:t>Z</a:t>
            </a:r>
            <a:r>
              <a:rPr lang="it-IT" sz="1800" b="1" baseline="-25000">
                <a:latin typeface="Arial" pitchFamily="34" charset="0"/>
              </a:rPr>
              <a:t>p</a:t>
            </a:r>
            <a:endParaRPr lang="it-IT" sz="1800" baseline="-25000"/>
          </a:p>
        </p:txBody>
      </p:sp>
      <p:sp>
        <p:nvSpPr>
          <p:cNvPr id="6380" name="Rectangle 234"/>
          <p:cNvSpPr>
            <a:spLocks noChangeArrowheads="1"/>
          </p:cNvSpPr>
          <p:nvPr/>
        </p:nvSpPr>
        <p:spPr bwMode="auto">
          <a:xfrm>
            <a:off x="1476375" y="4076700"/>
            <a:ext cx="4238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t-IT" sz="2000" b="1">
                <a:latin typeface="Arial" pitchFamily="34" charset="0"/>
              </a:rPr>
              <a:t>W</a:t>
            </a:r>
            <a:r>
              <a:rPr lang="it-IT" sz="2000" b="1" baseline="-25000">
                <a:latin typeface="Arial" pitchFamily="34" charset="0"/>
              </a:rPr>
              <a:t>p</a:t>
            </a:r>
            <a:endParaRPr lang="it-IT" sz="2000" baseline="-25000"/>
          </a:p>
        </p:txBody>
      </p:sp>
      <p:sp>
        <p:nvSpPr>
          <p:cNvPr id="238" name="Segnaposto numero diapositiva 2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13.</a:t>
            </a:r>
            <a:fld id="{8F5AB97D-0A7F-4845-963B-50A265514CEC}" type="slidenum">
              <a:rPr lang="it-IT" smtClean="0"/>
              <a:pPr>
                <a:defRPr/>
              </a:pPr>
              <a:t>59</a:t>
            </a:fld>
            <a:endParaRPr lang="it-IT" dirty="0"/>
          </a:p>
        </p:txBody>
      </p:sp>
      <p:sp>
        <p:nvSpPr>
          <p:cNvPr id="239" name="Segnaposto piè di pagina 2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Ring  </a:t>
            </a:r>
            <a:r>
              <a:rPr lang="it-IT" dirty="0" err="1" smtClean="0"/>
              <a:t>Counter</a:t>
            </a:r>
            <a:r>
              <a:rPr lang="it-IT" dirty="0" smtClean="0"/>
              <a:t>  modulo 4</a:t>
            </a:r>
          </a:p>
        </p:txBody>
      </p:sp>
      <p:pic>
        <p:nvPicPr>
          <p:cNvPr id="10245" name="Picture 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-22000" contrast="42000"/>
          </a:blip>
          <a:srcRect/>
          <a:stretch>
            <a:fillRect/>
          </a:stretch>
        </p:blipFill>
        <p:spPr>
          <a:xfrm>
            <a:off x="174625" y="1247775"/>
            <a:ext cx="8807450" cy="2601913"/>
          </a:xfrm>
          <a:noFill/>
        </p:spPr>
      </p:pic>
      <p:pic>
        <p:nvPicPr>
          <p:cNvPr id="10246" name="Picture 10"/>
          <p:cNvPicPr>
            <a:picLocks noChangeAspect="1" noChangeArrowheads="1"/>
          </p:cNvPicPr>
          <p:nvPr/>
        </p:nvPicPr>
        <p:blipFill>
          <a:blip r:embed="rId3" cstate="print">
            <a:lum bright="-32000" contrast="48000"/>
          </a:blip>
          <a:srcRect/>
          <a:stretch>
            <a:fillRect/>
          </a:stretch>
        </p:blipFill>
        <p:spPr bwMode="auto">
          <a:xfrm>
            <a:off x="257175" y="3575050"/>
            <a:ext cx="2513013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Line 2"/>
          <p:cNvSpPr>
            <a:spLocks noChangeShapeType="1"/>
          </p:cNvSpPr>
          <p:nvPr/>
        </p:nvSpPr>
        <p:spPr bwMode="auto">
          <a:xfrm flipH="1">
            <a:off x="1871663" y="3429000"/>
            <a:ext cx="360362" cy="1793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71438" y="0"/>
            <a:ext cx="8839200" cy="576263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/>
              <a:t>Riconoscitore di sequenza 0110 o 1001 (A)</a:t>
            </a:r>
          </a:p>
        </p:txBody>
      </p:sp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001713"/>
            <a:ext cx="8839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sp>
        <p:nvSpPr>
          <p:cNvPr id="38919" name="Line 5"/>
          <p:cNvSpPr>
            <a:spLocks noChangeShapeType="1"/>
          </p:cNvSpPr>
          <p:nvPr/>
        </p:nvSpPr>
        <p:spPr bwMode="auto">
          <a:xfrm>
            <a:off x="4570413" y="1087438"/>
            <a:ext cx="1587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20" name="Freeform 6"/>
          <p:cNvSpPr>
            <a:spLocks/>
          </p:cNvSpPr>
          <p:nvPr/>
        </p:nvSpPr>
        <p:spPr bwMode="auto">
          <a:xfrm>
            <a:off x="2411413" y="1447800"/>
            <a:ext cx="1800225" cy="360363"/>
          </a:xfrm>
          <a:custGeom>
            <a:avLst/>
            <a:gdLst>
              <a:gd name="T0" fmla="*/ 114 w 114"/>
              <a:gd name="T1" fmla="*/ 0 h 227"/>
              <a:gd name="T2" fmla="*/ 0 w 114"/>
              <a:gd name="T3" fmla="*/ 0 h 227"/>
              <a:gd name="T4" fmla="*/ 0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114" y="0"/>
                </a:moveTo>
                <a:lnTo>
                  <a:pt x="0" y="0"/>
                </a:lnTo>
                <a:lnTo>
                  <a:pt x="0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21" name="Freeform 7"/>
          <p:cNvSpPr>
            <a:spLocks/>
          </p:cNvSpPr>
          <p:nvPr/>
        </p:nvSpPr>
        <p:spPr bwMode="auto">
          <a:xfrm>
            <a:off x="4930775" y="1447800"/>
            <a:ext cx="1801813" cy="360363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22" name="Line 8"/>
          <p:cNvSpPr>
            <a:spLocks noChangeShapeType="1"/>
          </p:cNvSpPr>
          <p:nvPr/>
        </p:nvSpPr>
        <p:spPr bwMode="auto">
          <a:xfrm>
            <a:off x="787400" y="4327525"/>
            <a:ext cx="1588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23" name="AutoShape 9"/>
          <p:cNvSpPr>
            <a:spLocks noChangeArrowheads="1"/>
          </p:cNvSpPr>
          <p:nvPr/>
        </p:nvSpPr>
        <p:spPr bwMode="auto">
          <a:xfrm>
            <a:off x="428625" y="4508500"/>
            <a:ext cx="719138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24" name="Freeform 10"/>
          <p:cNvSpPr>
            <a:spLocks/>
          </p:cNvSpPr>
          <p:nvPr/>
        </p:nvSpPr>
        <p:spPr bwMode="auto">
          <a:xfrm>
            <a:off x="1147763" y="4687888"/>
            <a:ext cx="180975" cy="541337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25" name="Line 11"/>
          <p:cNvSpPr>
            <a:spLocks noChangeShapeType="1"/>
          </p:cNvSpPr>
          <p:nvPr/>
        </p:nvSpPr>
        <p:spPr bwMode="auto">
          <a:xfrm>
            <a:off x="788988" y="4868863"/>
            <a:ext cx="0" cy="3603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26" name="Text Box 12"/>
          <p:cNvSpPr txBox="1">
            <a:spLocks noChangeArrowheads="1"/>
          </p:cNvSpPr>
          <p:nvPr/>
        </p:nvSpPr>
        <p:spPr bwMode="auto">
          <a:xfrm>
            <a:off x="790575" y="486886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1149350" y="4429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28" name="AutoShape 14"/>
          <p:cNvSpPr>
            <a:spLocks noChangeArrowheads="1"/>
          </p:cNvSpPr>
          <p:nvPr/>
        </p:nvSpPr>
        <p:spPr bwMode="auto">
          <a:xfrm>
            <a:off x="4211638" y="1268413"/>
            <a:ext cx="719137" cy="360362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29" name="Text Box 15"/>
          <p:cNvSpPr txBox="1">
            <a:spLocks noChangeArrowheads="1"/>
          </p:cNvSpPr>
          <p:nvPr/>
        </p:nvSpPr>
        <p:spPr bwMode="auto">
          <a:xfrm>
            <a:off x="4030663" y="1189038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30" name="Text Box 16"/>
          <p:cNvSpPr txBox="1">
            <a:spLocks noChangeArrowheads="1"/>
          </p:cNvSpPr>
          <p:nvPr/>
        </p:nvSpPr>
        <p:spPr bwMode="auto">
          <a:xfrm>
            <a:off x="4930775" y="1189038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31" name="Line 17"/>
          <p:cNvSpPr>
            <a:spLocks noChangeShapeType="1"/>
          </p:cNvSpPr>
          <p:nvPr/>
        </p:nvSpPr>
        <p:spPr bwMode="auto">
          <a:xfrm>
            <a:off x="1866900" y="4327525"/>
            <a:ext cx="1588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32" name="AutoShape 18"/>
          <p:cNvSpPr>
            <a:spLocks noChangeArrowheads="1"/>
          </p:cNvSpPr>
          <p:nvPr/>
        </p:nvSpPr>
        <p:spPr bwMode="auto">
          <a:xfrm>
            <a:off x="1508125" y="4508500"/>
            <a:ext cx="719138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33" name="Freeform 19"/>
          <p:cNvSpPr>
            <a:spLocks/>
          </p:cNvSpPr>
          <p:nvPr/>
        </p:nvSpPr>
        <p:spPr bwMode="auto">
          <a:xfrm>
            <a:off x="2227263" y="4687888"/>
            <a:ext cx="180975" cy="541337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34" name="Line 20"/>
          <p:cNvSpPr>
            <a:spLocks noChangeShapeType="1"/>
          </p:cNvSpPr>
          <p:nvPr/>
        </p:nvSpPr>
        <p:spPr bwMode="auto">
          <a:xfrm>
            <a:off x="1868488" y="4868863"/>
            <a:ext cx="0" cy="3603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35" name="Text Box 21"/>
          <p:cNvSpPr txBox="1">
            <a:spLocks noChangeArrowheads="1"/>
          </p:cNvSpPr>
          <p:nvPr/>
        </p:nvSpPr>
        <p:spPr bwMode="auto">
          <a:xfrm>
            <a:off x="1870075" y="486886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36" name="Text Box 22"/>
          <p:cNvSpPr txBox="1">
            <a:spLocks noChangeArrowheads="1"/>
          </p:cNvSpPr>
          <p:nvPr/>
        </p:nvSpPr>
        <p:spPr bwMode="auto">
          <a:xfrm>
            <a:off x="2228850" y="4429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37" name="Line 23"/>
          <p:cNvSpPr>
            <a:spLocks noChangeShapeType="1"/>
          </p:cNvSpPr>
          <p:nvPr/>
        </p:nvSpPr>
        <p:spPr bwMode="auto">
          <a:xfrm>
            <a:off x="2949575" y="4327525"/>
            <a:ext cx="1588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38" name="AutoShape 24"/>
          <p:cNvSpPr>
            <a:spLocks noChangeArrowheads="1"/>
          </p:cNvSpPr>
          <p:nvPr/>
        </p:nvSpPr>
        <p:spPr bwMode="auto">
          <a:xfrm>
            <a:off x="2590800" y="4508500"/>
            <a:ext cx="719138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39" name="Freeform 25"/>
          <p:cNvSpPr>
            <a:spLocks/>
          </p:cNvSpPr>
          <p:nvPr/>
        </p:nvSpPr>
        <p:spPr bwMode="auto">
          <a:xfrm>
            <a:off x="3309938" y="4687888"/>
            <a:ext cx="180975" cy="541337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40" name="Line 26"/>
          <p:cNvSpPr>
            <a:spLocks noChangeShapeType="1"/>
          </p:cNvSpPr>
          <p:nvPr/>
        </p:nvSpPr>
        <p:spPr bwMode="auto">
          <a:xfrm>
            <a:off x="2951163" y="4868863"/>
            <a:ext cx="0" cy="3603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41" name="Text Box 27"/>
          <p:cNvSpPr txBox="1">
            <a:spLocks noChangeArrowheads="1"/>
          </p:cNvSpPr>
          <p:nvPr/>
        </p:nvSpPr>
        <p:spPr bwMode="auto">
          <a:xfrm>
            <a:off x="2952750" y="486886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42" name="Text Box 28"/>
          <p:cNvSpPr txBox="1">
            <a:spLocks noChangeArrowheads="1"/>
          </p:cNvSpPr>
          <p:nvPr/>
        </p:nvSpPr>
        <p:spPr bwMode="auto">
          <a:xfrm>
            <a:off x="3311525" y="4429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43" name="Line 29"/>
          <p:cNvSpPr>
            <a:spLocks noChangeShapeType="1"/>
          </p:cNvSpPr>
          <p:nvPr/>
        </p:nvSpPr>
        <p:spPr bwMode="auto">
          <a:xfrm>
            <a:off x="4029075" y="4327525"/>
            <a:ext cx="1588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44" name="AutoShape 30"/>
          <p:cNvSpPr>
            <a:spLocks noChangeArrowheads="1"/>
          </p:cNvSpPr>
          <p:nvPr/>
        </p:nvSpPr>
        <p:spPr bwMode="auto">
          <a:xfrm>
            <a:off x="3670300" y="4508500"/>
            <a:ext cx="719138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45" name="Freeform 31"/>
          <p:cNvSpPr>
            <a:spLocks/>
          </p:cNvSpPr>
          <p:nvPr/>
        </p:nvSpPr>
        <p:spPr bwMode="auto">
          <a:xfrm>
            <a:off x="4389438" y="4687888"/>
            <a:ext cx="180975" cy="541337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46" name="Line 32"/>
          <p:cNvSpPr>
            <a:spLocks noChangeShapeType="1"/>
          </p:cNvSpPr>
          <p:nvPr/>
        </p:nvSpPr>
        <p:spPr bwMode="auto">
          <a:xfrm>
            <a:off x="4030663" y="4868863"/>
            <a:ext cx="0" cy="3603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47" name="Text Box 33"/>
          <p:cNvSpPr txBox="1">
            <a:spLocks noChangeArrowheads="1"/>
          </p:cNvSpPr>
          <p:nvPr/>
        </p:nvSpPr>
        <p:spPr bwMode="auto">
          <a:xfrm>
            <a:off x="4032250" y="486886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48" name="Text Box 34"/>
          <p:cNvSpPr txBox="1">
            <a:spLocks noChangeArrowheads="1"/>
          </p:cNvSpPr>
          <p:nvPr/>
        </p:nvSpPr>
        <p:spPr bwMode="auto">
          <a:xfrm>
            <a:off x="4391025" y="4429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49" name="Line 35"/>
          <p:cNvSpPr>
            <a:spLocks noChangeShapeType="1"/>
          </p:cNvSpPr>
          <p:nvPr/>
        </p:nvSpPr>
        <p:spPr bwMode="auto">
          <a:xfrm>
            <a:off x="5110163" y="4327525"/>
            <a:ext cx="1587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50" name="AutoShape 36"/>
          <p:cNvSpPr>
            <a:spLocks noChangeArrowheads="1"/>
          </p:cNvSpPr>
          <p:nvPr/>
        </p:nvSpPr>
        <p:spPr bwMode="auto">
          <a:xfrm>
            <a:off x="4751388" y="4508500"/>
            <a:ext cx="719137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51" name="Freeform 37"/>
          <p:cNvSpPr>
            <a:spLocks/>
          </p:cNvSpPr>
          <p:nvPr/>
        </p:nvSpPr>
        <p:spPr bwMode="auto">
          <a:xfrm>
            <a:off x="5470525" y="4687888"/>
            <a:ext cx="180975" cy="541337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52" name="Line 38"/>
          <p:cNvSpPr>
            <a:spLocks noChangeShapeType="1"/>
          </p:cNvSpPr>
          <p:nvPr/>
        </p:nvSpPr>
        <p:spPr bwMode="auto">
          <a:xfrm>
            <a:off x="5111750" y="4868863"/>
            <a:ext cx="0" cy="3603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53" name="Text Box 39"/>
          <p:cNvSpPr txBox="1">
            <a:spLocks noChangeArrowheads="1"/>
          </p:cNvSpPr>
          <p:nvPr/>
        </p:nvSpPr>
        <p:spPr bwMode="auto">
          <a:xfrm>
            <a:off x="5113338" y="486886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54" name="Text Box 40"/>
          <p:cNvSpPr txBox="1">
            <a:spLocks noChangeArrowheads="1"/>
          </p:cNvSpPr>
          <p:nvPr/>
        </p:nvSpPr>
        <p:spPr bwMode="auto">
          <a:xfrm>
            <a:off x="5472113" y="4429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55" name="Line 41"/>
          <p:cNvSpPr>
            <a:spLocks noChangeShapeType="1"/>
          </p:cNvSpPr>
          <p:nvPr/>
        </p:nvSpPr>
        <p:spPr bwMode="auto">
          <a:xfrm>
            <a:off x="6189663" y="4327525"/>
            <a:ext cx="1587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56" name="AutoShape 42"/>
          <p:cNvSpPr>
            <a:spLocks noChangeArrowheads="1"/>
          </p:cNvSpPr>
          <p:nvPr/>
        </p:nvSpPr>
        <p:spPr bwMode="auto">
          <a:xfrm>
            <a:off x="5830888" y="4508500"/>
            <a:ext cx="719137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57" name="Freeform 43"/>
          <p:cNvSpPr>
            <a:spLocks/>
          </p:cNvSpPr>
          <p:nvPr/>
        </p:nvSpPr>
        <p:spPr bwMode="auto">
          <a:xfrm>
            <a:off x="6550025" y="4687888"/>
            <a:ext cx="180975" cy="541337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58" name="Line 44"/>
          <p:cNvSpPr>
            <a:spLocks noChangeShapeType="1"/>
          </p:cNvSpPr>
          <p:nvPr/>
        </p:nvSpPr>
        <p:spPr bwMode="auto">
          <a:xfrm>
            <a:off x="6191250" y="4868863"/>
            <a:ext cx="0" cy="3603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59" name="Text Box 45"/>
          <p:cNvSpPr txBox="1">
            <a:spLocks noChangeArrowheads="1"/>
          </p:cNvSpPr>
          <p:nvPr/>
        </p:nvSpPr>
        <p:spPr bwMode="auto">
          <a:xfrm>
            <a:off x="6192838" y="486886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60" name="Text Box 46"/>
          <p:cNvSpPr txBox="1">
            <a:spLocks noChangeArrowheads="1"/>
          </p:cNvSpPr>
          <p:nvPr/>
        </p:nvSpPr>
        <p:spPr bwMode="auto">
          <a:xfrm>
            <a:off x="6551613" y="4429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61" name="Line 47"/>
          <p:cNvSpPr>
            <a:spLocks noChangeShapeType="1"/>
          </p:cNvSpPr>
          <p:nvPr/>
        </p:nvSpPr>
        <p:spPr bwMode="auto">
          <a:xfrm>
            <a:off x="7272338" y="4327525"/>
            <a:ext cx="1587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62" name="AutoShape 48"/>
          <p:cNvSpPr>
            <a:spLocks noChangeArrowheads="1"/>
          </p:cNvSpPr>
          <p:nvPr/>
        </p:nvSpPr>
        <p:spPr bwMode="auto">
          <a:xfrm>
            <a:off x="6913563" y="4508500"/>
            <a:ext cx="719137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63" name="Freeform 49"/>
          <p:cNvSpPr>
            <a:spLocks/>
          </p:cNvSpPr>
          <p:nvPr/>
        </p:nvSpPr>
        <p:spPr bwMode="auto">
          <a:xfrm>
            <a:off x="7632700" y="4687888"/>
            <a:ext cx="180975" cy="541337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64" name="Line 50"/>
          <p:cNvSpPr>
            <a:spLocks noChangeShapeType="1"/>
          </p:cNvSpPr>
          <p:nvPr/>
        </p:nvSpPr>
        <p:spPr bwMode="auto">
          <a:xfrm>
            <a:off x="7273925" y="4868863"/>
            <a:ext cx="0" cy="3603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65" name="Text Box 51"/>
          <p:cNvSpPr txBox="1">
            <a:spLocks noChangeArrowheads="1"/>
          </p:cNvSpPr>
          <p:nvPr/>
        </p:nvSpPr>
        <p:spPr bwMode="auto">
          <a:xfrm>
            <a:off x="7275513" y="486886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66" name="Text Box 52"/>
          <p:cNvSpPr txBox="1">
            <a:spLocks noChangeArrowheads="1"/>
          </p:cNvSpPr>
          <p:nvPr/>
        </p:nvSpPr>
        <p:spPr bwMode="auto">
          <a:xfrm>
            <a:off x="7634288" y="4429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67" name="Line 53"/>
          <p:cNvSpPr>
            <a:spLocks noChangeShapeType="1"/>
          </p:cNvSpPr>
          <p:nvPr/>
        </p:nvSpPr>
        <p:spPr bwMode="auto">
          <a:xfrm>
            <a:off x="8351838" y="4327525"/>
            <a:ext cx="1587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68" name="AutoShape 54"/>
          <p:cNvSpPr>
            <a:spLocks noChangeArrowheads="1"/>
          </p:cNvSpPr>
          <p:nvPr/>
        </p:nvSpPr>
        <p:spPr bwMode="auto">
          <a:xfrm>
            <a:off x="7993063" y="4508500"/>
            <a:ext cx="719137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69" name="Freeform 55"/>
          <p:cNvSpPr>
            <a:spLocks/>
          </p:cNvSpPr>
          <p:nvPr/>
        </p:nvSpPr>
        <p:spPr bwMode="auto">
          <a:xfrm>
            <a:off x="8712200" y="4687888"/>
            <a:ext cx="180975" cy="541337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70" name="Line 56"/>
          <p:cNvSpPr>
            <a:spLocks noChangeShapeType="1"/>
          </p:cNvSpPr>
          <p:nvPr/>
        </p:nvSpPr>
        <p:spPr bwMode="auto">
          <a:xfrm>
            <a:off x="8353425" y="4868863"/>
            <a:ext cx="0" cy="3603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71" name="Text Box 57"/>
          <p:cNvSpPr txBox="1">
            <a:spLocks noChangeArrowheads="1"/>
          </p:cNvSpPr>
          <p:nvPr/>
        </p:nvSpPr>
        <p:spPr bwMode="auto">
          <a:xfrm>
            <a:off x="8355013" y="486886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72" name="Text Box 58"/>
          <p:cNvSpPr txBox="1">
            <a:spLocks noChangeArrowheads="1"/>
          </p:cNvSpPr>
          <p:nvPr/>
        </p:nvSpPr>
        <p:spPr bwMode="auto">
          <a:xfrm>
            <a:off x="8713788" y="4429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73" name="Freeform 59"/>
          <p:cNvSpPr>
            <a:spLocks/>
          </p:cNvSpPr>
          <p:nvPr/>
        </p:nvSpPr>
        <p:spPr bwMode="auto">
          <a:xfrm>
            <a:off x="788988" y="3608388"/>
            <a:ext cx="180975" cy="360362"/>
          </a:xfrm>
          <a:custGeom>
            <a:avLst/>
            <a:gdLst>
              <a:gd name="T0" fmla="*/ 114 w 114"/>
              <a:gd name="T1" fmla="*/ 0 h 227"/>
              <a:gd name="T2" fmla="*/ 0 w 114"/>
              <a:gd name="T3" fmla="*/ 0 h 227"/>
              <a:gd name="T4" fmla="*/ 0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114" y="0"/>
                </a:moveTo>
                <a:lnTo>
                  <a:pt x="0" y="0"/>
                </a:lnTo>
                <a:lnTo>
                  <a:pt x="0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74" name="Freeform 60"/>
          <p:cNvSpPr>
            <a:spLocks/>
          </p:cNvSpPr>
          <p:nvPr/>
        </p:nvSpPr>
        <p:spPr bwMode="auto">
          <a:xfrm>
            <a:off x="1689100" y="3608388"/>
            <a:ext cx="180975" cy="360362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75" name="AutoShape 61"/>
          <p:cNvSpPr>
            <a:spLocks noChangeArrowheads="1"/>
          </p:cNvSpPr>
          <p:nvPr/>
        </p:nvSpPr>
        <p:spPr bwMode="auto">
          <a:xfrm>
            <a:off x="969963" y="3429000"/>
            <a:ext cx="719137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76" name="Text Box 62"/>
          <p:cNvSpPr txBox="1">
            <a:spLocks noChangeArrowheads="1"/>
          </p:cNvSpPr>
          <p:nvPr/>
        </p:nvSpPr>
        <p:spPr bwMode="auto">
          <a:xfrm>
            <a:off x="788988" y="33496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77" name="Text Box 63"/>
          <p:cNvSpPr txBox="1">
            <a:spLocks noChangeArrowheads="1"/>
          </p:cNvSpPr>
          <p:nvPr/>
        </p:nvSpPr>
        <p:spPr bwMode="auto">
          <a:xfrm>
            <a:off x="1689100" y="33496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78" name="Line 64"/>
          <p:cNvSpPr>
            <a:spLocks noChangeShapeType="1"/>
          </p:cNvSpPr>
          <p:nvPr/>
        </p:nvSpPr>
        <p:spPr bwMode="auto">
          <a:xfrm>
            <a:off x="1328738" y="3248025"/>
            <a:ext cx="1587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79" name="Freeform 65"/>
          <p:cNvSpPr>
            <a:spLocks/>
          </p:cNvSpPr>
          <p:nvPr/>
        </p:nvSpPr>
        <p:spPr bwMode="auto">
          <a:xfrm>
            <a:off x="2949575" y="3608388"/>
            <a:ext cx="180975" cy="360362"/>
          </a:xfrm>
          <a:custGeom>
            <a:avLst/>
            <a:gdLst>
              <a:gd name="T0" fmla="*/ 114 w 114"/>
              <a:gd name="T1" fmla="*/ 0 h 227"/>
              <a:gd name="T2" fmla="*/ 0 w 114"/>
              <a:gd name="T3" fmla="*/ 0 h 227"/>
              <a:gd name="T4" fmla="*/ 0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114" y="0"/>
                </a:moveTo>
                <a:lnTo>
                  <a:pt x="0" y="0"/>
                </a:lnTo>
                <a:lnTo>
                  <a:pt x="0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80" name="Freeform 66"/>
          <p:cNvSpPr>
            <a:spLocks/>
          </p:cNvSpPr>
          <p:nvPr/>
        </p:nvSpPr>
        <p:spPr bwMode="auto">
          <a:xfrm>
            <a:off x="3849688" y="3608388"/>
            <a:ext cx="180975" cy="360362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81" name="AutoShape 67"/>
          <p:cNvSpPr>
            <a:spLocks noChangeArrowheads="1"/>
          </p:cNvSpPr>
          <p:nvPr/>
        </p:nvSpPr>
        <p:spPr bwMode="auto">
          <a:xfrm>
            <a:off x="3130550" y="3429000"/>
            <a:ext cx="719138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82" name="Text Box 68"/>
          <p:cNvSpPr txBox="1">
            <a:spLocks noChangeArrowheads="1"/>
          </p:cNvSpPr>
          <p:nvPr/>
        </p:nvSpPr>
        <p:spPr bwMode="auto">
          <a:xfrm>
            <a:off x="2949575" y="33496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83" name="Text Box 69"/>
          <p:cNvSpPr txBox="1">
            <a:spLocks noChangeArrowheads="1"/>
          </p:cNvSpPr>
          <p:nvPr/>
        </p:nvSpPr>
        <p:spPr bwMode="auto">
          <a:xfrm>
            <a:off x="3849688" y="33496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84" name="Line 70"/>
          <p:cNvSpPr>
            <a:spLocks noChangeShapeType="1"/>
          </p:cNvSpPr>
          <p:nvPr/>
        </p:nvSpPr>
        <p:spPr bwMode="auto">
          <a:xfrm>
            <a:off x="3489325" y="3248025"/>
            <a:ext cx="1588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85" name="Freeform 71"/>
          <p:cNvSpPr>
            <a:spLocks/>
          </p:cNvSpPr>
          <p:nvPr/>
        </p:nvSpPr>
        <p:spPr bwMode="auto">
          <a:xfrm>
            <a:off x="5110163" y="3608388"/>
            <a:ext cx="180975" cy="360362"/>
          </a:xfrm>
          <a:custGeom>
            <a:avLst/>
            <a:gdLst>
              <a:gd name="T0" fmla="*/ 114 w 114"/>
              <a:gd name="T1" fmla="*/ 0 h 227"/>
              <a:gd name="T2" fmla="*/ 0 w 114"/>
              <a:gd name="T3" fmla="*/ 0 h 227"/>
              <a:gd name="T4" fmla="*/ 0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114" y="0"/>
                </a:moveTo>
                <a:lnTo>
                  <a:pt x="0" y="0"/>
                </a:lnTo>
                <a:lnTo>
                  <a:pt x="0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86" name="Freeform 72"/>
          <p:cNvSpPr>
            <a:spLocks/>
          </p:cNvSpPr>
          <p:nvPr/>
        </p:nvSpPr>
        <p:spPr bwMode="auto">
          <a:xfrm>
            <a:off x="6010275" y="3608388"/>
            <a:ext cx="180975" cy="360362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87" name="AutoShape 73"/>
          <p:cNvSpPr>
            <a:spLocks noChangeArrowheads="1"/>
          </p:cNvSpPr>
          <p:nvPr/>
        </p:nvSpPr>
        <p:spPr bwMode="auto">
          <a:xfrm>
            <a:off x="5291138" y="3429000"/>
            <a:ext cx="719137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88" name="Text Box 74"/>
          <p:cNvSpPr txBox="1">
            <a:spLocks noChangeArrowheads="1"/>
          </p:cNvSpPr>
          <p:nvPr/>
        </p:nvSpPr>
        <p:spPr bwMode="auto">
          <a:xfrm>
            <a:off x="5110163" y="33496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89" name="Text Box 75"/>
          <p:cNvSpPr txBox="1">
            <a:spLocks noChangeArrowheads="1"/>
          </p:cNvSpPr>
          <p:nvPr/>
        </p:nvSpPr>
        <p:spPr bwMode="auto">
          <a:xfrm>
            <a:off x="6010275" y="33496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90" name="Line 76"/>
          <p:cNvSpPr>
            <a:spLocks noChangeShapeType="1"/>
          </p:cNvSpPr>
          <p:nvPr/>
        </p:nvSpPr>
        <p:spPr bwMode="auto">
          <a:xfrm>
            <a:off x="5649913" y="3248025"/>
            <a:ext cx="1587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91" name="Freeform 77"/>
          <p:cNvSpPr>
            <a:spLocks/>
          </p:cNvSpPr>
          <p:nvPr/>
        </p:nvSpPr>
        <p:spPr bwMode="auto">
          <a:xfrm>
            <a:off x="7270750" y="3608388"/>
            <a:ext cx="180975" cy="360362"/>
          </a:xfrm>
          <a:custGeom>
            <a:avLst/>
            <a:gdLst>
              <a:gd name="T0" fmla="*/ 114 w 114"/>
              <a:gd name="T1" fmla="*/ 0 h 227"/>
              <a:gd name="T2" fmla="*/ 0 w 114"/>
              <a:gd name="T3" fmla="*/ 0 h 227"/>
              <a:gd name="T4" fmla="*/ 0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114" y="0"/>
                </a:moveTo>
                <a:lnTo>
                  <a:pt x="0" y="0"/>
                </a:lnTo>
                <a:lnTo>
                  <a:pt x="0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92" name="Freeform 78"/>
          <p:cNvSpPr>
            <a:spLocks/>
          </p:cNvSpPr>
          <p:nvPr/>
        </p:nvSpPr>
        <p:spPr bwMode="auto">
          <a:xfrm>
            <a:off x="8170863" y="3608388"/>
            <a:ext cx="180975" cy="360362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93" name="AutoShape 79"/>
          <p:cNvSpPr>
            <a:spLocks noChangeArrowheads="1"/>
          </p:cNvSpPr>
          <p:nvPr/>
        </p:nvSpPr>
        <p:spPr bwMode="auto">
          <a:xfrm>
            <a:off x="7451725" y="3429000"/>
            <a:ext cx="719138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8994" name="Text Box 80"/>
          <p:cNvSpPr txBox="1">
            <a:spLocks noChangeArrowheads="1"/>
          </p:cNvSpPr>
          <p:nvPr/>
        </p:nvSpPr>
        <p:spPr bwMode="auto">
          <a:xfrm>
            <a:off x="7270750" y="33496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8995" name="Text Box 81"/>
          <p:cNvSpPr txBox="1">
            <a:spLocks noChangeArrowheads="1"/>
          </p:cNvSpPr>
          <p:nvPr/>
        </p:nvSpPr>
        <p:spPr bwMode="auto">
          <a:xfrm>
            <a:off x="8170863" y="33496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8996" name="Line 82"/>
          <p:cNvSpPr>
            <a:spLocks noChangeShapeType="1"/>
          </p:cNvSpPr>
          <p:nvPr/>
        </p:nvSpPr>
        <p:spPr bwMode="auto">
          <a:xfrm>
            <a:off x="7810500" y="3248025"/>
            <a:ext cx="1588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97" name="Line 83"/>
          <p:cNvSpPr>
            <a:spLocks noChangeShapeType="1"/>
          </p:cNvSpPr>
          <p:nvPr/>
        </p:nvSpPr>
        <p:spPr bwMode="auto">
          <a:xfrm>
            <a:off x="2408238" y="2168525"/>
            <a:ext cx="1587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98" name="Freeform 84"/>
          <p:cNvSpPr>
            <a:spLocks/>
          </p:cNvSpPr>
          <p:nvPr/>
        </p:nvSpPr>
        <p:spPr bwMode="auto">
          <a:xfrm>
            <a:off x="1330325" y="2528888"/>
            <a:ext cx="719138" cy="360362"/>
          </a:xfrm>
          <a:custGeom>
            <a:avLst/>
            <a:gdLst>
              <a:gd name="T0" fmla="*/ 114 w 114"/>
              <a:gd name="T1" fmla="*/ 0 h 227"/>
              <a:gd name="T2" fmla="*/ 0 w 114"/>
              <a:gd name="T3" fmla="*/ 0 h 227"/>
              <a:gd name="T4" fmla="*/ 0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114" y="0"/>
                </a:moveTo>
                <a:lnTo>
                  <a:pt x="0" y="0"/>
                </a:lnTo>
                <a:lnTo>
                  <a:pt x="0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99" name="Freeform 85"/>
          <p:cNvSpPr>
            <a:spLocks/>
          </p:cNvSpPr>
          <p:nvPr/>
        </p:nvSpPr>
        <p:spPr bwMode="auto">
          <a:xfrm>
            <a:off x="2768600" y="2528888"/>
            <a:ext cx="722313" cy="360362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00" name="AutoShape 86"/>
          <p:cNvSpPr>
            <a:spLocks noChangeArrowheads="1"/>
          </p:cNvSpPr>
          <p:nvPr/>
        </p:nvSpPr>
        <p:spPr bwMode="auto">
          <a:xfrm>
            <a:off x="2049463" y="2349500"/>
            <a:ext cx="719137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9001" name="Text Box 87"/>
          <p:cNvSpPr txBox="1">
            <a:spLocks noChangeArrowheads="1"/>
          </p:cNvSpPr>
          <p:nvPr/>
        </p:nvSpPr>
        <p:spPr bwMode="auto">
          <a:xfrm>
            <a:off x="1868488" y="2270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9002" name="Text Box 88"/>
          <p:cNvSpPr txBox="1">
            <a:spLocks noChangeArrowheads="1"/>
          </p:cNvSpPr>
          <p:nvPr/>
        </p:nvSpPr>
        <p:spPr bwMode="auto">
          <a:xfrm>
            <a:off x="2768600" y="2270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9003" name="Line 89"/>
          <p:cNvSpPr>
            <a:spLocks noChangeShapeType="1"/>
          </p:cNvSpPr>
          <p:nvPr/>
        </p:nvSpPr>
        <p:spPr bwMode="auto">
          <a:xfrm>
            <a:off x="6729413" y="2168525"/>
            <a:ext cx="1587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04" name="Freeform 90"/>
          <p:cNvSpPr>
            <a:spLocks/>
          </p:cNvSpPr>
          <p:nvPr/>
        </p:nvSpPr>
        <p:spPr bwMode="auto">
          <a:xfrm>
            <a:off x="5651500" y="2528888"/>
            <a:ext cx="719138" cy="360362"/>
          </a:xfrm>
          <a:custGeom>
            <a:avLst/>
            <a:gdLst>
              <a:gd name="T0" fmla="*/ 114 w 114"/>
              <a:gd name="T1" fmla="*/ 0 h 227"/>
              <a:gd name="T2" fmla="*/ 0 w 114"/>
              <a:gd name="T3" fmla="*/ 0 h 227"/>
              <a:gd name="T4" fmla="*/ 0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114" y="0"/>
                </a:moveTo>
                <a:lnTo>
                  <a:pt x="0" y="0"/>
                </a:lnTo>
                <a:lnTo>
                  <a:pt x="0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05" name="Freeform 91"/>
          <p:cNvSpPr>
            <a:spLocks/>
          </p:cNvSpPr>
          <p:nvPr/>
        </p:nvSpPr>
        <p:spPr bwMode="auto">
          <a:xfrm>
            <a:off x="7089775" y="2528888"/>
            <a:ext cx="722313" cy="360362"/>
          </a:xfrm>
          <a:custGeom>
            <a:avLst/>
            <a:gdLst>
              <a:gd name="T0" fmla="*/ 0 w 114"/>
              <a:gd name="T1" fmla="*/ 0 h 227"/>
              <a:gd name="T2" fmla="*/ 114 w 114"/>
              <a:gd name="T3" fmla="*/ 0 h 227"/>
              <a:gd name="T4" fmla="*/ 114 w 114"/>
              <a:gd name="T5" fmla="*/ 227 h 227"/>
              <a:gd name="T6" fmla="*/ 0 60000 65536"/>
              <a:gd name="T7" fmla="*/ 0 60000 65536"/>
              <a:gd name="T8" fmla="*/ 0 60000 65536"/>
              <a:gd name="T9" fmla="*/ 0 w 114"/>
              <a:gd name="T10" fmla="*/ 0 h 227"/>
              <a:gd name="T11" fmla="*/ 114 w 1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" h="227">
                <a:moveTo>
                  <a:pt x="0" y="0"/>
                </a:moveTo>
                <a:lnTo>
                  <a:pt x="114" y="0"/>
                </a:lnTo>
                <a:lnTo>
                  <a:pt x="114" y="227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06" name="AutoShape 92"/>
          <p:cNvSpPr>
            <a:spLocks noChangeArrowheads="1"/>
          </p:cNvSpPr>
          <p:nvPr/>
        </p:nvSpPr>
        <p:spPr bwMode="auto">
          <a:xfrm>
            <a:off x="6370638" y="2349500"/>
            <a:ext cx="719137" cy="360363"/>
          </a:xfrm>
          <a:prstGeom prst="diamond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it-IT" sz="1800" b="1">
                <a:latin typeface="Arial" pitchFamily="34" charset="0"/>
              </a:rPr>
              <a:t>x</a:t>
            </a:r>
          </a:p>
        </p:txBody>
      </p:sp>
      <p:sp>
        <p:nvSpPr>
          <p:cNvPr id="39007" name="Text Box 93"/>
          <p:cNvSpPr txBox="1">
            <a:spLocks noChangeArrowheads="1"/>
          </p:cNvSpPr>
          <p:nvPr/>
        </p:nvSpPr>
        <p:spPr bwMode="auto">
          <a:xfrm>
            <a:off x="6189663" y="2270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0</a:t>
            </a:r>
          </a:p>
        </p:txBody>
      </p:sp>
      <p:sp>
        <p:nvSpPr>
          <p:cNvPr id="39008" name="Text Box 94"/>
          <p:cNvSpPr txBox="1">
            <a:spLocks noChangeArrowheads="1"/>
          </p:cNvSpPr>
          <p:nvPr/>
        </p:nvSpPr>
        <p:spPr bwMode="auto">
          <a:xfrm>
            <a:off x="7089775" y="22701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1</a:t>
            </a:r>
          </a:p>
        </p:txBody>
      </p:sp>
      <p:sp>
        <p:nvSpPr>
          <p:cNvPr id="39009" name="Text Box 95"/>
          <p:cNvSpPr txBox="1">
            <a:spLocks noChangeArrowheads="1"/>
          </p:cNvSpPr>
          <p:nvPr/>
        </p:nvSpPr>
        <p:spPr bwMode="auto">
          <a:xfrm>
            <a:off x="431800" y="3719513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h</a:t>
            </a:r>
          </a:p>
        </p:txBody>
      </p:sp>
      <p:sp>
        <p:nvSpPr>
          <p:cNvPr id="39010" name="Text Box 96"/>
          <p:cNvSpPr txBox="1">
            <a:spLocks noChangeArrowheads="1"/>
          </p:cNvSpPr>
          <p:nvPr/>
        </p:nvSpPr>
        <p:spPr bwMode="auto">
          <a:xfrm>
            <a:off x="1512888" y="3719513"/>
            <a:ext cx="93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i</a:t>
            </a:r>
          </a:p>
        </p:txBody>
      </p:sp>
      <p:sp>
        <p:nvSpPr>
          <p:cNvPr id="39011" name="Text Box 97"/>
          <p:cNvSpPr txBox="1">
            <a:spLocks noChangeArrowheads="1"/>
          </p:cNvSpPr>
          <p:nvPr/>
        </p:nvSpPr>
        <p:spPr bwMode="auto">
          <a:xfrm>
            <a:off x="2592388" y="3719513"/>
            <a:ext cx="93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j</a:t>
            </a:r>
          </a:p>
        </p:txBody>
      </p:sp>
      <p:sp>
        <p:nvSpPr>
          <p:cNvPr id="39012" name="Text Box 98"/>
          <p:cNvSpPr txBox="1">
            <a:spLocks noChangeArrowheads="1"/>
          </p:cNvSpPr>
          <p:nvPr/>
        </p:nvSpPr>
        <p:spPr bwMode="auto">
          <a:xfrm>
            <a:off x="3673475" y="371951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k</a:t>
            </a:r>
          </a:p>
        </p:txBody>
      </p:sp>
      <p:sp>
        <p:nvSpPr>
          <p:cNvPr id="39013" name="Text Box 99"/>
          <p:cNvSpPr txBox="1">
            <a:spLocks noChangeArrowheads="1"/>
          </p:cNvSpPr>
          <p:nvPr/>
        </p:nvSpPr>
        <p:spPr bwMode="auto">
          <a:xfrm>
            <a:off x="4752975" y="3719513"/>
            <a:ext cx="93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l</a:t>
            </a:r>
          </a:p>
        </p:txBody>
      </p:sp>
      <p:sp>
        <p:nvSpPr>
          <p:cNvPr id="39014" name="Text Box 100"/>
          <p:cNvSpPr txBox="1">
            <a:spLocks noChangeArrowheads="1"/>
          </p:cNvSpPr>
          <p:nvPr/>
        </p:nvSpPr>
        <p:spPr bwMode="auto">
          <a:xfrm>
            <a:off x="5834063" y="3719513"/>
            <a:ext cx="2174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m</a:t>
            </a:r>
          </a:p>
        </p:txBody>
      </p:sp>
      <p:sp>
        <p:nvSpPr>
          <p:cNvPr id="39015" name="Text Box 101"/>
          <p:cNvSpPr txBox="1">
            <a:spLocks noChangeArrowheads="1"/>
          </p:cNvSpPr>
          <p:nvPr/>
        </p:nvSpPr>
        <p:spPr bwMode="auto">
          <a:xfrm>
            <a:off x="6913563" y="3719513"/>
            <a:ext cx="160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n</a:t>
            </a:r>
          </a:p>
        </p:txBody>
      </p:sp>
      <p:sp>
        <p:nvSpPr>
          <p:cNvPr id="39016" name="Text Box 102"/>
          <p:cNvSpPr txBox="1">
            <a:spLocks noChangeArrowheads="1"/>
          </p:cNvSpPr>
          <p:nvPr/>
        </p:nvSpPr>
        <p:spPr bwMode="auto">
          <a:xfrm>
            <a:off x="7994650" y="3719513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o</a:t>
            </a:r>
          </a:p>
        </p:txBody>
      </p:sp>
      <p:sp>
        <p:nvSpPr>
          <p:cNvPr id="39017" name="Text Box 103"/>
          <p:cNvSpPr txBox="1">
            <a:spLocks noChangeArrowheads="1"/>
          </p:cNvSpPr>
          <p:nvPr/>
        </p:nvSpPr>
        <p:spPr bwMode="auto">
          <a:xfrm>
            <a:off x="971550" y="2640013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d</a:t>
            </a:r>
          </a:p>
        </p:txBody>
      </p:sp>
      <p:sp>
        <p:nvSpPr>
          <p:cNvPr id="39018" name="Text Box 104"/>
          <p:cNvSpPr txBox="1">
            <a:spLocks noChangeArrowheads="1"/>
          </p:cNvSpPr>
          <p:nvPr/>
        </p:nvSpPr>
        <p:spPr bwMode="auto">
          <a:xfrm>
            <a:off x="3133725" y="2640013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e</a:t>
            </a:r>
          </a:p>
        </p:txBody>
      </p:sp>
      <p:sp>
        <p:nvSpPr>
          <p:cNvPr id="39019" name="Text Box 105"/>
          <p:cNvSpPr txBox="1">
            <a:spLocks noChangeArrowheads="1"/>
          </p:cNvSpPr>
          <p:nvPr/>
        </p:nvSpPr>
        <p:spPr bwMode="auto">
          <a:xfrm>
            <a:off x="5291138" y="2640013"/>
            <a:ext cx="104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f</a:t>
            </a:r>
          </a:p>
        </p:txBody>
      </p:sp>
      <p:sp>
        <p:nvSpPr>
          <p:cNvPr id="39020" name="Text Box 106"/>
          <p:cNvSpPr txBox="1">
            <a:spLocks noChangeArrowheads="1"/>
          </p:cNvSpPr>
          <p:nvPr/>
        </p:nvSpPr>
        <p:spPr bwMode="auto">
          <a:xfrm>
            <a:off x="7453313" y="2640013"/>
            <a:ext cx="160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g</a:t>
            </a:r>
          </a:p>
        </p:txBody>
      </p:sp>
      <p:sp>
        <p:nvSpPr>
          <p:cNvPr id="39021" name="Rectangle 107"/>
          <p:cNvSpPr>
            <a:spLocks noChangeArrowheads="1"/>
          </p:cNvSpPr>
          <p:nvPr/>
        </p:nvSpPr>
        <p:spPr bwMode="auto">
          <a:xfrm>
            <a:off x="2049463" y="1808163"/>
            <a:ext cx="719137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39022" name="Text Box 108"/>
          <p:cNvSpPr txBox="1">
            <a:spLocks noChangeArrowheads="1"/>
          </p:cNvSpPr>
          <p:nvPr/>
        </p:nvSpPr>
        <p:spPr bwMode="auto">
          <a:xfrm>
            <a:off x="2051050" y="1558925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b</a:t>
            </a:r>
          </a:p>
        </p:txBody>
      </p:sp>
      <p:sp>
        <p:nvSpPr>
          <p:cNvPr id="39023" name="Text Box 109"/>
          <p:cNvSpPr txBox="1">
            <a:spLocks noChangeArrowheads="1"/>
          </p:cNvSpPr>
          <p:nvPr/>
        </p:nvSpPr>
        <p:spPr bwMode="auto">
          <a:xfrm>
            <a:off x="6373813" y="15589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c</a:t>
            </a:r>
          </a:p>
        </p:txBody>
      </p:sp>
      <p:sp>
        <p:nvSpPr>
          <p:cNvPr id="39024" name="Rectangle 110"/>
          <p:cNvSpPr>
            <a:spLocks noChangeArrowheads="1"/>
          </p:cNvSpPr>
          <p:nvPr/>
        </p:nvSpPr>
        <p:spPr bwMode="auto">
          <a:xfrm>
            <a:off x="4211638" y="728663"/>
            <a:ext cx="719137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9025" name="Text Box 111"/>
          <p:cNvSpPr txBox="1">
            <a:spLocks noChangeArrowheads="1"/>
          </p:cNvSpPr>
          <p:nvPr/>
        </p:nvSpPr>
        <p:spPr bwMode="auto">
          <a:xfrm>
            <a:off x="4213225" y="479425"/>
            <a:ext cx="14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0" rIns="0" bIns="0">
            <a:spAutoFit/>
          </a:bodyPr>
          <a:lstStyle/>
          <a:p>
            <a:r>
              <a:rPr lang="it-IT" sz="1600" b="1">
                <a:latin typeface="Arial" pitchFamily="34" charset="0"/>
              </a:rPr>
              <a:t>a</a:t>
            </a:r>
          </a:p>
        </p:txBody>
      </p:sp>
      <p:sp>
        <p:nvSpPr>
          <p:cNvPr id="39026" name="Oval 112"/>
          <p:cNvSpPr>
            <a:spLocks noChangeArrowheads="1"/>
          </p:cNvSpPr>
          <p:nvPr/>
        </p:nvSpPr>
        <p:spPr bwMode="auto">
          <a:xfrm>
            <a:off x="611188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a</a:t>
            </a:r>
          </a:p>
        </p:txBody>
      </p:sp>
      <p:sp>
        <p:nvSpPr>
          <p:cNvPr id="39027" name="Line 113"/>
          <p:cNvSpPr>
            <a:spLocks noChangeShapeType="1"/>
          </p:cNvSpPr>
          <p:nvPr/>
        </p:nvSpPr>
        <p:spPr bwMode="auto">
          <a:xfrm>
            <a:off x="4032250" y="5589588"/>
            <a:ext cx="1588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28" name="Line 114"/>
          <p:cNvSpPr>
            <a:spLocks noChangeShapeType="1"/>
          </p:cNvSpPr>
          <p:nvPr/>
        </p:nvSpPr>
        <p:spPr bwMode="auto">
          <a:xfrm>
            <a:off x="431800" y="3429000"/>
            <a:ext cx="358775" cy="1793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29" name="Oval 115"/>
          <p:cNvSpPr>
            <a:spLocks noChangeArrowheads="1"/>
          </p:cNvSpPr>
          <p:nvPr/>
        </p:nvSpPr>
        <p:spPr bwMode="auto">
          <a:xfrm>
            <a:off x="250825" y="3249613"/>
            <a:ext cx="358775" cy="3603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a</a:t>
            </a:r>
          </a:p>
        </p:txBody>
      </p:sp>
      <p:sp>
        <p:nvSpPr>
          <p:cNvPr id="39030" name="Line 116"/>
          <p:cNvSpPr>
            <a:spLocks noChangeShapeType="1"/>
          </p:cNvSpPr>
          <p:nvPr/>
        </p:nvSpPr>
        <p:spPr bwMode="auto">
          <a:xfrm>
            <a:off x="2592388" y="3429000"/>
            <a:ext cx="358775" cy="1793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31" name="Oval 117"/>
          <p:cNvSpPr>
            <a:spLocks noChangeArrowheads="1"/>
          </p:cNvSpPr>
          <p:nvPr/>
        </p:nvSpPr>
        <p:spPr bwMode="auto">
          <a:xfrm>
            <a:off x="2411413" y="3249613"/>
            <a:ext cx="358775" cy="3603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c</a:t>
            </a:r>
          </a:p>
        </p:txBody>
      </p:sp>
      <p:sp>
        <p:nvSpPr>
          <p:cNvPr id="39032" name="Oval 118"/>
          <p:cNvSpPr>
            <a:spLocks noChangeArrowheads="1"/>
          </p:cNvSpPr>
          <p:nvPr/>
        </p:nvSpPr>
        <p:spPr bwMode="auto">
          <a:xfrm>
            <a:off x="2051050" y="3249613"/>
            <a:ext cx="358775" cy="3603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b</a:t>
            </a:r>
          </a:p>
        </p:txBody>
      </p:sp>
      <p:sp>
        <p:nvSpPr>
          <p:cNvPr id="39033" name="Line 119"/>
          <p:cNvSpPr>
            <a:spLocks noChangeShapeType="1"/>
          </p:cNvSpPr>
          <p:nvPr/>
        </p:nvSpPr>
        <p:spPr bwMode="auto">
          <a:xfrm flipH="1">
            <a:off x="4032250" y="3429000"/>
            <a:ext cx="360363" cy="1793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34" name="Line 120"/>
          <p:cNvSpPr>
            <a:spLocks noChangeShapeType="1"/>
          </p:cNvSpPr>
          <p:nvPr/>
        </p:nvSpPr>
        <p:spPr bwMode="auto">
          <a:xfrm>
            <a:off x="4752975" y="3429000"/>
            <a:ext cx="358775" cy="1793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35" name="Oval 121"/>
          <p:cNvSpPr>
            <a:spLocks noChangeArrowheads="1"/>
          </p:cNvSpPr>
          <p:nvPr/>
        </p:nvSpPr>
        <p:spPr bwMode="auto">
          <a:xfrm>
            <a:off x="4572000" y="3249613"/>
            <a:ext cx="358775" cy="3603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e</a:t>
            </a:r>
          </a:p>
        </p:txBody>
      </p:sp>
      <p:sp>
        <p:nvSpPr>
          <p:cNvPr id="39036" name="Oval 122"/>
          <p:cNvSpPr>
            <a:spLocks noChangeArrowheads="1"/>
          </p:cNvSpPr>
          <p:nvPr/>
        </p:nvSpPr>
        <p:spPr bwMode="auto">
          <a:xfrm>
            <a:off x="4211638" y="3249613"/>
            <a:ext cx="358775" cy="3603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d</a:t>
            </a:r>
          </a:p>
        </p:txBody>
      </p:sp>
      <p:sp>
        <p:nvSpPr>
          <p:cNvPr id="39037" name="Line 123"/>
          <p:cNvSpPr>
            <a:spLocks noChangeShapeType="1"/>
          </p:cNvSpPr>
          <p:nvPr/>
        </p:nvSpPr>
        <p:spPr bwMode="auto">
          <a:xfrm flipH="1">
            <a:off x="6192838" y="3429000"/>
            <a:ext cx="360362" cy="1793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38" name="Line 124"/>
          <p:cNvSpPr>
            <a:spLocks noChangeShapeType="1"/>
          </p:cNvSpPr>
          <p:nvPr/>
        </p:nvSpPr>
        <p:spPr bwMode="auto">
          <a:xfrm>
            <a:off x="6913563" y="3429000"/>
            <a:ext cx="358775" cy="1793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39" name="Oval 125"/>
          <p:cNvSpPr>
            <a:spLocks noChangeArrowheads="1"/>
          </p:cNvSpPr>
          <p:nvPr/>
        </p:nvSpPr>
        <p:spPr bwMode="auto">
          <a:xfrm>
            <a:off x="6732588" y="3249613"/>
            <a:ext cx="358775" cy="3603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g</a:t>
            </a:r>
          </a:p>
        </p:txBody>
      </p:sp>
      <p:sp>
        <p:nvSpPr>
          <p:cNvPr id="39040" name="Oval 126"/>
          <p:cNvSpPr>
            <a:spLocks noChangeArrowheads="1"/>
          </p:cNvSpPr>
          <p:nvPr/>
        </p:nvSpPr>
        <p:spPr bwMode="auto">
          <a:xfrm>
            <a:off x="6372225" y="3249613"/>
            <a:ext cx="358775" cy="3603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f</a:t>
            </a:r>
          </a:p>
        </p:txBody>
      </p:sp>
      <p:sp>
        <p:nvSpPr>
          <p:cNvPr id="39041" name="Line 127"/>
          <p:cNvSpPr>
            <a:spLocks noChangeShapeType="1"/>
          </p:cNvSpPr>
          <p:nvPr/>
        </p:nvSpPr>
        <p:spPr bwMode="auto">
          <a:xfrm flipH="1">
            <a:off x="8353425" y="3429000"/>
            <a:ext cx="360363" cy="1793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42" name="Oval 128"/>
          <p:cNvSpPr>
            <a:spLocks noChangeArrowheads="1"/>
          </p:cNvSpPr>
          <p:nvPr/>
        </p:nvSpPr>
        <p:spPr bwMode="auto">
          <a:xfrm>
            <a:off x="8532813" y="3249613"/>
            <a:ext cx="358775" cy="3603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h</a:t>
            </a:r>
          </a:p>
        </p:txBody>
      </p:sp>
      <p:sp>
        <p:nvSpPr>
          <p:cNvPr id="39043" name="Oval 129"/>
          <p:cNvSpPr>
            <a:spLocks noChangeArrowheads="1"/>
          </p:cNvSpPr>
          <p:nvPr/>
        </p:nvSpPr>
        <p:spPr bwMode="auto">
          <a:xfrm>
            <a:off x="1150938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b</a:t>
            </a:r>
          </a:p>
        </p:txBody>
      </p:sp>
      <p:sp>
        <p:nvSpPr>
          <p:cNvPr id="39044" name="Oval 130"/>
          <p:cNvSpPr>
            <a:spLocks noChangeArrowheads="1"/>
          </p:cNvSpPr>
          <p:nvPr/>
        </p:nvSpPr>
        <p:spPr bwMode="auto">
          <a:xfrm>
            <a:off x="1692275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c</a:t>
            </a:r>
          </a:p>
        </p:txBody>
      </p:sp>
      <p:sp>
        <p:nvSpPr>
          <p:cNvPr id="39045" name="Oval 131"/>
          <p:cNvSpPr>
            <a:spLocks noChangeArrowheads="1"/>
          </p:cNvSpPr>
          <p:nvPr/>
        </p:nvSpPr>
        <p:spPr bwMode="auto">
          <a:xfrm>
            <a:off x="2232025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d</a:t>
            </a:r>
          </a:p>
        </p:txBody>
      </p:sp>
      <p:sp>
        <p:nvSpPr>
          <p:cNvPr id="39046" name="Oval 132"/>
          <p:cNvSpPr>
            <a:spLocks noChangeArrowheads="1"/>
          </p:cNvSpPr>
          <p:nvPr/>
        </p:nvSpPr>
        <p:spPr bwMode="auto">
          <a:xfrm>
            <a:off x="2771775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e</a:t>
            </a:r>
          </a:p>
        </p:txBody>
      </p:sp>
      <p:sp>
        <p:nvSpPr>
          <p:cNvPr id="39047" name="Oval 133"/>
          <p:cNvSpPr>
            <a:spLocks noChangeArrowheads="1"/>
          </p:cNvSpPr>
          <p:nvPr/>
        </p:nvSpPr>
        <p:spPr bwMode="auto">
          <a:xfrm>
            <a:off x="3311525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f</a:t>
            </a:r>
          </a:p>
        </p:txBody>
      </p:sp>
      <p:sp>
        <p:nvSpPr>
          <p:cNvPr id="39048" name="Oval 134"/>
          <p:cNvSpPr>
            <a:spLocks noChangeArrowheads="1"/>
          </p:cNvSpPr>
          <p:nvPr/>
        </p:nvSpPr>
        <p:spPr bwMode="auto">
          <a:xfrm>
            <a:off x="4392613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h</a:t>
            </a:r>
          </a:p>
        </p:txBody>
      </p:sp>
      <p:sp>
        <p:nvSpPr>
          <p:cNvPr id="39049" name="Oval 135"/>
          <p:cNvSpPr>
            <a:spLocks noChangeArrowheads="1"/>
          </p:cNvSpPr>
          <p:nvPr/>
        </p:nvSpPr>
        <p:spPr bwMode="auto">
          <a:xfrm>
            <a:off x="4932363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a</a:t>
            </a:r>
          </a:p>
        </p:txBody>
      </p:sp>
      <p:sp>
        <p:nvSpPr>
          <p:cNvPr id="39050" name="Oval 136"/>
          <p:cNvSpPr>
            <a:spLocks noChangeArrowheads="1"/>
          </p:cNvSpPr>
          <p:nvPr/>
        </p:nvSpPr>
        <p:spPr bwMode="auto">
          <a:xfrm>
            <a:off x="6011863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c</a:t>
            </a:r>
          </a:p>
        </p:txBody>
      </p:sp>
      <p:sp>
        <p:nvSpPr>
          <p:cNvPr id="39051" name="Oval 137"/>
          <p:cNvSpPr>
            <a:spLocks noChangeArrowheads="1"/>
          </p:cNvSpPr>
          <p:nvPr/>
        </p:nvSpPr>
        <p:spPr bwMode="auto">
          <a:xfrm>
            <a:off x="6551613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d</a:t>
            </a:r>
          </a:p>
        </p:txBody>
      </p:sp>
      <p:sp>
        <p:nvSpPr>
          <p:cNvPr id="39052" name="Oval 138"/>
          <p:cNvSpPr>
            <a:spLocks noChangeArrowheads="1"/>
          </p:cNvSpPr>
          <p:nvPr/>
        </p:nvSpPr>
        <p:spPr bwMode="auto">
          <a:xfrm>
            <a:off x="7092950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e</a:t>
            </a:r>
          </a:p>
        </p:txBody>
      </p:sp>
      <p:sp>
        <p:nvSpPr>
          <p:cNvPr id="39053" name="Oval 139"/>
          <p:cNvSpPr>
            <a:spLocks noChangeArrowheads="1"/>
          </p:cNvSpPr>
          <p:nvPr/>
        </p:nvSpPr>
        <p:spPr bwMode="auto">
          <a:xfrm>
            <a:off x="7632700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f</a:t>
            </a:r>
          </a:p>
        </p:txBody>
      </p:sp>
      <p:sp>
        <p:nvSpPr>
          <p:cNvPr id="39054" name="Oval 140"/>
          <p:cNvSpPr>
            <a:spLocks noChangeArrowheads="1"/>
          </p:cNvSpPr>
          <p:nvPr/>
        </p:nvSpPr>
        <p:spPr bwMode="auto">
          <a:xfrm>
            <a:off x="8172450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g</a:t>
            </a:r>
          </a:p>
        </p:txBody>
      </p:sp>
      <p:sp>
        <p:nvSpPr>
          <p:cNvPr id="39055" name="Oval 141"/>
          <p:cNvSpPr>
            <a:spLocks noChangeArrowheads="1"/>
          </p:cNvSpPr>
          <p:nvPr/>
        </p:nvSpPr>
        <p:spPr bwMode="auto">
          <a:xfrm>
            <a:off x="8712200" y="522922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h</a:t>
            </a:r>
          </a:p>
        </p:txBody>
      </p:sp>
      <p:sp>
        <p:nvSpPr>
          <p:cNvPr id="39056" name="Oval 142"/>
          <p:cNvSpPr>
            <a:spLocks noChangeArrowheads="1"/>
          </p:cNvSpPr>
          <p:nvPr/>
        </p:nvSpPr>
        <p:spPr bwMode="auto">
          <a:xfrm>
            <a:off x="3852863" y="576897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g</a:t>
            </a:r>
          </a:p>
        </p:txBody>
      </p:sp>
      <p:sp>
        <p:nvSpPr>
          <p:cNvPr id="39057" name="Oval 143"/>
          <p:cNvSpPr>
            <a:spLocks noChangeArrowheads="1"/>
          </p:cNvSpPr>
          <p:nvPr/>
        </p:nvSpPr>
        <p:spPr bwMode="auto">
          <a:xfrm>
            <a:off x="5472113" y="5768975"/>
            <a:ext cx="358775" cy="36036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Symbol" pitchFamily="18" charset="2"/>
              </a:rPr>
              <a:t>b</a:t>
            </a:r>
          </a:p>
        </p:txBody>
      </p:sp>
      <p:sp>
        <p:nvSpPr>
          <p:cNvPr id="39058" name="Line 144"/>
          <p:cNvSpPr>
            <a:spLocks noChangeShapeType="1"/>
          </p:cNvSpPr>
          <p:nvPr/>
        </p:nvSpPr>
        <p:spPr bwMode="auto">
          <a:xfrm>
            <a:off x="5651500" y="5589588"/>
            <a:ext cx="1588" cy="1809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059" name="Rectangle 145"/>
          <p:cNvSpPr>
            <a:spLocks noChangeArrowheads="1"/>
          </p:cNvSpPr>
          <p:nvPr/>
        </p:nvSpPr>
        <p:spPr bwMode="auto">
          <a:xfrm>
            <a:off x="971550" y="2889250"/>
            <a:ext cx="719138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00</a:t>
            </a:r>
          </a:p>
        </p:txBody>
      </p:sp>
      <p:sp>
        <p:nvSpPr>
          <p:cNvPr id="39060" name="Rectangle 146"/>
          <p:cNvSpPr>
            <a:spLocks noChangeArrowheads="1"/>
          </p:cNvSpPr>
          <p:nvPr/>
        </p:nvSpPr>
        <p:spPr bwMode="auto">
          <a:xfrm>
            <a:off x="6372225" y="1808163"/>
            <a:ext cx="719138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39061" name="Rectangle 147"/>
          <p:cNvSpPr>
            <a:spLocks noChangeArrowheads="1"/>
          </p:cNvSpPr>
          <p:nvPr/>
        </p:nvSpPr>
        <p:spPr bwMode="auto">
          <a:xfrm>
            <a:off x="3132138" y="2889250"/>
            <a:ext cx="719137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01</a:t>
            </a:r>
          </a:p>
        </p:txBody>
      </p:sp>
      <p:sp>
        <p:nvSpPr>
          <p:cNvPr id="39062" name="Rectangle 148"/>
          <p:cNvSpPr>
            <a:spLocks noChangeArrowheads="1"/>
          </p:cNvSpPr>
          <p:nvPr/>
        </p:nvSpPr>
        <p:spPr bwMode="auto">
          <a:xfrm>
            <a:off x="5291138" y="2889250"/>
            <a:ext cx="719137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39063" name="Rectangle 149"/>
          <p:cNvSpPr>
            <a:spLocks noChangeArrowheads="1"/>
          </p:cNvSpPr>
          <p:nvPr/>
        </p:nvSpPr>
        <p:spPr bwMode="auto">
          <a:xfrm>
            <a:off x="7451725" y="2889250"/>
            <a:ext cx="719138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39064" name="Rectangle 150"/>
          <p:cNvSpPr>
            <a:spLocks noChangeArrowheads="1"/>
          </p:cNvSpPr>
          <p:nvPr/>
        </p:nvSpPr>
        <p:spPr bwMode="auto">
          <a:xfrm>
            <a:off x="431800" y="3968750"/>
            <a:ext cx="719138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000</a:t>
            </a:r>
          </a:p>
        </p:txBody>
      </p:sp>
      <p:sp>
        <p:nvSpPr>
          <p:cNvPr id="39065" name="Rectangle 151"/>
          <p:cNvSpPr>
            <a:spLocks noChangeArrowheads="1"/>
          </p:cNvSpPr>
          <p:nvPr/>
        </p:nvSpPr>
        <p:spPr bwMode="auto">
          <a:xfrm>
            <a:off x="1511300" y="3968750"/>
            <a:ext cx="719138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001</a:t>
            </a:r>
          </a:p>
        </p:txBody>
      </p:sp>
      <p:sp>
        <p:nvSpPr>
          <p:cNvPr id="39066" name="Rectangle 152"/>
          <p:cNvSpPr>
            <a:spLocks noChangeArrowheads="1"/>
          </p:cNvSpPr>
          <p:nvPr/>
        </p:nvSpPr>
        <p:spPr bwMode="auto">
          <a:xfrm>
            <a:off x="2592388" y="3968750"/>
            <a:ext cx="719137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010</a:t>
            </a:r>
          </a:p>
        </p:txBody>
      </p:sp>
      <p:sp>
        <p:nvSpPr>
          <p:cNvPr id="39067" name="Rectangle 153"/>
          <p:cNvSpPr>
            <a:spLocks noChangeArrowheads="1"/>
          </p:cNvSpPr>
          <p:nvPr/>
        </p:nvSpPr>
        <p:spPr bwMode="auto">
          <a:xfrm>
            <a:off x="3671888" y="3968750"/>
            <a:ext cx="719137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011</a:t>
            </a:r>
          </a:p>
        </p:txBody>
      </p:sp>
      <p:sp>
        <p:nvSpPr>
          <p:cNvPr id="39068" name="Rectangle 154"/>
          <p:cNvSpPr>
            <a:spLocks noChangeArrowheads="1"/>
          </p:cNvSpPr>
          <p:nvPr/>
        </p:nvSpPr>
        <p:spPr bwMode="auto">
          <a:xfrm>
            <a:off x="4752975" y="3968750"/>
            <a:ext cx="719138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39069" name="Rectangle 155"/>
          <p:cNvSpPr>
            <a:spLocks noChangeArrowheads="1"/>
          </p:cNvSpPr>
          <p:nvPr/>
        </p:nvSpPr>
        <p:spPr bwMode="auto">
          <a:xfrm>
            <a:off x="5832475" y="3968750"/>
            <a:ext cx="719138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101</a:t>
            </a:r>
          </a:p>
        </p:txBody>
      </p:sp>
      <p:sp>
        <p:nvSpPr>
          <p:cNvPr id="39070" name="Rectangle 156"/>
          <p:cNvSpPr>
            <a:spLocks noChangeArrowheads="1"/>
          </p:cNvSpPr>
          <p:nvPr/>
        </p:nvSpPr>
        <p:spPr bwMode="auto">
          <a:xfrm>
            <a:off x="6913563" y="3968750"/>
            <a:ext cx="719137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110</a:t>
            </a:r>
          </a:p>
        </p:txBody>
      </p:sp>
      <p:sp>
        <p:nvSpPr>
          <p:cNvPr id="39071" name="Rectangle 157"/>
          <p:cNvSpPr>
            <a:spLocks noChangeArrowheads="1"/>
          </p:cNvSpPr>
          <p:nvPr/>
        </p:nvSpPr>
        <p:spPr bwMode="auto">
          <a:xfrm>
            <a:off x="7993063" y="3968750"/>
            <a:ext cx="719137" cy="35877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b="1" i="1">
                <a:solidFill>
                  <a:srgbClr val="FFFF00"/>
                </a:solidFill>
                <a:latin typeface="Arial" pitchFamily="34" charset="0"/>
              </a:rPr>
              <a:t>111</a:t>
            </a:r>
          </a:p>
        </p:txBody>
      </p:sp>
      <p:sp>
        <p:nvSpPr>
          <p:cNvPr id="39072" name="Text Box 158"/>
          <p:cNvSpPr txBox="1">
            <a:spLocks noChangeArrowheads="1"/>
          </p:cNvSpPr>
          <p:nvPr/>
        </p:nvSpPr>
        <p:spPr bwMode="auto">
          <a:xfrm>
            <a:off x="611188" y="5541963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0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000</a:t>
            </a:r>
          </a:p>
        </p:txBody>
      </p:sp>
      <p:sp>
        <p:nvSpPr>
          <p:cNvPr id="39073" name="Text Box 159"/>
          <p:cNvSpPr txBox="1">
            <a:spLocks noChangeArrowheads="1"/>
          </p:cNvSpPr>
          <p:nvPr/>
        </p:nvSpPr>
        <p:spPr bwMode="auto">
          <a:xfrm>
            <a:off x="1150938" y="5541963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0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001</a:t>
            </a:r>
          </a:p>
        </p:txBody>
      </p:sp>
      <p:sp>
        <p:nvSpPr>
          <p:cNvPr id="39074" name="Text Box 160"/>
          <p:cNvSpPr txBox="1">
            <a:spLocks noChangeArrowheads="1"/>
          </p:cNvSpPr>
          <p:nvPr/>
        </p:nvSpPr>
        <p:spPr bwMode="auto">
          <a:xfrm>
            <a:off x="1692275" y="5541963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0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010</a:t>
            </a:r>
          </a:p>
        </p:txBody>
      </p:sp>
      <p:sp>
        <p:nvSpPr>
          <p:cNvPr id="39075" name="Text Box 161"/>
          <p:cNvSpPr txBox="1">
            <a:spLocks noChangeArrowheads="1"/>
          </p:cNvSpPr>
          <p:nvPr/>
        </p:nvSpPr>
        <p:spPr bwMode="auto">
          <a:xfrm>
            <a:off x="2232025" y="5541963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0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011</a:t>
            </a:r>
          </a:p>
        </p:txBody>
      </p:sp>
      <p:sp>
        <p:nvSpPr>
          <p:cNvPr id="39076" name="Text Box 162"/>
          <p:cNvSpPr txBox="1">
            <a:spLocks noChangeArrowheads="1"/>
          </p:cNvSpPr>
          <p:nvPr/>
        </p:nvSpPr>
        <p:spPr bwMode="auto">
          <a:xfrm>
            <a:off x="7129463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1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39077" name="Text Box 163"/>
          <p:cNvSpPr txBox="1">
            <a:spLocks noChangeArrowheads="1"/>
          </p:cNvSpPr>
          <p:nvPr/>
        </p:nvSpPr>
        <p:spPr bwMode="auto">
          <a:xfrm>
            <a:off x="7669213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1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101</a:t>
            </a:r>
          </a:p>
        </p:txBody>
      </p:sp>
      <p:sp>
        <p:nvSpPr>
          <p:cNvPr id="39078" name="Text Box 164"/>
          <p:cNvSpPr txBox="1">
            <a:spLocks noChangeArrowheads="1"/>
          </p:cNvSpPr>
          <p:nvPr/>
        </p:nvSpPr>
        <p:spPr bwMode="auto">
          <a:xfrm>
            <a:off x="8210550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1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110</a:t>
            </a:r>
          </a:p>
        </p:txBody>
      </p:sp>
      <p:sp>
        <p:nvSpPr>
          <p:cNvPr id="39079" name="Text Box 165"/>
          <p:cNvSpPr txBox="1">
            <a:spLocks noChangeArrowheads="1"/>
          </p:cNvSpPr>
          <p:nvPr/>
        </p:nvSpPr>
        <p:spPr bwMode="auto">
          <a:xfrm>
            <a:off x="8750300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1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111</a:t>
            </a:r>
          </a:p>
        </p:txBody>
      </p:sp>
      <p:sp>
        <p:nvSpPr>
          <p:cNvPr id="39080" name="Text Box 166"/>
          <p:cNvSpPr txBox="1">
            <a:spLocks noChangeArrowheads="1"/>
          </p:cNvSpPr>
          <p:nvPr/>
        </p:nvSpPr>
        <p:spPr bwMode="auto">
          <a:xfrm>
            <a:off x="2771775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0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39081" name="Text Box 167"/>
          <p:cNvSpPr txBox="1">
            <a:spLocks noChangeArrowheads="1"/>
          </p:cNvSpPr>
          <p:nvPr/>
        </p:nvSpPr>
        <p:spPr bwMode="auto">
          <a:xfrm>
            <a:off x="3311525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0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101</a:t>
            </a:r>
          </a:p>
        </p:txBody>
      </p:sp>
      <p:sp>
        <p:nvSpPr>
          <p:cNvPr id="39082" name="Text Box 168"/>
          <p:cNvSpPr txBox="1">
            <a:spLocks noChangeArrowheads="1"/>
          </p:cNvSpPr>
          <p:nvPr/>
        </p:nvSpPr>
        <p:spPr bwMode="auto">
          <a:xfrm>
            <a:off x="4211638" y="5949950"/>
            <a:ext cx="3937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0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110</a:t>
            </a:r>
          </a:p>
        </p:txBody>
      </p:sp>
      <p:sp>
        <p:nvSpPr>
          <p:cNvPr id="39083" name="Text Box 169"/>
          <p:cNvSpPr txBox="1">
            <a:spLocks noChangeArrowheads="1"/>
          </p:cNvSpPr>
          <p:nvPr/>
        </p:nvSpPr>
        <p:spPr bwMode="auto">
          <a:xfrm>
            <a:off x="4392613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0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111</a:t>
            </a:r>
          </a:p>
        </p:txBody>
      </p:sp>
      <p:sp>
        <p:nvSpPr>
          <p:cNvPr id="39084" name="Text Box 170"/>
          <p:cNvSpPr txBox="1">
            <a:spLocks noChangeArrowheads="1"/>
          </p:cNvSpPr>
          <p:nvPr/>
        </p:nvSpPr>
        <p:spPr bwMode="auto">
          <a:xfrm>
            <a:off x="4932363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1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000</a:t>
            </a:r>
          </a:p>
        </p:txBody>
      </p:sp>
      <p:sp>
        <p:nvSpPr>
          <p:cNvPr id="39085" name="Text Box 171"/>
          <p:cNvSpPr txBox="1">
            <a:spLocks noChangeArrowheads="1"/>
          </p:cNvSpPr>
          <p:nvPr/>
        </p:nvSpPr>
        <p:spPr bwMode="auto">
          <a:xfrm>
            <a:off x="5832475" y="5949950"/>
            <a:ext cx="3937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1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001</a:t>
            </a:r>
          </a:p>
        </p:txBody>
      </p:sp>
      <p:sp>
        <p:nvSpPr>
          <p:cNvPr id="39086" name="Text Box 172"/>
          <p:cNvSpPr txBox="1">
            <a:spLocks noChangeArrowheads="1"/>
          </p:cNvSpPr>
          <p:nvPr/>
        </p:nvSpPr>
        <p:spPr bwMode="auto">
          <a:xfrm>
            <a:off x="6013450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1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010</a:t>
            </a:r>
          </a:p>
        </p:txBody>
      </p:sp>
      <p:sp>
        <p:nvSpPr>
          <p:cNvPr id="39087" name="Text Box 173"/>
          <p:cNvSpPr txBox="1">
            <a:spLocks noChangeArrowheads="1"/>
          </p:cNvSpPr>
          <p:nvPr/>
        </p:nvSpPr>
        <p:spPr bwMode="auto">
          <a:xfrm>
            <a:off x="6553200" y="5589588"/>
            <a:ext cx="393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>
            <a:spAutoFit/>
          </a:bodyPr>
          <a:lstStyle/>
          <a:p>
            <a:r>
              <a:rPr lang="it-IT" sz="1400" b="1">
                <a:solidFill>
                  <a:srgbClr val="009900"/>
                </a:solidFill>
                <a:latin typeface="Arial" pitchFamily="34" charset="0"/>
              </a:rPr>
              <a:t>1</a:t>
            </a:r>
            <a:r>
              <a:rPr lang="it-IT" sz="1400" b="1">
                <a:solidFill>
                  <a:srgbClr val="FF0000"/>
                </a:solidFill>
                <a:latin typeface="Arial" pitchFamily="34" charset="0"/>
              </a:rPr>
              <a:t>011</a:t>
            </a:r>
          </a:p>
        </p:txBody>
      </p:sp>
      <p:sp>
        <p:nvSpPr>
          <p:cNvPr id="39088" name="AutoShape 174"/>
          <p:cNvSpPr>
            <a:spLocks noChangeArrowheads="1"/>
          </p:cNvSpPr>
          <p:nvPr/>
        </p:nvSpPr>
        <p:spPr bwMode="auto">
          <a:xfrm>
            <a:off x="5292725" y="5229225"/>
            <a:ext cx="720725" cy="360363"/>
          </a:xfrm>
          <a:prstGeom prst="flowChartTerminator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1">
                <a:latin typeface="Arial Rounded MT Bold" pitchFamily="34" charset="0"/>
              </a:rPr>
              <a:t>Z=1</a:t>
            </a:r>
          </a:p>
        </p:txBody>
      </p:sp>
      <p:sp>
        <p:nvSpPr>
          <p:cNvPr id="39089" name="AutoShape 175"/>
          <p:cNvSpPr>
            <a:spLocks noChangeArrowheads="1"/>
          </p:cNvSpPr>
          <p:nvPr/>
        </p:nvSpPr>
        <p:spPr bwMode="auto">
          <a:xfrm>
            <a:off x="3671888" y="5229225"/>
            <a:ext cx="720725" cy="360363"/>
          </a:xfrm>
          <a:prstGeom prst="flowChartTerminator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1">
                <a:latin typeface="Arial Rounded MT Bold" pitchFamily="34" charset="0"/>
              </a:rPr>
              <a:t>Z=1</a:t>
            </a:r>
          </a:p>
        </p:txBody>
      </p:sp>
      <p:sp>
        <p:nvSpPr>
          <p:cNvPr id="39090" name="Text Box 176"/>
          <p:cNvSpPr txBox="1">
            <a:spLocks noChangeArrowheads="1"/>
          </p:cNvSpPr>
          <p:nvPr/>
        </p:nvSpPr>
        <p:spPr bwMode="auto">
          <a:xfrm>
            <a:off x="250825" y="549275"/>
            <a:ext cx="3716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" pitchFamily="34" charset="0"/>
              </a:rPr>
              <a:t>0101101101010010011001000</a:t>
            </a:r>
          </a:p>
        </p:txBody>
      </p:sp>
      <p:sp>
        <p:nvSpPr>
          <p:cNvPr id="39091" name="Freeform 177"/>
          <p:cNvSpPr>
            <a:spLocks/>
          </p:cNvSpPr>
          <p:nvPr/>
        </p:nvSpPr>
        <p:spPr bwMode="auto">
          <a:xfrm>
            <a:off x="596900" y="538163"/>
            <a:ext cx="596900" cy="179387"/>
          </a:xfrm>
          <a:custGeom>
            <a:avLst/>
            <a:gdLst>
              <a:gd name="T0" fmla="*/ 7 w 395"/>
              <a:gd name="T1" fmla="*/ 119 h 119"/>
              <a:gd name="T2" fmla="*/ 0 w 395"/>
              <a:gd name="T3" fmla="*/ 0 h 119"/>
              <a:gd name="T4" fmla="*/ 389 w 395"/>
              <a:gd name="T5" fmla="*/ 0 h 119"/>
              <a:gd name="T6" fmla="*/ 395 w 395"/>
              <a:gd name="T7" fmla="*/ 112 h 119"/>
              <a:gd name="T8" fmla="*/ 0 60000 65536"/>
              <a:gd name="T9" fmla="*/ 0 60000 65536"/>
              <a:gd name="T10" fmla="*/ 0 60000 65536"/>
              <a:gd name="T11" fmla="*/ 0 60000 65536"/>
              <a:gd name="T12" fmla="*/ 0 w 395"/>
              <a:gd name="T13" fmla="*/ 0 h 119"/>
              <a:gd name="T14" fmla="*/ 395 w 395"/>
              <a:gd name="T15" fmla="*/ 119 h 1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5" h="119">
                <a:moveTo>
                  <a:pt x="7" y="119"/>
                </a:moveTo>
                <a:lnTo>
                  <a:pt x="0" y="0"/>
                </a:lnTo>
                <a:lnTo>
                  <a:pt x="389" y="0"/>
                </a:lnTo>
                <a:lnTo>
                  <a:pt x="395" y="11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9092" name="Freeform 178"/>
          <p:cNvSpPr>
            <a:spLocks/>
          </p:cNvSpPr>
          <p:nvPr/>
        </p:nvSpPr>
        <p:spPr bwMode="auto">
          <a:xfrm>
            <a:off x="2862263" y="508000"/>
            <a:ext cx="576262" cy="179388"/>
          </a:xfrm>
          <a:custGeom>
            <a:avLst/>
            <a:gdLst>
              <a:gd name="T0" fmla="*/ 7 w 395"/>
              <a:gd name="T1" fmla="*/ 119 h 119"/>
              <a:gd name="T2" fmla="*/ 0 w 395"/>
              <a:gd name="T3" fmla="*/ 0 h 119"/>
              <a:gd name="T4" fmla="*/ 389 w 395"/>
              <a:gd name="T5" fmla="*/ 0 h 119"/>
              <a:gd name="T6" fmla="*/ 395 w 395"/>
              <a:gd name="T7" fmla="*/ 112 h 119"/>
              <a:gd name="T8" fmla="*/ 0 60000 65536"/>
              <a:gd name="T9" fmla="*/ 0 60000 65536"/>
              <a:gd name="T10" fmla="*/ 0 60000 65536"/>
              <a:gd name="T11" fmla="*/ 0 60000 65536"/>
              <a:gd name="T12" fmla="*/ 0 w 395"/>
              <a:gd name="T13" fmla="*/ 0 h 119"/>
              <a:gd name="T14" fmla="*/ 395 w 395"/>
              <a:gd name="T15" fmla="*/ 119 h 1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5" h="119">
                <a:moveTo>
                  <a:pt x="7" y="119"/>
                </a:moveTo>
                <a:lnTo>
                  <a:pt x="0" y="0"/>
                </a:lnTo>
                <a:lnTo>
                  <a:pt x="389" y="0"/>
                </a:lnTo>
                <a:lnTo>
                  <a:pt x="395" y="11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9093" name="Freeform 179"/>
          <p:cNvSpPr>
            <a:spLocks/>
          </p:cNvSpPr>
          <p:nvPr/>
        </p:nvSpPr>
        <p:spPr bwMode="auto">
          <a:xfrm>
            <a:off x="1889125" y="508000"/>
            <a:ext cx="557213" cy="188913"/>
          </a:xfrm>
          <a:custGeom>
            <a:avLst/>
            <a:gdLst>
              <a:gd name="T0" fmla="*/ 7 w 395"/>
              <a:gd name="T1" fmla="*/ 119 h 119"/>
              <a:gd name="T2" fmla="*/ 0 w 395"/>
              <a:gd name="T3" fmla="*/ 0 h 119"/>
              <a:gd name="T4" fmla="*/ 389 w 395"/>
              <a:gd name="T5" fmla="*/ 0 h 119"/>
              <a:gd name="T6" fmla="*/ 395 w 395"/>
              <a:gd name="T7" fmla="*/ 112 h 119"/>
              <a:gd name="T8" fmla="*/ 0 60000 65536"/>
              <a:gd name="T9" fmla="*/ 0 60000 65536"/>
              <a:gd name="T10" fmla="*/ 0 60000 65536"/>
              <a:gd name="T11" fmla="*/ 0 60000 65536"/>
              <a:gd name="T12" fmla="*/ 0 w 395"/>
              <a:gd name="T13" fmla="*/ 0 h 119"/>
              <a:gd name="T14" fmla="*/ 395 w 395"/>
              <a:gd name="T15" fmla="*/ 119 h 1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5" h="119">
                <a:moveTo>
                  <a:pt x="7" y="119"/>
                </a:moveTo>
                <a:lnTo>
                  <a:pt x="0" y="0"/>
                </a:lnTo>
                <a:lnTo>
                  <a:pt x="389" y="0"/>
                </a:lnTo>
                <a:lnTo>
                  <a:pt x="395" y="11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9094" name="Freeform 180"/>
          <p:cNvSpPr>
            <a:spLocks/>
          </p:cNvSpPr>
          <p:nvPr/>
        </p:nvSpPr>
        <p:spPr bwMode="auto">
          <a:xfrm flipV="1">
            <a:off x="1025525" y="777875"/>
            <a:ext cx="596900" cy="179388"/>
          </a:xfrm>
          <a:custGeom>
            <a:avLst/>
            <a:gdLst>
              <a:gd name="T0" fmla="*/ 7 w 395"/>
              <a:gd name="T1" fmla="*/ 119 h 119"/>
              <a:gd name="T2" fmla="*/ 0 w 395"/>
              <a:gd name="T3" fmla="*/ 0 h 119"/>
              <a:gd name="T4" fmla="*/ 389 w 395"/>
              <a:gd name="T5" fmla="*/ 0 h 119"/>
              <a:gd name="T6" fmla="*/ 395 w 395"/>
              <a:gd name="T7" fmla="*/ 112 h 119"/>
              <a:gd name="T8" fmla="*/ 0 60000 65536"/>
              <a:gd name="T9" fmla="*/ 0 60000 65536"/>
              <a:gd name="T10" fmla="*/ 0 60000 65536"/>
              <a:gd name="T11" fmla="*/ 0 60000 65536"/>
              <a:gd name="T12" fmla="*/ 0 w 395"/>
              <a:gd name="T13" fmla="*/ 0 h 119"/>
              <a:gd name="T14" fmla="*/ 395 w 395"/>
              <a:gd name="T15" fmla="*/ 119 h 1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5" h="119">
                <a:moveTo>
                  <a:pt x="7" y="119"/>
                </a:moveTo>
                <a:lnTo>
                  <a:pt x="0" y="0"/>
                </a:lnTo>
                <a:lnTo>
                  <a:pt x="389" y="0"/>
                </a:lnTo>
                <a:lnTo>
                  <a:pt x="395" y="112"/>
                </a:lnTo>
              </a:path>
            </a:pathLst>
          </a:custGeom>
          <a:noFill/>
          <a:ln w="28575" cap="flat" cmpd="sng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9095" name="Freeform 181"/>
          <p:cNvSpPr>
            <a:spLocks/>
          </p:cNvSpPr>
          <p:nvPr/>
        </p:nvSpPr>
        <p:spPr bwMode="auto">
          <a:xfrm flipV="1">
            <a:off x="2319338" y="777875"/>
            <a:ext cx="596900" cy="179388"/>
          </a:xfrm>
          <a:custGeom>
            <a:avLst/>
            <a:gdLst>
              <a:gd name="T0" fmla="*/ 7 w 395"/>
              <a:gd name="T1" fmla="*/ 119 h 119"/>
              <a:gd name="T2" fmla="*/ 0 w 395"/>
              <a:gd name="T3" fmla="*/ 0 h 119"/>
              <a:gd name="T4" fmla="*/ 389 w 395"/>
              <a:gd name="T5" fmla="*/ 0 h 119"/>
              <a:gd name="T6" fmla="*/ 395 w 395"/>
              <a:gd name="T7" fmla="*/ 112 h 119"/>
              <a:gd name="T8" fmla="*/ 0 60000 65536"/>
              <a:gd name="T9" fmla="*/ 0 60000 65536"/>
              <a:gd name="T10" fmla="*/ 0 60000 65536"/>
              <a:gd name="T11" fmla="*/ 0 60000 65536"/>
              <a:gd name="T12" fmla="*/ 0 w 395"/>
              <a:gd name="T13" fmla="*/ 0 h 119"/>
              <a:gd name="T14" fmla="*/ 395 w 395"/>
              <a:gd name="T15" fmla="*/ 119 h 1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5" h="119">
                <a:moveTo>
                  <a:pt x="7" y="119"/>
                </a:moveTo>
                <a:lnTo>
                  <a:pt x="0" y="0"/>
                </a:lnTo>
                <a:lnTo>
                  <a:pt x="389" y="0"/>
                </a:lnTo>
                <a:lnTo>
                  <a:pt x="395" y="112"/>
                </a:lnTo>
              </a:path>
            </a:pathLst>
          </a:custGeom>
          <a:noFill/>
          <a:ln w="28575" cap="flat" cmpd="sng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9096" name="Freeform 182"/>
          <p:cNvSpPr>
            <a:spLocks/>
          </p:cNvSpPr>
          <p:nvPr/>
        </p:nvSpPr>
        <p:spPr bwMode="auto">
          <a:xfrm flipV="1">
            <a:off x="2586038" y="798513"/>
            <a:ext cx="596900" cy="307975"/>
          </a:xfrm>
          <a:custGeom>
            <a:avLst/>
            <a:gdLst>
              <a:gd name="T0" fmla="*/ 7 w 395"/>
              <a:gd name="T1" fmla="*/ 119 h 119"/>
              <a:gd name="T2" fmla="*/ 0 w 395"/>
              <a:gd name="T3" fmla="*/ 0 h 119"/>
              <a:gd name="T4" fmla="*/ 389 w 395"/>
              <a:gd name="T5" fmla="*/ 0 h 119"/>
              <a:gd name="T6" fmla="*/ 395 w 395"/>
              <a:gd name="T7" fmla="*/ 112 h 119"/>
              <a:gd name="T8" fmla="*/ 0 60000 65536"/>
              <a:gd name="T9" fmla="*/ 0 60000 65536"/>
              <a:gd name="T10" fmla="*/ 0 60000 65536"/>
              <a:gd name="T11" fmla="*/ 0 60000 65536"/>
              <a:gd name="T12" fmla="*/ 0 w 395"/>
              <a:gd name="T13" fmla="*/ 0 h 119"/>
              <a:gd name="T14" fmla="*/ 395 w 395"/>
              <a:gd name="T15" fmla="*/ 119 h 1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5" h="119">
                <a:moveTo>
                  <a:pt x="7" y="119"/>
                </a:moveTo>
                <a:lnTo>
                  <a:pt x="0" y="0"/>
                </a:lnTo>
                <a:lnTo>
                  <a:pt x="389" y="0"/>
                </a:lnTo>
                <a:lnTo>
                  <a:pt x="395" y="112"/>
                </a:ln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6" name="Segnaposto numero diapositiva 1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60</a:t>
            </a:fld>
            <a:endParaRPr lang="it-IT" dirty="0"/>
          </a:p>
        </p:txBody>
      </p:sp>
      <p:sp>
        <p:nvSpPr>
          <p:cNvPr id="187" name="Segnaposto piè di pagina 1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CONCLUSIONI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Contatori mediante sommatori</a:t>
            </a:r>
          </a:p>
          <a:p>
            <a:r>
              <a:rPr lang="it-IT" dirty="0" smtClean="0"/>
              <a:t>Ring </a:t>
            </a:r>
            <a:r>
              <a:rPr lang="it-IT" dirty="0" err="1" smtClean="0"/>
              <a:t>Counters</a:t>
            </a:r>
            <a:endParaRPr lang="it-IT" dirty="0" smtClean="0"/>
          </a:p>
          <a:p>
            <a:r>
              <a:rPr lang="it-IT" dirty="0" smtClean="0"/>
              <a:t>Modelli di reti sequenziali</a:t>
            </a:r>
          </a:p>
          <a:p>
            <a:pPr eaLnBrk="1" hangingPunct="1">
              <a:defRPr/>
            </a:pPr>
            <a:r>
              <a:rPr lang="it-IT" dirty="0" smtClean="0"/>
              <a:t>Descrizione di reti sequenziali</a:t>
            </a:r>
          </a:p>
          <a:p>
            <a:pPr eaLnBrk="1" hangingPunct="1">
              <a:defRPr/>
            </a:pPr>
            <a:r>
              <a:rPr lang="it-IT" dirty="0" smtClean="0"/>
              <a:t>Tabella delle transizioni</a:t>
            </a:r>
          </a:p>
          <a:p>
            <a:pPr eaLnBrk="1" hangingPunct="1">
              <a:defRPr/>
            </a:pPr>
            <a:r>
              <a:rPr lang="it-IT" dirty="0" smtClean="0"/>
              <a:t>Tecnica di sintesi 1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61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858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err="1" smtClean="0"/>
              <a:t>Twisted-Ring</a:t>
            </a:r>
            <a:r>
              <a:rPr lang="it-IT" dirty="0" smtClean="0"/>
              <a:t> </a:t>
            </a:r>
            <a:r>
              <a:rPr lang="it-IT" dirty="0" err="1" smtClean="0"/>
              <a:t>Counter</a:t>
            </a:r>
            <a:r>
              <a:rPr lang="it-IT" dirty="0" smtClean="0"/>
              <a:t>  modulo 8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79388" y="1168400"/>
            <a:ext cx="8404225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8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538163" y="3789363"/>
            <a:ext cx="1628775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4470400" y="4578350"/>
            <a:ext cx="337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i="1" dirty="0" err="1"/>
              <a:t>Johnson</a:t>
            </a:r>
            <a:r>
              <a:rPr lang="it-IT" sz="3200" i="1" dirty="0"/>
              <a:t> </a:t>
            </a:r>
            <a:r>
              <a:rPr lang="it-IT" sz="3200" i="1" dirty="0" err="1"/>
              <a:t>Counter</a:t>
            </a:r>
            <a:endParaRPr lang="it-IT" sz="3200" i="1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Decodificatore</a:t>
            </a:r>
            <a:endParaRPr lang="it-IT" dirty="0"/>
          </a:p>
        </p:txBody>
      </p:sp>
      <p:pic>
        <p:nvPicPr>
          <p:cNvPr id="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714348" y="1928802"/>
            <a:ext cx="22043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2786049" y="1571612"/>
            <a:ext cx="125301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12725"/>
            <a:ext cx="8839200" cy="674688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err="1" smtClean="0"/>
              <a:t>Jhonson</a:t>
            </a:r>
            <a:r>
              <a:rPr lang="it-IT" dirty="0" smtClean="0"/>
              <a:t> </a:t>
            </a:r>
            <a:r>
              <a:rPr lang="it-IT" dirty="0" err="1" smtClean="0"/>
              <a:t>Counter</a:t>
            </a:r>
            <a:r>
              <a:rPr lang="it-IT" dirty="0" smtClean="0"/>
              <a:t>  modulo 7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95263" y="995364"/>
            <a:ext cx="7761113" cy="294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979712" y="3861048"/>
            <a:ext cx="81210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6"/>
          <p:cNvPicPr>
            <a:picLocks noChangeAspect="1" noChangeArrowheads="1"/>
          </p:cNvPicPr>
          <p:nvPr/>
        </p:nvPicPr>
        <p:blipFill>
          <a:blip r:embed="rId4" cstate="print">
            <a:lum bright="-30000" contrast="48000"/>
          </a:blip>
          <a:srcRect/>
          <a:stretch>
            <a:fillRect/>
          </a:stretch>
        </p:blipFill>
        <p:spPr bwMode="auto">
          <a:xfrm>
            <a:off x="225425" y="4175125"/>
            <a:ext cx="1563688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14.</a:t>
            </a:r>
            <a:fld id="{F4390F55-B665-4F1D-8B43-52C1A3F60C89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3682</TotalTime>
  <Words>2448</Words>
  <Application>Microsoft Office PowerPoint</Application>
  <PresentationFormat>Presentazione su schermo (4:3)</PresentationFormat>
  <Paragraphs>1495</Paragraphs>
  <Slides>61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61</vt:i4>
      </vt:variant>
    </vt:vector>
  </HeadingPairs>
  <TitlesOfParts>
    <vt:vector size="63" baseType="lpstr">
      <vt:lpstr>Struttura predefinita</vt:lpstr>
      <vt:lpstr>Equation</vt:lpstr>
      <vt:lpstr>ARCHITETTURA DEI SISTEMI ELETTRONICI</vt:lpstr>
      <vt:lpstr>Richiami</vt:lpstr>
      <vt:lpstr>Contatore mediante sommatore</vt:lpstr>
      <vt:lpstr>Contatore mediante sommatore</vt:lpstr>
      <vt:lpstr>Contatore mediante sommatore</vt:lpstr>
      <vt:lpstr>Ring  Counter  modulo 4</vt:lpstr>
      <vt:lpstr>Twisted-Ring Counter  modulo 8</vt:lpstr>
      <vt:lpstr>Decodificatore</vt:lpstr>
      <vt:lpstr>Jhonson Counter  modulo 7</vt:lpstr>
      <vt:lpstr>Osservazioni</vt:lpstr>
      <vt:lpstr>Modello 1 di rete sequenziale</vt:lpstr>
      <vt:lpstr>Macchina di MEALY 1</vt:lpstr>
      <vt:lpstr>Macchina di MOORE 1</vt:lpstr>
      <vt:lpstr>Memorizzazione</vt:lpstr>
      <vt:lpstr>Macchina di MEALY 2</vt:lpstr>
      <vt:lpstr>Macchina di MOORE 2</vt:lpstr>
      <vt:lpstr>Rete sequenziale sincronizzata</vt:lpstr>
      <vt:lpstr>Temporizzazione</vt:lpstr>
      <vt:lpstr>Glossario</vt:lpstr>
      <vt:lpstr>Osservazioni</vt:lpstr>
      <vt:lpstr>Macchina di MEALY</vt:lpstr>
      <vt:lpstr>Problema dell’instabilità</vt:lpstr>
      <vt:lpstr>Osservazioni</vt:lpstr>
      <vt:lpstr>Macchina di MOORE</vt:lpstr>
      <vt:lpstr>Osservazioni</vt:lpstr>
      <vt:lpstr>Macchina di Mealy Ritardata</vt:lpstr>
      <vt:lpstr>Osservazioni</vt:lpstr>
      <vt:lpstr>Descrizione di reti sequenziali</vt:lpstr>
      <vt:lpstr>Esempio Flio-Flop J-K Master –Slave </vt:lpstr>
      <vt:lpstr>Elementi base del diagramma di flusso (ASM= Algoritmic State Machine)</vt:lpstr>
      <vt:lpstr>Elementi base del diagramma di flusso 2</vt:lpstr>
      <vt:lpstr>Elementi base del diagramma di flusso 3</vt:lpstr>
      <vt:lpstr>Condizioni sul Diagramma di flusso 1</vt:lpstr>
      <vt:lpstr>Condizioni sul Diagramma di flusso 2</vt:lpstr>
      <vt:lpstr>Condizioni sul Diagramma di flusso 3</vt:lpstr>
      <vt:lpstr>Diagramma di flusso del Flip – Flop J-K</vt:lpstr>
      <vt:lpstr>Diagramma di flusso del Flip – Flop J-K</vt:lpstr>
      <vt:lpstr>Grafo Orientato</vt:lpstr>
      <vt:lpstr>Grafo del Flip – Flop J-K</vt:lpstr>
      <vt:lpstr>Grafo del Flip – Flop J-K (no)</vt:lpstr>
      <vt:lpstr>Forme d’onda</vt:lpstr>
      <vt:lpstr>Tabella degli stati</vt:lpstr>
      <vt:lpstr>Tabella delle transizioni</vt:lpstr>
      <vt:lpstr>Flip - Flop  J – K</vt:lpstr>
      <vt:lpstr>Diagramma di flusso</vt:lpstr>
      <vt:lpstr>Tabella delle transizioni</vt:lpstr>
      <vt:lpstr>Individuazioni delle equazioni</vt:lpstr>
      <vt:lpstr>Schema</vt:lpstr>
      <vt:lpstr>Flip - Flop  T (TOGLE)</vt:lpstr>
      <vt:lpstr>Diagramma di flusso</vt:lpstr>
      <vt:lpstr>Tabella delle transizioni</vt:lpstr>
      <vt:lpstr>Individuazioni delle equazioni</vt:lpstr>
      <vt:lpstr>Schema</vt:lpstr>
      <vt:lpstr>Riconoscitore di sequenza</vt:lpstr>
      <vt:lpstr>Diagramma di flusso [0101]</vt:lpstr>
      <vt:lpstr>Grafo Orientato</vt:lpstr>
      <vt:lpstr>Tabella delle transizioni</vt:lpstr>
      <vt:lpstr>Individuazioni delle equazioni</vt:lpstr>
      <vt:lpstr>Schema</vt:lpstr>
      <vt:lpstr>Riconoscitore di sequenza 0110 o 1001 (A)</vt:lpstr>
      <vt:lpstr>CONCLUSIONI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78</cp:revision>
  <dcterms:created xsi:type="dcterms:W3CDTF">2001-02-17T14:21:04Z</dcterms:created>
  <dcterms:modified xsi:type="dcterms:W3CDTF">2012-04-27T19:45:48Z</dcterms:modified>
</cp:coreProperties>
</file>